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8288000" cy="10287000"/>
  <p:notesSz cx="6858000" cy="9144000"/>
  <p:embeddedFontLst>
    <p:embeddedFont>
      <p:font typeface="Sackers Gothic Heavy" charset="1" panose="020B0804020202060204"/>
      <p:regular r:id="rId37"/>
    </p:embeddedFont>
    <p:embeddedFont>
      <p:font typeface="Sackers Gothic Light" charset="1" panose="020B0304020202060204"/>
      <p:regular r:id="rId38"/>
    </p:embeddedFont>
    <p:embeddedFont>
      <p:font typeface="Inter" charset="1" panose="020B0502030000000004"/>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png" Type="http://schemas.openxmlformats.org/officeDocument/2006/relationships/image"/><Relationship Id="rId4" Target="../media/image36.png" Type="http://schemas.openxmlformats.org/officeDocument/2006/relationships/image"/><Relationship Id="rId5" Target="../media/image35.png" Type="http://schemas.openxmlformats.org/officeDocument/2006/relationships/image"/><Relationship Id="rId6" Target="../media/image3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png" Type="http://schemas.openxmlformats.org/officeDocument/2006/relationships/image"/><Relationship Id="rId4" Target="../media/image4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png" Type="http://schemas.openxmlformats.org/officeDocument/2006/relationships/image"/><Relationship Id="rId4" Target="../media/image5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png" Type="http://schemas.openxmlformats.org/officeDocument/2006/relationships/image"/><Relationship Id="rId4" Target="../media/image5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png" Type="http://schemas.openxmlformats.org/officeDocument/2006/relationships/image"/><Relationship Id="rId3" Target="../media/image60.png" Type="http://schemas.openxmlformats.org/officeDocument/2006/relationships/image"/><Relationship Id="rId4" Target="../media/image61.png" Type="http://schemas.openxmlformats.org/officeDocument/2006/relationships/image"/><Relationship Id="rId5" Target="../media/image62.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svg" Type="http://schemas.openxmlformats.org/officeDocument/2006/relationships/image"/><Relationship Id="rId11" Target="../media/image72.png" Type="http://schemas.openxmlformats.org/officeDocument/2006/relationships/image"/><Relationship Id="rId2" Target="../media/image63.png" Type="http://schemas.openxmlformats.org/officeDocument/2006/relationships/image"/><Relationship Id="rId3" Target="../media/image64.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 Id="rId6" Target="../media/image67.png" Type="http://schemas.openxmlformats.org/officeDocument/2006/relationships/image"/><Relationship Id="rId7" Target="../media/image68.png" Type="http://schemas.openxmlformats.org/officeDocument/2006/relationships/image"/><Relationship Id="rId8" Target="../media/image69.png" Type="http://schemas.openxmlformats.org/officeDocument/2006/relationships/image"/><Relationship Id="rId9" Target="../media/image70.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svg" Type="http://schemas.openxmlformats.org/officeDocument/2006/relationships/image"/><Relationship Id="rId11" Target="../media/image72.png" Type="http://schemas.openxmlformats.org/officeDocument/2006/relationships/image"/><Relationship Id="rId2" Target="../media/image63.png" Type="http://schemas.openxmlformats.org/officeDocument/2006/relationships/image"/><Relationship Id="rId3" Target="../media/image64.png" Type="http://schemas.openxmlformats.org/officeDocument/2006/relationships/image"/><Relationship Id="rId4" Target="../media/image65.png" Type="http://schemas.openxmlformats.org/officeDocument/2006/relationships/image"/><Relationship Id="rId5" Target="../media/image66.png" Type="http://schemas.openxmlformats.org/officeDocument/2006/relationships/image"/><Relationship Id="rId6" Target="../media/image67.png" Type="http://schemas.openxmlformats.org/officeDocument/2006/relationships/image"/><Relationship Id="rId7" Target="../media/image68.png" Type="http://schemas.openxmlformats.org/officeDocument/2006/relationships/image"/><Relationship Id="rId8" Target="../media/image69.png" Type="http://schemas.openxmlformats.org/officeDocument/2006/relationships/image"/><Relationship Id="rId9" Target="../media/image7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svg" Type="http://schemas.openxmlformats.org/officeDocument/2006/relationships/image"/><Relationship Id="rId6" Target="../media/image9.png" Type="http://schemas.openxmlformats.org/officeDocument/2006/relationships/image"/><Relationship Id="rId7" Target="../media/image10.svg" Type="http://schemas.openxmlformats.org/officeDocument/2006/relationships/image"/><Relationship Id="rId8" Target="../media/image11.png" Type="http://schemas.openxmlformats.org/officeDocument/2006/relationships/image"/><Relationship Id="rId9" Target="../media/image12.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16.png" Type="http://schemas.openxmlformats.org/officeDocument/2006/relationships/image"/><Relationship Id="rId5"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 Id="rId4" Target="../media/image21.png" Type="http://schemas.openxmlformats.org/officeDocument/2006/relationships/image"/><Relationship Id="rId5" Target="../media/image2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5398016" y="7457862"/>
            <a:ext cx="2223130" cy="2257298"/>
            <a:chOff x="0" y="0"/>
            <a:chExt cx="2964173" cy="3009731"/>
          </a:xfrm>
        </p:grpSpPr>
        <p:sp>
          <p:nvSpPr>
            <p:cNvPr name="Freeform 4" id="4"/>
            <p:cNvSpPr/>
            <p:nvPr/>
          </p:nvSpPr>
          <p:spPr>
            <a:xfrm flipH="false" flipV="false" rot="0">
              <a:off x="105817" y="61695"/>
              <a:ext cx="2822327" cy="2822327"/>
            </a:xfrm>
            <a:custGeom>
              <a:avLst/>
              <a:gdLst/>
              <a:ahLst/>
              <a:cxnLst/>
              <a:rect r="r" b="b" t="t" l="l"/>
              <a:pathLst>
                <a:path h="2822327" w="2822327">
                  <a:moveTo>
                    <a:pt x="0" y="0"/>
                  </a:moveTo>
                  <a:lnTo>
                    <a:pt x="2822327" y="0"/>
                  </a:lnTo>
                  <a:lnTo>
                    <a:pt x="2822327" y="2822327"/>
                  </a:lnTo>
                  <a:lnTo>
                    <a:pt x="0" y="28223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0"/>
              <a:ext cx="2964173" cy="3009731"/>
            </a:xfrm>
            <a:custGeom>
              <a:avLst/>
              <a:gdLst/>
              <a:ahLst/>
              <a:cxnLst/>
              <a:rect r="r" b="b" t="t" l="l"/>
              <a:pathLst>
                <a:path h="3009731" w="2964173">
                  <a:moveTo>
                    <a:pt x="0" y="0"/>
                  </a:moveTo>
                  <a:lnTo>
                    <a:pt x="2964173" y="0"/>
                  </a:lnTo>
                  <a:lnTo>
                    <a:pt x="2964173" y="3009731"/>
                  </a:lnTo>
                  <a:lnTo>
                    <a:pt x="0" y="3009731"/>
                  </a:lnTo>
                  <a:lnTo>
                    <a:pt x="0" y="0"/>
                  </a:lnTo>
                  <a:close/>
                </a:path>
              </a:pathLst>
            </a:custGeom>
            <a:blipFill>
              <a:blip r:embed="rId5"/>
              <a:stretch>
                <a:fillRect l="0" t="0" r="0" b="0"/>
              </a:stretch>
            </a:blipFill>
          </p:spPr>
        </p:sp>
      </p:grpSp>
      <p:sp>
        <p:nvSpPr>
          <p:cNvPr name="TextBox 6" id="6"/>
          <p:cNvSpPr txBox="true"/>
          <p:nvPr/>
        </p:nvSpPr>
        <p:spPr>
          <a:xfrm rot="0">
            <a:off x="2078113" y="2116553"/>
            <a:ext cx="14131773" cy="4646725"/>
          </a:xfrm>
          <a:prstGeom prst="rect">
            <a:avLst/>
          </a:prstGeom>
        </p:spPr>
        <p:txBody>
          <a:bodyPr anchor="t" rtlCol="false" tIns="0" lIns="0" bIns="0" rIns="0">
            <a:spAutoFit/>
          </a:bodyPr>
          <a:lstStyle/>
          <a:p>
            <a:pPr algn="ctr">
              <a:lnSpc>
                <a:spcPts val="8803"/>
              </a:lnSpc>
            </a:pPr>
            <a:r>
              <a:rPr lang="en-US" b="true" sz="8076">
                <a:solidFill>
                  <a:srgbClr val="FFFFFF"/>
                </a:solidFill>
                <a:latin typeface="Sackers Gothic Heavy"/>
                <a:ea typeface="Sackers Gothic Heavy"/>
                <a:cs typeface="Sackers Gothic Heavy"/>
                <a:sym typeface="Sackers Gothic Heavy"/>
              </a:rPr>
              <a:t>PRECONCEPTIONS OF EXTRATERRESTRIAL LIFE</a:t>
            </a:r>
          </a:p>
        </p:txBody>
      </p:sp>
      <p:sp>
        <p:nvSpPr>
          <p:cNvPr name="TextBox 7" id="7"/>
          <p:cNvSpPr txBox="true"/>
          <p:nvPr/>
        </p:nvSpPr>
        <p:spPr>
          <a:xfrm rot="0">
            <a:off x="3171875" y="7302078"/>
            <a:ext cx="11944250" cy="792169"/>
          </a:xfrm>
          <a:prstGeom prst="rect">
            <a:avLst/>
          </a:prstGeom>
        </p:spPr>
        <p:txBody>
          <a:bodyPr anchor="t" rtlCol="false" tIns="0" lIns="0" bIns="0" rIns="0">
            <a:spAutoFit/>
          </a:bodyPr>
          <a:lstStyle/>
          <a:p>
            <a:pPr algn="ctr">
              <a:lnSpc>
                <a:spcPts val="3062"/>
              </a:lnSpc>
            </a:pPr>
            <a:r>
              <a:rPr lang="en-US" sz="2187">
                <a:solidFill>
                  <a:srgbClr val="FFFFFF"/>
                </a:solidFill>
                <a:latin typeface="Sackers Gothic Light"/>
                <a:ea typeface="Sackers Gothic Light"/>
                <a:cs typeface="Sackers Gothic Light"/>
                <a:sym typeface="Sackers Gothic Light"/>
              </a:rPr>
              <a:t>HOW SCI-FI ALIENS REVEAL OUR IDEAS, ASSUMPTIONS, AND BIASES ABOUT EXTRATERRESTRIAL LIFE</a:t>
            </a:r>
          </a:p>
        </p:txBody>
      </p:sp>
      <p:sp>
        <p:nvSpPr>
          <p:cNvPr name="TextBox 8" id="8"/>
          <p:cNvSpPr txBox="true"/>
          <p:nvPr/>
        </p:nvSpPr>
        <p:spPr>
          <a:xfrm rot="0">
            <a:off x="5411330" y="9500609"/>
            <a:ext cx="7239946" cy="214551"/>
          </a:xfrm>
          <a:prstGeom prst="rect">
            <a:avLst/>
          </a:prstGeom>
        </p:spPr>
        <p:txBody>
          <a:bodyPr anchor="t" rtlCol="false" tIns="0" lIns="0" bIns="0" rIns="0">
            <a:spAutoFit/>
          </a:bodyPr>
          <a:lstStyle/>
          <a:p>
            <a:pPr algn="ctr">
              <a:lnSpc>
                <a:spcPts val="1710"/>
              </a:lnSpc>
              <a:spcBef>
                <a:spcPct val="0"/>
              </a:spcBef>
            </a:pPr>
            <a:r>
              <a:rPr lang="en-US" sz="1221">
                <a:solidFill>
                  <a:srgbClr val="FFFFFF"/>
                </a:solidFill>
                <a:latin typeface="Inter"/>
                <a:ea typeface="Inter"/>
                <a:cs typeface="Inter"/>
                <a:sym typeface="Inter"/>
              </a:rPr>
              <a:t>© 2025 Arizona Board of Regents on behalf of the University of Arizona. Licensed under CC BY 4.0</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447020"/>
          </a:xfrm>
          <a:custGeom>
            <a:avLst/>
            <a:gdLst/>
            <a:ahLst/>
            <a:cxnLst/>
            <a:rect r="r" b="b" t="t" l="l"/>
            <a:pathLst>
              <a:path h="10447020" w="18288000">
                <a:moveTo>
                  <a:pt x="0" y="0"/>
                </a:moveTo>
                <a:lnTo>
                  <a:pt x="18288000" y="0"/>
                </a:lnTo>
                <a:lnTo>
                  <a:pt x="18288000" y="10447020"/>
                </a:lnTo>
                <a:lnTo>
                  <a:pt x="0" y="10447020"/>
                </a:lnTo>
                <a:lnTo>
                  <a:pt x="0" y="0"/>
                </a:lnTo>
                <a:close/>
              </a:path>
            </a:pathLst>
          </a:custGeom>
          <a:blipFill>
            <a:blip r:embed="rId2">
              <a:alphaModFix amt="60000"/>
            </a:blip>
            <a:stretch>
              <a:fillRect l="0" t="0" r="0" b="0"/>
            </a:stretch>
          </a:blipFill>
        </p:spPr>
      </p:sp>
      <p:grpSp>
        <p:nvGrpSpPr>
          <p:cNvPr name="Group 3" id="3"/>
          <p:cNvGrpSpPr/>
          <p:nvPr/>
        </p:nvGrpSpPr>
        <p:grpSpPr>
          <a:xfrm rot="0">
            <a:off x="10630907" y="1595574"/>
            <a:ext cx="6797738" cy="7095853"/>
            <a:chOff x="0" y="0"/>
            <a:chExt cx="536391" cy="559915"/>
          </a:xfrm>
        </p:grpSpPr>
        <p:sp>
          <p:nvSpPr>
            <p:cNvPr name="Freeform 4" id="4"/>
            <p:cNvSpPr/>
            <p:nvPr/>
          </p:nvSpPr>
          <p:spPr>
            <a:xfrm flipH="false" flipV="false" rot="0">
              <a:off x="0" y="0"/>
              <a:ext cx="536391" cy="559915"/>
            </a:xfrm>
            <a:custGeom>
              <a:avLst/>
              <a:gdLst/>
              <a:ahLst/>
              <a:cxnLst/>
              <a:rect r="r" b="b" t="t" l="l"/>
              <a:pathLst>
                <a:path h="559915" w="536391">
                  <a:moveTo>
                    <a:pt x="54667" y="0"/>
                  </a:moveTo>
                  <a:lnTo>
                    <a:pt x="481724" y="0"/>
                  </a:lnTo>
                  <a:cubicBezTo>
                    <a:pt x="496223" y="0"/>
                    <a:pt x="510128" y="5760"/>
                    <a:pt x="520380" y="16012"/>
                  </a:cubicBezTo>
                  <a:cubicBezTo>
                    <a:pt x="530632" y="26264"/>
                    <a:pt x="536391" y="40168"/>
                    <a:pt x="536391" y="54667"/>
                  </a:cubicBezTo>
                  <a:lnTo>
                    <a:pt x="536391" y="505248"/>
                  </a:lnTo>
                  <a:cubicBezTo>
                    <a:pt x="536391" y="535439"/>
                    <a:pt x="511916" y="559915"/>
                    <a:pt x="481724" y="559915"/>
                  </a:cubicBezTo>
                  <a:lnTo>
                    <a:pt x="54667" y="559915"/>
                  </a:lnTo>
                  <a:cubicBezTo>
                    <a:pt x="40168" y="559915"/>
                    <a:pt x="26264" y="554155"/>
                    <a:pt x="16012" y="543903"/>
                  </a:cubicBezTo>
                  <a:cubicBezTo>
                    <a:pt x="5760" y="533651"/>
                    <a:pt x="0" y="519746"/>
                    <a:pt x="0" y="505248"/>
                  </a:cubicBezTo>
                  <a:lnTo>
                    <a:pt x="0" y="54667"/>
                  </a:lnTo>
                  <a:cubicBezTo>
                    <a:pt x="0" y="40168"/>
                    <a:pt x="5760" y="26264"/>
                    <a:pt x="16012" y="16012"/>
                  </a:cubicBezTo>
                  <a:cubicBezTo>
                    <a:pt x="26264" y="5760"/>
                    <a:pt x="40168" y="0"/>
                    <a:pt x="54667" y="0"/>
                  </a:cubicBezTo>
                  <a:close/>
                </a:path>
              </a:pathLst>
            </a:custGeom>
            <a:blipFill>
              <a:blip r:embed="rId3"/>
              <a:stretch>
                <a:fillRect l="-49414" t="0" r="-49414" b="0"/>
              </a:stretch>
            </a:blipFill>
          </p:spPr>
        </p:sp>
      </p:grpSp>
      <p:sp>
        <p:nvSpPr>
          <p:cNvPr name="Freeform 5" id="5"/>
          <p:cNvSpPr/>
          <p:nvPr/>
        </p:nvSpPr>
        <p:spPr>
          <a:xfrm flipH="false" flipV="false" rot="0">
            <a:off x="-1065355" y="8115980"/>
            <a:ext cx="12445520" cy="8229600"/>
          </a:xfrm>
          <a:custGeom>
            <a:avLst/>
            <a:gdLst/>
            <a:ahLst/>
            <a:cxnLst/>
            <a:rect r="r" b="b" t="t" l="l"/>
            <a:pathLst>
              <a:path h="8229600" w="12445520">
                <a:moveTo>
                  <a:pt x="0" y="0"/>
                </a:moveTo>
                <a:lnTo>
                  <a:pt x="12445520" y="0"/>
                </a:lnTo>
                <a:lnTo>
                  <a:pt x="12445520"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757569">
            <a:off x="6173793" y="6752701"/>
            <a:ext cx="16230600" cy="5011198"/>
          </a:xfrm>
          <a:custGeom>
            <a:avLst/>
            <a:gdLst/>
            <a:ahLst/>
            <a:cxnLst/>
            <a:rect r="r" b="b" t="t" l="l"/>
            <a:pathLst>
              <a:path h="5011198" w="16230600">
                <a:moveTo>
                  <a:pt x="0" y="0"/>
                </a:moveTo>
                <a:lnTo>
                  <a:pt x="16230600" y="0"/>
                </a:lnTo>
                <a:lnTo>
                  <a:pt x="16230600" y="5011198"/>
                </a:lnTo>
                <a:lnTo>
                  <a:pt x="0" y="5011198"/>
                </a:lnTo>
                <a:lnTo>
                  <a:pt x="0" y="0"/>
                </a:lnTo>
                <a:close/>
              </a:path>
            </a:pathLst>
          </a:custGeom>
          <a:blipFill>
            <a:blip r:embed="rId5"/>
            <a:stretch>
              <a:fillRect l="0" t="0" r="0" b="0"/>
            </a:stretch>
          </a:blipFill>
        </p:spPr>
      </p:sp>
      <p:sp>
        <p:nvSpPr>
          <p:cNvPr name="Freeform 7" id="7"/>
          <p:cNvSpPr/>
          <p:nvPr/>
        </p:nvSpPr>
        <p:spPr>
          <a:xfrm flipH="false" flipV="false" rot="0">
            <a:off x="7342620" y="6562412"/>
            <a:ext cx="8407117" cy="5884982"/>
          </a:xfrm>
          <a:custGeom>
            <a:avLst/>
            <a:gdLst/>
            <a:ahLst/>
            <a:cxnLst/>
            <a:rect r="r" b="b" t="t" l="l"/>
            <a:pathLst>
              <a:path h="5884982" w="8407117">
                <a:moveTo>
                  <a:pt x="0" y="0"/>
                </a:moveTo>
                <a:lnTo>
                  <a:pt x="8407118" y="0"/>
                </a:lnTo>
                <a:lnTo>
                  <a:pt x="8407118" y="5884982"/>
                </a:lnTo>
                <a:lnTo>
                  <a:pt x="0" y="5884982"/>
                </a:lnTo>
                <a:lnTo>
                  <a:pt x="0" y="0"/>
                </a:lnTo>
                <a:close/>
              </a:path>
            </a:pathLst>
          </a:custGeom>
          <a:blipFill>
            <a:blip r:embed="rId6"/>
            <a:stretch>
              <a:fillRect l="0" t="0" r="0" b="0"/>
            </a:stretch>
          </a:blipFill>
        </p:spPr>
      </p:sp>
      <p:sp>
        <p:nvSpPr>
          <p:cNvPr name="Freeform 8" id="8"/>
          <p:cNvSpPr/>
          <p:nvPr/>
        </p:nvSpPr>
        <p:spPr>
          <a:xfrm flipH="false" flipV="false" rot="1784706">
            <a:off x="5550249" y="1402280"/>
            <a:ext cx="6109018" cy="1718161"/>
          </a:xfrm>
          <a:custGeom>
            <a:avLst/>
            <a:gdLst/>
            <a:ahLst/>
            <a:cxnLst/>
            <a:rect r="r" b="b" t="t" l="l"/>
            <a:pathLst>
              <a:path h="1718161" w="6109018">
                <a:moveTo>
                  <a:pt x="0" y="0"/>
                </a:moveTo>
                <a:lnTo>
                  <a:pt x="6109018" y="0"/>
                </a:lnTo>
                <a:lnTo>
                  <a:pt x="6109018" y="1718161"/>
                </a:lnTo>
                <a:lnTo>
                  <a:pt x="0" y="1718161"/>
                </a:lnTo>
                <a:lnTo>
                  <a:pt x="0" y="0"/>
                </a:lnTo>
                <a:close/>
              </a:path>
            </a:pathLst>
          </a:custGeom>
          <a:blipFill>
            <a:blip r:embed="rId7"/>
            <a:stretch>
              <a:fillRect l="0" t="0" r="0" b="-10000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447020"/>
          </a:xfrm>
          <a:custGeom>
            <a:avLst/>
            <a:gdLst/>
            <a:ahLst/>
            <a:cxnLst/>
            <a:rect r="r" b="b" t="t" l="l"/>
            <a:pathLst>
              <a:path h="10447020" w="18288000">
                <a:moveTo>
                  <a:pt x="0" y="0"/>
                </a:moveTo>
                <a:lnTo>
                  <a:pt x="18288000" y="0"/>
                </a:lnTo>
                <a:lnTo>
                  <a:pt x="18288000" y="10447020"/>
                </a:lnTo>
                <a:lnTo>
                  <a:pt x="0" y="10447020"/>
                </a:lnTo>
                <a:lnTo>
                  <a:pt x="0" y="0"/>
                </a:lnTo>
                <a:close/>
              </a:path>
            </a:pathLst>
          </a:custGeom>
          <a:blipFill>
            <a:blip r:embed="rId2">
              <a:alphaModFix amt="60000"/>
            </a:blip>
            <a:stretch>
              <a:fillRect l="0" t="0" r="0" b="0"/>
            </a:stretch>
          </a:blipFill>
        </p:spPr>
      </p:sp>
      <p:grpSp>
        <p:nvGrpSpPr>
          <p:cNvPr name="Group 3" id="3"/>
          <p:cNvGrpSpPr/>
          <p:nvPr/>
        </p:nvGrpSpPr>
        <p:grpSpPr>
          <a:xfrm rot="0">
            <a:off x="10630907" y="1595574"/>
            <a:ext cx="6797738" cy="7095853"/>
            <a:chOff x="0" y="0"/>
            <a:chExt cx="536391" cy="559915"/>
          </a:xfrm>
        </p:grpSpPr>
        <p:sp>
          <p:nvSpPr>
            <p:cNvPr name="Freeform 4" id="4"/>
            <p:cNvSpPr/>
            <p:nvPr/>
          </p:nvSpPr>
          <p:spPr>
            <a:xfrm flipH="false" flipV="false" rot="0">
              <a:off x="0" y="0"/>
              <a:ext cx="536391" cy="559915"/>
            </a:xfrm>
            <a:custGeom>
              <a:avLst/>
              <a:gdLst/>
              <a:ahLst/>
              <a:cxnLst/>
              <a:rect r="r" b="b" t="t" l="l"/>
              <a:pathLst>
                <a:path h="559915" w="536391">
                  <a:moveTo>
                    <a:pt x="54667" y="0"/>
                  </a:moveTo>
                  <a:lnTo>
                    <a:pt x="481724" y="0"/>
                  </a:lnTo>
                  <a:cubicBezTo>
                    <a:pt x="496223" y="0"/>
                    <a:pt x="510128" y="5760"/>
                    <a:pt x="520380" y="16012"/>
                  </a:cubicBezTo>
                  <a:cubicBezTo>
                    <a:pt x="530632" y="26264"/>
                    <a:pt x="536391" y="40168"/>
                    <a:pt x="536391" y="54667"/>
                  </a:cubicBezTo>
                  <a:lnTo>
                    <a:pt x="536391" y="505248"/>
                  </a:lnTo>
                  <a:cubicBezTo>
                    <a:pt x="536391" y="535439"/>
                    <a:pt x="511916" y="559915"/>
                    <a:pt x="481724" y="559915"/>
                  </a:cubicBezTo>
                  <a:lnTo>
                    <a:pt x="54667" y="559915"/>
                  </a:lnTo>
                  <a:cubicBezTo>
                    <a:pt x="40168" y="559915"/>
                    <a:pt x="26264" y="554155"/>
                    <a:pt x="16012" y="543903"/>
                  </a:cubicBezTo>
                  <a:cubicBezTo>
                    <a:pt x="5760" y="533651"/>
                    <a:pt x="0" y="519746"/>
                    <a:pt x="0" y="505248"/>
                  </a:cubicBezTo>
                  <a:lnTo>
                    <a:pt x="0" y="54667"/>
                  </a:lnTo>
                  <a:cubicBezTo>
                    <a:pt x="0" y="40168"/>
                    <a:pt x="5760" y="26264"/>
                    <a:pt x="16012" y="16012"/>
                  </a:cubicBezTo>
                  <a:cubicBezTo>
                    <a:pt x="26264" y="5760"/>
                    <a:pt x="40168" y="0"/>
                    <a:pt x="54667" y="0"/>
                  </a:cubicBezTo>
                  <a:close/>
                </a:path>
              </a:pathLst>
            </a:custGeom>
            <a:blipFill>
              <a:blip r:embed="rId3"/>
              <a:stretch>
                <a:fillRect l="-49414" t="0" r="-49414" b="0"/>
              </a:stretch>
            </a:blipFill>
          </p:spPr>
        </p:sp>
      </p:grpSp>
      <p:sp>
        <p:nvSpPr>
          <p:cNvPr name="Freeform 5" id="5"/>
          <p:cNvSpPr/>
          <p:nvPr/>
        </p:nvSpPr>
        <p:spPr>
          <a:xfrm flipH="false" flipV="false" rot="0">
            <a:off x="-1065355" y="8115980"/>
            <a:ext cx="12445520" cy="8229600"/>
          </a:xfrm>
          <a:custGeom>
            <a:avLst/>
            <a:gdLst/>
            <a:ahLst/>
            <a:cxnLst/>
            <a:rect r="r" b="b" t="t" l="l"/>
            <a:pathLst>
              <a:path h="8229600" w="12445520">
                <a:moveTo>
                  <a:pt x="0" y="0"/>
                </a:moveTo>
                <a:lnTo>
                  <a:pt x="12445520" y="0"/>
                </a:lnTo>
                <a:lnTo>
                  <a:pt x="12445520"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757569">
            <a:off x="6173793" y="6752701"/>
            <a:ext cx="16230600" cy="5011198"/>
          </a:xfrm>
          <a:custGeom>
            <a:avLst/>
            <a:gdLst/>
            <a:ahLst/>
            <a:cxnLst/>
            <a:rect r="r" b="b" t="t" l="l"/>
            <a:pathLst>
              <a:path h="5011198" w="16230600">
                <a:moveTo>
                  <a:pt x="0" y="0"/>
                </a:moveTo>
                <a:lnTo>
                  <a:pt x="16230600" y="0"/>
                </a:lnTo>
                <a:lnTo>
                  <a:pt x="16230600" y="5011198"/>
                </a:lnTo>
                <a:lnTo>
                  <a:pt x="0" y="5011198"/>
                </a:lnTo>
                <a:lnTo>
                  <a:pt x="0" y="0"/>
                </a:lnTo>
                <a:close/>
              </a:path>
            </a:pathLst>
          </a:custGeom>
          <a:blipFill>
            <a:blip r:embed="rId5"/>
            <a:stretch>
              <a:fillRect l="0" t="0" r="0" b="0"/>
            </a:stretch>
          </a:blipFill>
        </p:spPr>
      </p:sp>
      <p:sp>
        <p:nvSpPr>
          <p:cNvPr name="Freeform 7" id="7"/>
          <p:cNvSpPr/>
          <p:nvPr/>
        </p:nvSpPr>
        <p:spPr>
          <a:xfrm flipH="false" flipV="false" rot="0">
            <a:off x="7342620" y="6562412"/>
            <a:ext cx="8407117" cy="5884982"/>
          </a:xfrm>
          <a:custGeom>
            <a:avLst/>
            <a:gdLst/>
            <a:ahLst/>
            <a:cxnLst/>
            <a:rect r="r" b="b" t="t" l="l"/>
            <a:pathLst>
              <a:path h="5884982" w="8407117">
                <a:moveTo>
                  <a:pt x="0" y="0"/>
                </a:moveTo>
                <a:lnTo>
                  <a:pt x="8407118" y="0"/>
                </a:lnTo>
                <a:lnTo>
                  <a:pt x="8407118" y="5884982"/>
                </a:lnTo>
                <a:lnTo>
                  <a:pt x="0" y="5884982"/>
                </a:lnTo>
                <a:lnTo>
                  <a:pt x="0" y="0"/>
                </a:lnTo>
                <a:close/>
              </a:path>
            </a:pathLst>
          </a:custGeom>
          <a:blipFill>
            <a:blip r:embed="rId6"/>
            <a:stretch>
              <a:fillRect l="0" t="0" r="0" b="0"/>
            </a:stretch>
          </a:blipFill>
        </p:spPr>
      </p:sp>
      <p:sp>
        <p:nvSpPr>
          <p:cNvPr name="Freeform 8" id="8"/>
          <p:cNvSpPr/>
          <p:nvPr/>
        </p:nvSpPr>
        <p:spPr>
          <a:xfrm flipH="false" flipV="false" rot="1784706">
            <a:off x="5550249" y="1402280"/>
            <a:ext cx="6109018" cy="1718161"/>
          </a:xfrm>
          <a:custGeom>
            <a:avLst/>
            <a:gdLst/>
            <a:ahLst/>
            <a:cxnLst/>
            <a:rect r="r" b="b" t="t" l="l"/>
            <a:pathLst>
              <a:path h="1718161" w="6109018">
                <a:moveTo>
                  <a:pt x="0" y="0"/>
                </a:moveTo>
                <a:lnTo>
                  <a:pt x="6109018" y="0"/>
                </a:lnTo>
                <a:lnTo>
                  <a:pt x="6109018" y="1718161"/>
                </a:lnTo>
                <a:lnTo>
                  <a:pt x="0" y="1718161"/>
                </a:lnTo>
                <a:lnTo>
                  <a:pt x="0" y="0"/>
                </a:lnTo>
                <a:close/>
              </a:path>
            </a:pathLst>
          </a:custGeom>
          <a:blipFill>
            <a:blip r:embed="rId7"/>
            <a:stretch>
              <a:fillRect l="0" t="0" r="0" b="-100000"/>
            </a:stretch>
          </a:blipFill>
        </p:spPr>
      </p:sp>
      <p:sp>
        <p:nvSpPr>
          <p:cNvPr name="TextBox 9" id="9"/>
          <p:cNvSpPr txBox="true"/>
          <p:nvPr/>
        </p:nvSpPr>
        <p:spPr>
          <a:xfrm rot="0">
            <a:off x="1028700" y="1969971"/>
            <a:ext cx="8995563" cy="969645"/>
          </a:xfrm>
          <a:prstGeom prst="rect">
            <a:avLst/>
          </a:prstGeom>
        </p:spPr>
        <p:txBody>
          <a:bodyPr anchor="t" rtlCol="false" tIns="0" lIns="0" bIns="0" rIns="0">
            <a:spAutoFit/>
          </a:bodyPr>
          <a:lstStyle/>
          <a:p>
            <a:pPr algn="l">
              <a:lnSpc>
                <a:spcPts val="6540"/>
              </a:lnSpc>
            </a:pPr>
            <a:r>
              <a:rPr lang="en-US" b="true" sz="6000">
                <a:solidFill>
                  <a:srgbClr val="F3F4E4"/>
                </a:solidFill>
                <a:latin typeface="Sackers Gothic Heavy"/>
                <a:ea typeface="Sackers Gothic Heavy"/>
                <a:cs typeface="Sackers Gothic Heavy"/>
                <a:sym typeface="Sackers Gothic Heavy"/>
              </a:rPr>
              <a:t>SHAI-HULUD</a:t>
            </a:r>
          </a:p>
        </p:txBody>
      </p:sp>
      <p:sp>
        <p:nvSpPr>
          <p:cNvPr name="TextBox 10" id="10"/>
          <p:cNvSpPr txBox="true"/>
          <p:nvPr/>
        </p:nvSpPr>
        <p:spPr>
          <a:xfrm rot="0">
            <a:off x="1076129" y="3538834"/>
            <a:ext cx="8995563" cy="4789805"/>
          </a:xfrm>
          <a:prstGeom prst="rect">
            <a:avLst/>
          </a:prstGeom>
        </p:spPr>
        <p:txBody>
          <a:bodyPr anchor="t" rtlCol="false" tIns="0" lIns="0" bIns="0" rIns="0">
            <a:spAutoFit/>
          </a:bodyPr>
          <a:lstStyle/>
          <a:p>
            <a:pPr algn="l">
              <a:lnSpc>
                <a:spcPts val="3220"/>
              </a:lnSpc>
            </a:pPr>
            <a:r>
              <a:rPr lang="en-US" sz="2300">
                <a:solidFill>
                  <a:srgbClr val="F3F4E4"/>
                </a:solidFill>
                <a:latin typeface="Inter"/>
                <a:ea typeface="Inter"/>
                <a:cs typeface="Inter"/>
                <a:sym typeface="Inter"/>
              </a:rPr>
              <a:t>This giant creature can grow up to 1300 feet long (almost a quarter mile!) and 400 feet wide. They start as tiny animals called sand plankton that eat a substance called spice. Then, they become leathery, flatworm-like creatures called sandtrouts that love water. </a:t>
            </a:r>
          </a:p>
          <a:p>
            <a:pPr algn="l">
              <a:lnSpc>
                <a:spcPts val="3220"/>
              </a:lnSpc>
            </a:pPr>
          </a:p>
          <a:p>
            <a:pPr algn="l">
              <a:lnSpc>
                <a:spcPts val="3220"/>
              </a:lnSpc>
            </a:pPr>
            <a:r>
              <a:rPr lang="en-US" sz="2300">
                <a:solidFill>
                  <a:srgbClr val="F3F4E4"/>
                </a:solidFill>
                <a:latin typeface="Inter"/>
                <a:ea typeface="Inter"/>
                <a:cs typeface="Inter"/>
                <a:sym typeface="Inter"/>
              </a:rPr>
              <a:t>When sandtrouts poop, it turns into spice! Some sandtrouts go into a 6-year hibernation and come out as 10-foot-long sandworms. These sandworms keep growing by eating other sandworms and sand plankton. At this stage, too much water is very dangerous for them (even the small amount inside a person).</a:t>
            </a:r>
          </a:p>
        </p:txBody>
      </p:sp>
      <p:sp>
        <p:nvSpPr>
          <p:cNvPr name="TextBox 11" id="11"/>
          <p:cNvSpPr txBox="true"/>
          <p:nvPr/>
        </p:nvSpPr>
        <p:spPr>
          <a:xfrm rot="0">
            <a:off x="1076129" y="2901516"/>
            <a:ext cx="5391197" cy="580963"/>
          </a:xfrm>
          <a:prstGeom prst="rect">
            <a:avLst/>
          </a:prstGeom>
        </p:spPr>
        <p:txBody>
          <a:bodyPr anchor="t" rtlCol="false" tIns="0" lIns="0" bIns="0" rIns="0">
            <a:spAutoFit/>
          </a:bodyPr>
          <a:lstStyle/>
          <a:p>
            <a:pPr algn="l">
              <a:lnSpc>
                <a:spcPts val="3919"/>
              </a:lnSpc>
            </a:pPr>
            <a:r>
              <a:rPr lang="en-US" sz="3595" b="true">
                <a:solidFill>
                  <a:srgbClr val="F3F4E4"/>
                </a:solidFill>
                <a:latin typeface="Sackers Gothic Heavy"/>
                <a:ea typeface="Sackers Gothic Heavy"/>
                <a:cs typeface="Sackers Gothic Heavy"/>
                <a:sym typeface="Sackers Gothic Heavy"/>
              </a:rPr>
              <a:t>Dune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6000"/>
            </a:blip>
            <a:stretch>
              <a:fillRect l="-6818" t="0" r="-6818" b="0"/>
            </a:stretch>
          </a:blipFill>
        </p:spPr>
      </p:sp>
      <p:sp>
        <p:nvSpPr>
          <p:cNvPr name="Freeform 3" id="3"/>
          <p:cNvSpPr/>
          <p:nvPr/>
        </p:nvSpPr>
        <p:spPr>
          <a:xfrm flipH="false" flipV="false" rot="0">
            <a:off x="3771728" y="-2172219"/>
            <a:ext cx="7831213" cy="8768827"/>
          </a:xfrm>
          <a:custGeom>
            <a:avLst/>
            <a:gdLst/>
            <a:ahLst/>
            <a:cxnLst/>
            <a:rect r="r" b="b" t="t" l="l"/>
            <a:pathLst>
              <a:path h="8768827" w="7831213">
                <a:moveTo>
                  <a:pt x="0" y="0"/>
                </a:moveTo>
                <a:lnTo>
                  <a:pt x="7831213" y="0"/>
                </a:lnTo>
                <a:lnTo>
                  <a:pt x="7831213" y="8768828"/>
                </a:lnTo>
                <a:lnTo>
                  <a:pt x="0" y="8768828"/>
                </a:lnTo>
                <a:lnTo>
                  <a:pt x="0" y="0"/>
                </a:lnTo>
                <a:close/>
              </a:path>
            </a:pathLst>
          </a:custGeom>
          <a:blipFill>
            <a:blip r:embed="rId3"/>
            <a:stretch>
              <a:fillRect l="0" t="0" r="0" b="0"/>
            </a:stretch>
          </a:blipFill>
        </p:spPr>
      </p:sp>
      <p:sp>
        <p:nvSpPr>
          <p:cNvPr name="Freeform 4" id="4"/>
          <p:cNvSpPr/>
          <p:nvPr/>
        </p:nvSpPr>
        <p:spPr>
          <a:xfrm flipH="false" flipV="false" rot="0">
            <a:off x="0" y="6053662"/>
            <a:ext cx="9622415" cy="5412608"/>
          </a:xfrm>
          <a:custGeom>
            <a:avLst/>
            <a:gdLst/>
            <a:ahLst/>
            <a:cxnLst/>
            <a:rect r="r" b="b" t="t" l="l"/>
            <a:pathLst>
              <a:path h="5412608" w="9622415">
                <a:moveTo>
                  <a:pt x="0" y="0"/>
                </a:moveTo>
                <a:lnTo>
                  <a:pt x="9622415" y="0"/>
                </a:lnTo>
                <a:lnTo>
                  <a:pt x="9622415" y="5412608"/>
                </a:lnTo>
                <a:lnTo>
                  <a:pt x="0" y="5412608"/>
                </a:lnTo>
                <a:lnTo>
                  <a:pt x="0" y="0"/>
                </a:lnTo>
                <a:close/>
              </a:path>
            </a:pathLst>
          </a:custGeom>
          <a:blipFill>
            <a:blip r:embed="rId4"/>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6000"/>
            </a:blip>
            <a:stretch>
              <a:fillRect l="-6818" t="0" r="-6818" b="0"/>
            </a:stretch>
          </a:blipFill>
        </p:spPr>
      </p:sp>
      <p:sp>
        <p:nvSpPr>
          <p:cNvPr name="TextBox 3" id="3"/>
          <p:cNvSpPr txBox="true"/>
          <p:nvPr/>
        </p:nvSpPr>
        <p:spPr>
          <a:xfrm rot="0">
            <a:off x="1028700" y="2155045"/>
            <a:ext cx="8995563" cy="969645"/>
          </a:xfrm>
          <a:prstGeom prst="rect">
            <a:avLst/>
          </a:prstGeom>
        </p:spPr>
        <p:txBody>
          <a:bodyPr anchor="t" rtlCol="false" tIns="0" lIns="0" bIns="0" rIns="0">
            <a:spAutoFit/>
          </a:bodyPr>
          <a:lstStyle/>
          <a:p>
            <a:pPr algn="l">
              <a:lnSpc>
                <a:spcPts val="6540"/>
              </a:lnSpc>
            </a:pPr>
            <a:r>
              <a:rPr lang="en-US" b="true" sz="6000">
                <a:solidFill>
                  <a:srgbClr val="F2C7FF"/>
                </a:solidFill>
                <a:latin typeface="Sackers Gothic Heavy"/>
                <a:ea typeface="Sackers Gothic Heavy"/>
                <a:cs typeface="Sackers Gothic Heavy"/>
                <a:sym typeface="Sackers Gothic Heavy"/>
              </a:rPr>
              <a:t>KENTEN</a:t>
            </a:r>
          </a:p>
        </p:txBody>
      </p:sp>
      <p:sp>
        <p:nvSpPr>
          <p:cNvPr name="TextBox 4" id="4"/>
          <p:cNvSpPr txBox="true"/>
          <p:nvPr/>
        </p:nvSpPr>
        <p:spPr>
          <a:xfrm rot="0">
            <a:off x="1076129" y="3723908"/>
            <a:ext cx="9729244" cy="3189605"/>
          </a:xfrm>
          <a:prstGeom prst="rect">
            <a:avLst/>
          </a:prstGeom>
        </p:spPr>
        <p:txBody>
          <a:bodyPr anchor="t" rtlCol="false" tIns="0" lIns="0" bIns="0" rIns="0">
            <a:spAutoFit/>
          </a:bodyPr>
          <a:lstStyle/>
          <a:p>
            <a:pPr algn="l">
              <a:lnSpc>
                <a:spcPts val="3220"/>
              </a:lnSpc>
            </a:pPr>
            <a:r>
              <a:rPr lang="en-US" sz="2300">
                <a:solidFill>
                  <a:srgbClr val="F2C7FF"/>
                </a:solidFill>
                <a:latin typeface="Inter"/>
                <a:ea typeface="Inter"/>
                <a:cs typeface="Inter"/>
                <a:sym typeface="Inter"/>
              </a:rPr>
              <a:t>The Kenten, or Fan Lizard, is a six-legged animal, like many creatures on Pandora. They have two extra 18-inch long appendages on their back that are connected by a fan of glowing skin. </a:t>
            </a:r>
          </a:p>
          <a:p>
            <a:pPr algn="l">
              <a:lnSpc>
                <a:spcPts val="3220"/>
              </a:lnSpc>
            </a:pPr>
          </a:p>
          <a:p>
            <a:pPr algn="l">
              <a:lnSpc>
                <a:spcPts val="3220"/>
              </a:lnSpc>
            </a:pPr>
            <a:r>
              <a:rPr lang="en-US" sz="2300">
                <a:solidFill>
                  <a:srgbClr val="F2C7FF"/>
                </a:solidFill>
                <a:latin typeface="Inter"/>
                <a:ea typeface="Inter"/>
                <a:cs typeface="Inter"/>
                <a:sym typeface="Inter"/>
              </a:rPr>
              <a:t>When they feel scared, they swing the appendages around to spread out the fan, and it launches them into the air. This works because Pandora has lower gravity and a thicker atmosphere. Their skin looks like tree bark, and their legs and tail look like leaves.</a:t>
            </a:r>
          </a:p>
        </p:txBody>
      </p:sp>
      <p:sp>
        <p:nvSpPr>
          <p:cNvPr name="TextBox 5" id="5"/>
          <p:cNvSpPr txBox="true"/>
          <p:nvPr/>
        </p:nvSpPr>
        <p:spPr>
          <a:xfrm rot="0">
            <a:off x="1076129" y="3086590"/>
            <a:ext cx="5391197" cy="580963"/>
          </a:xfrm>
          <a:prstGeom prst="rect">
            <a:avLst/>
          </a:prstGeom>
        </p:spPr>
        <p:txBody>
          <a:bodyPr anchor="t" rtlCol="false" tIns="0" lIns="0" bIns="0" rIns="0">
            <a:spAutoFit/>
          </a:bodyPr>
          <a:lstStyle/>
          <a:p>
            <a:pPr algn="l">
              <a:lnSpc>
                <a:spcPts val="3919"/>
              </a:lnSpc>
            </a:pPr>
            <a:r>
              <a:rPr lang="en-US" sz="3595" b="true">
                <a:solidFill>
                  <a:srgbClr val="F2C7FF"/>
                </a:solidFill>
                <a:latin typeface="Sackers Gothic Heavy"/>
                <a:ea typeface="Sackers Gothic Heavy"/>
                <a:cs typeface="Sackers Gothic Heavy"/>
                <a:sym typeface="Sackers Gothic Heavy"/>
              </a:rPr>
              <a:t>Avatar</a:t>
            </a:r>
          </a:p>
        </p:txBody>
      </p:sp>
      <p:sp>
        <p:nvSpPr>
          <p:cNvPr name="Freeform 6" id="6"/>
          <p:cNvSpPr/>
          <p:nvPr/>
        </p:nvSpPr>
        <p:spPr>
          <a:xfrm flipH="false" flipV="false" rot="0">
            <a:off x="3771728" y="-2172219"/>
            <a:ext cx="7831213" cy="8768827"/>
          </a:xfrm>
          <a:custGeom>
            <a:avLst/>
            <a:gdLst/>
            <a:ahLst/>
            <a:cxnLst/>
            <a:rect r="r" b="b" t="t" l="l"/>
            <a:pathLst>
              <a:path h="8768827" w="7831213">
                <a:moveTo>
                  <a:pt x="0" y="0"/>
                </a:moveTo>
                <a:lnTo>
                  <a:pt x="7831213" y="0"/>
                </a:lnTo>
                <a:lnTo>
                  <a:pt x="7831213" y="8768828"/>
                </a:lnTo>
                <a:lnTo>
                  <a:pt x="0" y="8768828"/>
                </a:lnTo>
                <a:lnTo>
                  <a:pt x="0" y="0"/>
                </a:lnTo>
                <a:close/>
              </a:path>
            </a:pathLst>
          </a:custGeom>
          <a:blipFill>
            <a:blip r:embed="rId3"/>
            <a:stretch>
              <a:fillRect l="0" t="0" r="0" b="0"/>
            </a:stretch>
          </a:blipFill>
        </p:spPr>
      </p:sp>
      <p:sp>
        <p:nvSpPr>
          <p:cNvPr name="Freeform 7" id="7"/>
          <p:cNvSpPr/>
          <p:nvPr/>
        </p:nvSpPr>
        <p:spPr>
          <a:xfrm flipH="false" flipV="false" rot="0">
            <a:off x="11407372" y="5547771"/>
            <a:ext cx="6596495" cy="3710529"/>
          </a:xfrm>
          <a:custGeom>
            <a:avLst/>
            <a:gdLst/>
            <a:ahLst/>
            <a:cxnLst/>
            <a:rect r="r" b="b" t="t" l="l"/>
            <a:pathLst>
              <a:path h="3710529" w="6596495">
                <a:moveTo>
                  <a:pt x="0" y="0"/>
                </a:moveTo>
                <a:lnTo>
                  <a:pt x="6596495" y="0"/>
                </a:lnTo>
                <a:lnTo>
                  <a:pt x="6596495" y="3710529"/>
                </a:lnTo>
                <a:lnTo>
                  <a:pt x="0" y="3710529"/>
                </a:lnTo>
                <a:lnTo>
                  <a:pt x="0" y="0"/>
                </a:lnTo>
                <a:close/>
              </a:path>
            </a:pathLst>
          </a:custGeom>
          <a:blipFill>
            <a:blip r:embed="rId4"/>
            <a:stretch>
              <a:fillRect l="0" t="0" r="0" b="0"/>
            </a:stretch>
          </a:blipFill>
          <a:ln w="114300" cap="sq">
            <a:solidFill>
              <a:srgbClr val="0399F6"/>
            </a:solidFill>
            <a:prstDash val="solid"/>
            <a:miter/>
          </a:ln>
        </p:spPr>
      </p:sp>
      <p:sp>
        <p:nvSpPr>
          <p:cNvPr name="Freeform 8" id="8"/>
          <p:cNvSpPr/>
          <p:nvPr/>
        </p:nvSpPr>
        <p:spPr>
          <a:xfrm flipH="false" flipV="false" rot="0">
            <a:off x="0" y="6053662"/>
            <a:ext cx="9622415" cy="5412608"/>
          </a:xfrm>
          <a:custGeom>
            <a:avLst/>
            <a:gdLst/>
            <a:ahLst/>
            <a:cxnLst/>
            <a:rect r="r" b="b" t="t" l="l"/>
            <a:pathLst>
              <a:path h="5412608" w="9622415">
                <a:moveTo>
                  <a:pt x="0" y="0"/>
                </a:moveTo>
                <a:lnTo>
                  <a:pt x="9622415" y="0"/>
                </a:lnTo>
                <a:lnTo>
                  <a:pt x="9622415" y="5412608"/>
                </a:lnTo>
                <a:lnTo>
                  <a:pt x="0" y="5412608"/>
                </a:lnTo>
                <a:lnTo>
                  <a:pt x="0" y="0"/>
                </a:lnTo>
                <a:close/>
              </a:path>
            </a:pathLst>
          </a:custGeom>
          <a:blipFill>
            <a:blip r:embed="rId5"/>
            <a:stretch>
              <a:fillRect l="0" t="0" r="0" b="0"/>
            </a:stretch>
          </a:blipFill>
        </p:spPr>
      </p:sp>
      <p:sp>
        <p:nvSpPr>
          <p:cNvPr name="Freeform 9" id="9"/>
          <p:cNvSpPr/>
          <p:nvPr/>
        </p:nvSpPr>
        <p:spPr>
          <a:xfrm flipH="false" flipV="false" rot="0">
            <a:off x="11582227" y="2086249"/>
            <a:ext cx="6246786" cy="2619746"/>
          </a:xfrm>
          <a:custGeom>
            <a:avLst/>
            <a:gdLst/>
            <a:ahLst/>
            <a:cxnLst/>
            <a:rect r="r" b="b" t="t" l="l"/>
            <a:pathLst>
              <a:path h="2619746" w="6246786">
                <a:moveTo>
                  <a:pt x="0" y="0"/>
                </a:moveTo>
                <a:lnTo>
                  <a:pt x="6246785" y="0"/>
                </a:lnTo>
                <a:lnTo>
                  <a:pt x="6246785" y="2619745"/>
                </a:lnTo>
                <a:lnTo>
                  <a:pt x="0" y="2619745"/>
                </a:lnTo>
                <a:lnTo>
                  <a:pt x="0" y="0"/>
                </a:lnTo>
                <a:close/>
              </a:path>
            </a:pathLst>
          </a:custGeom>
          <a:blipFill>
            <a:blip r:embed="rId6"/>
            <a:stretch>
              <a:fillRect l="0" t="0" r="0" b="0"/>
            </a:stretch>
          </a:blipFill>
          <a:ln w="114300" cap="sq">
            <a:solidFill>
              <a:srgbClr val="0399F6"/>
            </a:solidFill>
            <a:prstDash val="solid"/>
            <a:miter/>
          </a:ln>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7323" y="0"/>
            <a:ext cx="18315323" cy="10287000"/>
          </a:xfrm>
          <a:custGeom>
            <a:avLst/>
            <a:gdLst/>
            <a:ahLst/>
            <a:cxnLst/>
            <a:rect r="r" b="b" t="t" l="l"/>
            <a:pathLst>
              <a:path h="10287000" w="18315323">
                <a:moveTo>
                  <a:pt x="0" y="0"/>
                </a:moveTo>
                <a:lnTo>
                  <a:pt x="18315323" y="0"/>
                </a:lnTo>
                <a:lnTo>
                  <a:pt x="18315323" y="10287000"/>
                </a:lnTo>
                <a:lnTo>
                  <a:pt x="0" y="10287000"/>
                </a:lnTo>
                <a:lnTo>
                  <a:pt x="0" y="0"/>
                </a:lnTo>
                <a:close/>
              </a:path>
            </a:pathLst>
          </a:custGeom>
          <a:blipFill>
            <a:blip r:embed="rId2">
              <a:alphaModFix amt="41000"/>
            </a:blip>
            <a:stretch>
              <a:fillRect l="-22917" t="0" r="-22917" b="0"/>
            </a:stretch>
          </a:blipFill>
        </p:spPr>
      </p:sp>
      <p:grpSp>
        <p:nvGrpSpPr>
          <p:cNvPr name="Group 3" id="3"/>
          <p:cNvGrpSpPr/>
          <p:nvPr/>
        </p:nvGrpSpPr>
        <p:grpSpPr>
          <a:xfrm rot="0">
            <a:off x="8727451" y="2344426"/>
            <a:ext cx="9560549" cy="5598147"/>
            <a:chOff x="0" y="0"/>
            <a:chExt cx="1256813" cy="735922"/>
          </a:xfrm>
        </p:grpSpPr>
        <p:sp>
          <p:nvSpPr>
            <p:cNvPr name="Freeform 4" id="4"/>
            <p:cNvSpPr/>
            <p:nvPr/>
          </p:nvSpPr>
          <p:spPr>
            <a:xfrm flipH="false" flipV="false" rot="0">
              <a:off x="0" y="0"/>
              <a:ext cx="1256813" cy="735922"/>
            </a:xfrm>
            <a:custGeom>
              <a:avLst/>
              <a:gdLst/>
              <a:ahLst/>
              <a:cxnLst/>
              <a:rect r="r" b="b" t="t" l="l"/>
              <a:pathLst>
                <a:path h="735922" w="1256813">
                  <a:moveTo>
                    <a:pt x="24293" y="0"/>
                  </a:moveTo>
                  <a:lnTo>
                    <a:pt x="1232520" y="0"/>
                  </a:lnTo>
                  <a:cubicBezTo>
                    <a:pt x="1245936" y="0"/>
                    <a:pt x="1256813" y="10876"/>
                    <a:pt x="1256813" y="24293"/>
                  </a:cubicBezTo>
                  <a:lnTo>
                    <a:pt x="1256813" y="711629"/>
                  </a:lnTo>
                  <a:cubicBezTo>
                    <a:pt x="1256813" y="718072"/>
                    <a:pt x="1254253" y="724251"/>
                    <a:pt x="1249698" y="728807"/>
                  </a:cubicBezTo>
                  <a:cubicBezTo>
                    <a:pt x="1245142" y="733363"/>
                    <a:pt x="1238963" y="735922"/>
                    <a:pt x="1232520" y="735922"/>
                  </a:cubicBezTo>
                  <a:lnTo>
                    <a:pt x="24293" y="735922"/>
                  </a:lnTo>
                  <a:cubicBezTo>
                    <a:pt x="10876" y="735922"/>
                    <a:pt x="0" y="725046"/>
                    <a:pt x="0" y="711629"/>
                  </a:cubicBezTo>
                  <a:lnTo>
                    <a:pt x="0" y="24293"/>
                  </a:lnTo>
                  <a:cubicBezTo>
                    <a:pt x="0" y="10876"/>
                    <a:pt x="10876" y="0"/>
                    <a:pt x="24293" y="0"/>
                  </a:cubicBezTo>
                  <a:close/>
                </a:path>
              </a:pathLst>
            </a:custGeom>
            <a:blipFill>
              <a:blip r:embed="rId3"/>
              <a:stretch>
                <a:fillRect l="-2048" t="0" r="-2048" b="0"/>
              </a:stretch>
            </a:blipFill>
          </p:spPr>
        </p:sp>
      </p:grpSp>
      <p:sp>
        <p:nvSpPr>
          <p:cNvPr name="Freeform 5" id="5"/>
          <p:cNvSpPr/>
          <p:nvPr/>
        </p:nvSpPr>
        <p:spPr>
          <a:xfrm flipH="false" flipV="false" rot="0">
            <a:off x="12383978" y="8283308"/>
            <a:ext cx="5904022" cy="2952011"/>
          </a:xfrm>
          <a:custGeom>
            <a:avLst/>
            <a:gdLst/>
            <a:ahLst/>
            <a:cxnLst/>
            <a:rect r="r" b="b" t="t" l="l"/>
            <a:pathLst>
              <a:path h="2952011" w="5904022">
                <a:moveTo>
                  <a:pt x="0" y="0"/>
                </a:moveTo>
                <a:lnTo>
                  <a:pt x="5904022" y="0"/>
                </a:lnTo>
                <a:lnTo>
                  <a:pt x="5904022" y="2952011"/>
                </a:lnTo>
                <a:lnTo>
                  <a:pt x="0" y="2952011"/>
                </a:lnTo>
                <a:lnTo>
                  <a:pt x="0" y="0"/>
                </a:lnTo>
                <a:close/>
              </a:path>
            </a:pathLst>
          </a:custGeom>
          <a:blipFill>
            <a:blip r:embed="rId4"/>
            <a:stretch>
              <a:fillRect l="0" t="0" r="0" b="0"/>
            </a:stretch>
          </a:blipFill>
        </p:spPr>
      </p:sp>
      <p:sp>
        <p:nvSpPr>
          <p:cNvPr name="Freeform 6" id="6"/>
          <p:cNvSpPr/>
          <p:nvPr/>
        </p:nvSpPr>
        <p:spPr>
          <a:xfrm flipH="false" flipV="false" rot="0">
            <a:off x="3771728" y="307723"/>
            <a:ext cx="6252535" cy="3712442"/>
          </a:xfrm>
          <a:custGeom>
            <a:avLst/>
            <a:gdLst/>
            <a:ahLst/>
            <a:cxnLst/>
            <a:rect r="r" b="b" t="t" l="l"/>
            <a:pathLst>
              <a:path h="3712442" w="6252535">
                <a:moveTo>
                  <a:pt x="0" y="0"/>
                </a:moveTo>
                <a:lnTo>
                  <a:pt x="6252535" y="0"/>
                </a:lnTo>
                <a:lnTo>
                  <a:pt x="6252535" y="3712443"/>
                </a:lnTo>
                <a:lnTo>
                  <a:pt x="0" y="3712443"/>
                </a:lnTo>
                <a:lnTo>
                  <a:pt x="0" y="0"/>
                </a:lnTo>
                <a:close/>
              </a:path>
            </a:pathLst>
          </a:custGeom>
          <a:blipFill>
            <a:blip r:embed="rId5"/>
            <a:stretch>
              <a:fillRect l="0" t="0" r="0" b="0"/>
            </a:stretch>
          </a:blipFill>
        </p:spPr>
      </p:sp>
      <p:sp>
        <p:nvSpPr>
          <p:cNvPr name="Freeform 7" id="7"/>
          <p:cNvSpPr/>
          <p:nvPr/>
        </p:nvSpPr>
        <p:spPr>
          <a:xfrm flipH="false" flipV="false" rot="0">
            <a:off x="-136226" y="7818388"/>
            <a:ext cx="3907954" cy="3653937"/>
          </a:xfrm>
          <a:custGeom>
            <a:avLst/>
            <a:gdLst/>
            <a:ahLst/>
            <a:cxnLst/>
            <a:rect r="r" b="b" t="t" l="l"/>
            <a:pathLst>
              <a:path h="3653937" w="3907954">
                <a:moveTo>
                  <a:pt x="0" y="0"/>
                </a:moveTo>
                <a:lnTo>
                  <a:pt x="3907954" y="0"/>
                </a:lnTo>
                <a:lnTo>
                  <a:pt x="3907954" y="3653937"/>
                </a:lnTo>
                <a:lnTo>
                  <a:pt x="0" y="3653937"/>
                </a:lnTo>
                <a:lnTo>
                  <a:pt x="0" y="0"/>
                </a:lnTo>
                <a:close/>
              </a:path>
            </a:pathLst>
          </a:custGeom>
          <a:blipFill>
            <a:blip r:embed="rId6"/>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7323" y="0"/>
            <a:ext cx="18315323" cy="10287000"/>
          </a:xfrm>
          <a:custGeom>
            <a:avLst/>
            <a:gdLst/>
            <a:ahLst/>
            <a:cxnLst/>
            <a:rect r="r" b="b" t="t" l="l"/>
            <a:pathLst>
              <a:path h="10287000" w="18315323">
                <a:moveTo>
                  <a:pt x="0" y="0"/>
                </a:moveTo>
                <a:lnTo>
                  <a:pt x="18315323" y="0"/>
                </a:lnTo>
                <a:lnTo>
                  <a:pt x="18315323" y="10287000"/>
                </a:lnTo>
                <a:lnTo>
                  <a:pt x="0" y="10287000"/>
                </a:lnTo>
                <a:lnTo>
                  <a:pt x="0" y="0"/>
                </a:lnTo>
                <a:close/>
              </a:path>
            </a:pathLst>
          </a:custGeom>
          <a:blipFill>
            <a:blip r:embed="rId2">
              <a:alphaModFix amt="41000"/>
            </a:blip>
            <a:stretch>
              <a:fillRect l="-22917" t="0" r="-22917" b="0"/>
            </a:stretch>
          </a:blipFill>
        </p:spPr>
      </p:sp>
      <p:grpSp>
        <p:nvGrpSpPr>
          <p:cNvPr name="Group 3" id="3"/>
          <p:cNvGrpSpPr/>
          <p:nvPr/>
        </p:nvGrpSpPr>
        <p:grpSpPr>
          <a:xfrm rot="0">
            <a:off x="8727451" y="2344426"/>
            <a:ext cx="9560549" cy="5598147"/>
            <a:chOff x="0" y="0"/>
            <a:chExt cx="1256813" cy="735922"/>
          </a:xfrm>
        </p:grpSpPr>
        <p:sp>
          <p:nvSpPr>
            <p:cNvPr name="Freeform 4" id="4"/>
            <p:cNvSpPr/>
            <p:nvPr/>
          </p:nvSpPr>
          <p:spPr>
            <a:xfrm flipH="false" flipV="false" rot="0">
              <a:off x="0" y="0"/>
              <a:ext cx="1256813" cy="735922"/>
            </a:xfrm>
            <a:custGeom>
              <a:avLst/>
              <a:gdLst/>
              <a:ahLst/>
              <a:cxnLst/>
              <a:rect r="r" b="b" t="t" l="l"/>
              <a:pathLst>
                <a:path h="735922" w="1256813">
                  <a:moveTo>
                    <a:pt x="24293" y="0"/>
                  </a:moveTo>
                  <a:lnTo>
                    <a:pt x="1232520" y="0"/>
                  </a:lnTo>
                  <a:cubicBezTo>
                    <a:pt x="1245936" y="0"/>
                    <a:pt x="1256813" y="10876"/>
                    <a:pt x="1256813" y="24293"/>
                  </a:cubicBezTo>
                  <a:lnTo>
                    <a:pt x="1256813" y="711629"/>
                  </a:lnTo>
                  <a:cubicBezTo>
                    <a:pt x="1256813" y="718072"/>
                    <a:pt x="1254253" y="724251"/>
                    <a:pt x="1249698" y="728807"/>
                  </a:cubicBezTo>
                  <a:cubicBezTo>
                    <a:pt x="1245142" y="733363"/>
                    <a:pt x="1238963" y="735922"/>
                    <a:pt x="1232520" y="735922"/>
                  </a:cubicBezTo>
                  <a:lnTo>
                    <a:pt x="24293" y="735922"/>
                  </a:lnTo>
                  <a:cubicBezTo>
                    <a:pt x="10876" y="735922"/>
                    <a:pt x="0" y="725046"/>
                    <a:pt x="0" y="711629"/>
                  </a:cubicBezTo>
                  <a:lnTo>
                    <a:pt x="0" y="24293"/>
                  </a:lnTo>
                  <a:cubicBezTo>
                    <a:pt x="0" y="10876"/>
                    <a:pt x="10876" y="0"/>
                    <a:pt x="24293" y="0"/>
                  </a:cubicBezTo>
                  <a:close/>
                </a:path>
              </a:pathLst>
            </a:custGeom>
            <a:blipFill>
              <a:blip r:embed="rId3"/>
              <a:stretch>
                <a:fillRect l="-2048" t="0" r="-2048" b="0"/>
              </a:stretch>
            </a:blipFill>
          </p:spPr>
        </p:sp>
      </p:grpSp>
      <p:sp>
        <p:nvSpPr>
          <p:cNvPr name="Freeform 5" id="5"/>
          <p:cNvSpPr/>
          <p:nvPr/>
        </p:nvSpPr>
        <p:spPr>
          <a:xfrm flipH="false" flipV="false" rot="0">
            <a:off x="12383978" y="8283308"/>
            <a:ext cx="5904022" cy="2952011"/>
          </a:xfrm>
          <a:custGeom>
            <a:avLst/>
            <a:gdLst/>
            <a:ahLst/>
            <a:cxnLst/>
            <a:rect r="r" b="b" t="t" l="l"/>
            <a:pathLst>
              <a:path h="2952011" w="5904022">
                <a:moveTo>
                  <a:pt x="0" y="0"/>
                </a:moveTo>
                <a:lnTo>
                  <a:pt x="5904022" y="0"/>
                </a:lnTo>
                <a:lnTo>
                  <a:pt x="5904022" y="2952011"/>
                </a:lnTo>
                <a:lnTo>
                  <a:pt x="0" y="2952011"/>
                </a:lnTo>
                <a:lnTo>
                  <a:pt x="0" y="0"/>
                </a:lnTo>
                <a:close/>
              </a:path>
            </a:pathLst>
          </a:custGeom>
          <a:blipFill>
            <a:blip r:embed="rId4"/>
            <a:stretch>
              <a:fillRect l="0" t="0" r="0" b="0"/>
            </a:stretch>
          </a:blipFill>
        </p:spPr>
      </p:sp>
      <p:sp>
        <p:nvSpPr>
          <p:cNvPr name="Freeform 6" id="6"/>
          <p:cNvSpPr/>
          <p:nvPr/>
        </p:nvSpPr>
        <p:spPr>
          <a:xfrm flipH="false" flipV="false" rot="0">
            <a:off x="3771728" y="307723"/>
            <a:ext cx="6252535" cy="3712442"/>
          </a:xfrm>
          <a:custGeom>
            <a:avLst/>
            <a:gdLst/>
            <a:ahLst/>
            <a:cxnLst/>
            <a:rect r="r" b="b" t="t" l="l"/>
            <a:pathLst>
              <a:path h="3712442" w="6252535">
                <a:moveTo>
                  <a:pt x="0" y="0"/>
                </a:moveTo>
                <a:lnTo>
                  <a:pt x="6252535" y="0"/>
                </a:lnTo>
                <a:lnTo>
                  <a:pt x="6252535" y="3712443"/>
                </a:lnTo>
                <a:lnTo>
                  <a:pt x="0" y="3712443"/>
                </a:lnTo>
                <a:lnTo>
                  <a:pt x="0" y="0"/>
                </a:lnTo>
                <a:close/>
              </a:path>
            </a:pathLst>
          </a:custGeom>
          <a:blipFill>
            <a:blip r:embed="rId5"/>
            <a:stretch>
              <a:fillRect l="0" t="0" r="0" b="0"/>
            </a:stretch>
          </a:blipFill>
        </p:spPr>
      </p:sp>
      <p:sp>
        <p:nvSpPr>
          <p:cNvPr name="Freeform 7" id="7"/>
          <p:cNvSpPr/>
          <p:nvPr/>
        </p:nvSpPr>
        <p:spPr>
          <a:xfrm flipH="false" flipV="false" rot="0">
            <a:off x="-136226" y="7818388"/>
            <a:ext cx="3907954" cy="3653937"/>
          </a:xfrm>
          <a:custGeom>
            <a:avLst/>
            <a:gdLst/>
            <a:ahLst/>
            <a:cxnLst/>
            <a:rect r="r" b="b" t="t" l="l"/>
            <a:pathLst>
              <a:path h="3653937" w="3907954">
                <a:moveTo>
                  <a:pt x="0" y="0"/>
                </a:moveTo>
                <a:lnTo>
                  <a:pt x="3907954" y="0"/>
                </a:lnTo>
                <a:lnTo>
                  <a:pt x="3907954" y="3653937"/>
                </a:lnTo>
                <a:lnTo>
                  <a:pt x="0" y="3653937"/>
                </a:lnTo>
                <a:lnTo>
                  <a:pt x="0" y="0"/>
                </a:lnTo>
                <a:close/>
              </a:path>
            </a:pathLst>
          </a:custGeom>
          <a:blipFill>
            <a:blip r:embed="rId6"/>
            <a:stretch>
              <a:fillRect l="0" t="0" r="0" b="0"/>
            </a:stretch>
          </a:blipFill>
        </p:spPr>
      </p:sp>
      <p:sp>
        <p:nvSpPr>
          <p:cNvPr name="TextBox 8" id="8"/>
          <p:cNvSpPr txBox="true"/>
          <p:nvPr/>
        </p:nvSpPr>
        <p:spPr>
          <a:xfrm rot="0">
            <a:off x="1028700" y="2155045"/>
            <a:ext cx="8995563" cy="969645"/>
          </a:xfrm>
          <a:prstGeom prst="rect">
            <a:avLst/>
          </a:prstGeom>
        </p:spPr>
        <p:txBody>
          <a:bodyPr anchor="t" rtlCol="false" tIns="0" lIns="0" bIns="0" rIns="0">
            <a:spAutoFit/>
          </a:bodyPr>
          <a:lstStyle/>
          <a:p>
            <a:pPr algn="l">
              <a:lnSpc>
                <a:spcPts val="6540"/>
              </a:lnSpc>
            </a:pPr>
            <a:r>
              <a:rPr lang="en-US" b="true" sz="6000">
                <a:solidFill>
                  <a:srgbClr val="FFE81F"/>
                </a:solidFill>
                <a:latin typeface="Sackers Gothic Heavy"/>
                <a:ea typeface="Sackers Gothic Heavy"/>
                <a:cs typeface="Sackers Gothic Heavy"/>
                <a:sym typeface="Sackers Gothic Heavy"/>
              </a:rPr>
              <a:t>DEOXYS</a:t>
            </a:r>
          </a:p>
        </p:txBody>
      </p:sp>
      <p:sp>
        <p:nvSpPr>
          <p:cNvPr name="TextBox 9" id="9"/>
          <p:cNvSpPr txBox="true"/>
          <p:nvPr/>
        </p:nvSpPr>
        <p:spPr>
          <a:xfrm rot="0">
            <a:off x="1076129" y="3723908"/>
            <a:ext cx="7304568" cy="3989705"/>
          </a:xfrm>
          <a:prstGeom prst="rect">
            <a:avLst/>
          </a:prstGeom>
        </p:spPr>
        <p:txBody>
          <a:bodyPr anchor="t" rtlCol="false" tIns="0" lIns="0" bIns="0" rIns="0">
            <a:spAutoFit/>
          </a:bodyPr>
          <a:lstStyle/>
          <a:p>
            <a:pPr algn="l">
              <a:lnSpc>
                <a:spcPts val="3220"/>
              </a:lnSpc>
            </a:pPr>
            <a:r>
              <a:rPr lang="en-US" sz="2300">
                <a:solidFill>
                  <a:srgbClr val="FFE81F"/>
                </a:solidFill>
                <a:latin typeface="Inter"/>
                <a:ea typeface="Inter"/>
                <a:cs typeface="Inter"/>
                <a:sym typeface="Inter"/>
              </a:rPr>
              <a:t>Deoxys was a space virus on a meteorite, but when it crashed on Earth, its DNA changed. Its brain is in the purple crystal on its chest, which can shoot laser beams. </a:t>
            </a:r>
          </a:p>
          <a:p>
            <a:pPr algn="l">
              <a:lnSpc>
                <a:spcPts val="3220"/>
              </a:lnSpc>
            </a:pPr>
          </a:p>
          <a:p>
            <a:pPr algn="l">
              <a:lnSpc>
                <a:spcPts val="3220"/>
              </a:lnSpc>
            </a:pPr>
            <a:r>
              <a:rPr lang="en-US" sz="2300">
                <a:solidFill>
                  <a:srgbClr val="FFE81F"/>
                </a:solidFill>
                <a:latin typeface="Inter"/>
                <a:ea typeface="Inter"/>
                <a:cs typeface="Inter"/>
                <a:sym typeface="Inter"/>
              </a:rPr>
              <a:t>Deoxys can change its shape and abilities to deal with different challenges. It has four main forms: normal, attack, defense, and speed. It can also make small changes, like switching its arms from tentacles to human-like arms.</a:t>
            </a:r>
          </a:p>
        </p:txBody>
      </p:sp>
      <p:sp>
        <p:nvSpPr>
          <p:cNvPr name="TextBox 10" id="10"/>
          <p:cNvSpPr txBox="true"/>
          <p:nvPr/>
        </p:nvSpPr>
        <p:spPr>
          <a:xfrm rot="0">
            <a:off x="1076129" y="3086590"/>
            <a:ext cx="5391197" cy="580963"/>
          </a:xfrm>
          <a:prstGeom prst="rect">
            <a:avLst/>
          </a:prstGeom>
        </p:spPr>
        <p:txBody>
          <a:bodyPr anchor="t" rtlCol="false" tIns="0" lIns="0" bIns="0" rIns="0">
            <a:spAutoFit/>
          </a:bodyPr>
          <a:lstStyle/>
          <a:p>
            <a:pPr algn="l">
              <a:lnSpc>
                <a:spcPts val="3919"/>
              </a:lnSpc>
            </a:pPr>
            <a:r>
              <a:rPr lang="en-US" sz="3595" b="true">
                <a:solidFill>
                  <a:srgbClr val="FFE81F"/>
                </a:solidFill>
                <a:latin typeface="Sackers Gothic Heavy"/>
                <a:ea typeface="Sackers Gothic Heavy"/>
                <a:cs typeface="Sackers Gothic Heavy"/>
                <a:sym typeface="Sackers Gothic Heavy"/>
              </a:rPr>
              <a:t>Pokemon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1A0533">
                <a:alpha val="100000"/>
              </a:srgbClr>
            </a:gs>
            <a:gs pos="100000">
              <a:srgbClr val="2D0A4E">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8727451" y="1436747"/>
            <a:ext cx="9560549" cy="5598147"/>
            <a:chOff x="0" y="0"/>
            <a:chExt cx="1256813" cy="735922"/>
          </a:xfrm>
        </p:grpSpPr>
        <p:sp>
          <p:nvSpPr>
            <p:cNvPr name="Freeform 3" id="3"/>
            <p:cNvSpPr/>
            <p:nvPr/>
          </p:nvSpPr>
          <p:spPr>
            <a:xfrm flipH="false" flipV="false" rot="0">
              <a:off x="0" y="0"/>
              <a:ext cx="1256813" cy="735922"/>
            </a:xfrm>
            <a:custGeom>
              <a:avLst/>
              <a:gdLst/>
              <a:ahLst/>
              <a:cxnLst/>
              <a:rect r="r" b="b" t="t" l="l"/>
              <a:pathLst>
                <a:path h="735922" w="1256813">
                  <a:moveTo>
                    <a:pt x="24293" y="0"/>
                  </a:moveTo>
                  <a:lnTo>
                    <a:pt x="1232520" y="0"/>
                  </a:lnTo>
                  <a:cubicBezTo>
                    <a:pt x="1245936" y="0"/>
                    <a:pt x="1256813" y="10876"/>
                    <a:pt x="1256813" y="24293"/>
                  </a:cubicBezTo>
                  <a:lnTo>
                    <a:pt x="1256813" y="711629"/>
                  </a:lnTo>
                  <a:cubicBezTo>
                    <a:pt x="1256813" y="718072"/>
                    <a:pt x="1254253" y="724251"/>
                    <a:pt x="1249698" y="728807"/>
                  </a:cubicBezTo>
                  <a:cubicBezTo>
                    <a:pt x="1245142" y="733363"/>
                    <a:pt x="1238963" y="735922"/>
                    <a:pt x="1232520" y="735922"/>
                  </a:cubicBezTo>
                  <a:lnTo>
                    <a:pt x="24293" y="735922"/>
                  </a:lnTo>
                  <a:cubicBezTo>
                    <a:pt x="10876" y="735922"/>
                    <a:pt x="0" y="725046"/>
                    <a:pt x="0" y="711629"/>
                  </a:cubicBezTo>
                  <a:lnTo>
                    <a:pt x="0" y="24293"/>
                  </a:lnTo>
                  <a:cubicBezTo>
                    <a:pt x="0" y="10876"/>
                    <a:pt x="10876" y="0"/>
                    <a:pt x="24293" y="0"/>
                  </a:cubicBezTo>
                  <a:close/>
                </a:path>
              </a:pathLst>
            </a:custGeom>
            <a:blipFill>
              <a:blip r:embed="rId2"/>
              <a:stretch>
                <a:fillRect l="-1028" t="0" r="-1028" b="0"/>
              </a:stretch>
            </a:blipFill>
          </p:spPr>
        </p:sp>
      </p:grpSp>
      <p:sp>
        <p:nvSpPr>
          <p:cNvPr name="Freeform 4" id="4"/>
          <p:cNvSpPr/>
          <p:nvPr/>
        </p:nvSpPr>
        <p:spPr>
          <a:xfrm flipH="false" flipV="false" rot="0">
            <a:off x="4882414" y="624213"/>
            <a:ext cx="2836007" cy="2506827"/>
          </a:xfrm>
          <a:custGeom>
            <a:avLst/>
            <a:gdLst/>
            <a:ahLst/>
            <a:cxnLst/>
            <a:rect r="r" b="b" t="t" l="l"/>
            <a:pathLst>
              <a:path h="2506827" w="2836007">
                <a:moveTo>
                  <a:pt x="0" y="0"/>
                </a:moveTo>
                <a:lnTo>
                  <a:pt x="2836006" y="0"/>
                </a:lnTo>
                <a:lnTo>
                  <a:pt x="2836006" y="2506827"/>
                </a:lnTo>
                <a:lnTo>
                  <a:pt x="0" y="2506827"/>
                </a:lnTo>
                <a:lnTo>
                  <a:pt x="0" y="0"/>
                </a:lnTo>
                <a:close/>
              </a:path>
            </a:pathLst>
          </a:custGeom>
          <a:blipFill>
            <a:blip r:embed="rId3"/>
            <a:stretch>
              <a:fillRect l="0" t="0" r="0" b="0"/>
            </a:stretch>
          </a:blipFill>
        </p:spPr>
      </p:sp>
      <p:sp>
        <p:nvSpPr>
          <p:cNvPr name="Freeform 5" id="5"/>
          <p:cNvSpPr/>
          <p:nvPr/>
        </p:nvSpPr>
        <p:spPr>
          <a:xfrm flipH="false" flipV="false" rot="0">
            <a:off x="9702431" y="7711204"/>
            <a:ext cx="2493337" cy="2321382"/>
          </a:xfrm>
          <a:custGeom>
            <a:avLst/>
            <a:gdLst/>
            <a:ahLst/>
            <a:cxnLst/>
            <a:rect r="r" b="b" t="t" l="l"/>
            <a:pathLst>
              <a:path h="2321382" w="2493337">
                <a:moveTo>
                  <a:pt x="0" y="0"/>
                </a:moveTo>
                <a:lnTo>
                  <a:pt x="2493337" y="0"/>
                </a:lnTo>
                <a:lnTo>
                  <a:pt x="2493337" y="2321383"/>
                </a:lnTo>
                <a:lnTo>
                  <a:pt x="0" y="2321383"/>
                </a:lnTo>
                <a:lnTo>
                  <a:pt x="0" y="0"/>
                </a:lnTo>
                <a:close/>
              </a:path>
            </a:pathLst>
          </a:custGeom>
          <a:blipFill>
            <a:blip r:embed="rId4"/>
            <a:stretch>
              <a:fillRect l="0" t="0" r="0" b="0"/>
            </a:stretch>
          </a:blipFill>
        </p:spPr>
      </p:sp>
      <p:sp>
        <p:nvSpPr>
          <p:cNvPr name="TextBox 6" id="6"/>
          <p:cNvSpPr txBox="true"/>
          <p:nvPr/>
        </p:nvSpPr>
        <p:spPr>
          <a:xfrm rot="0">
            <a:off x="1028700" y="4197720"/>
            <a:ext cx="5391197" cy="580963"/>
          </a:xfrm>
          <a:prstGeom prst="rect">
            <a:avLst/>
          </a:prstGeom>
        </p:spPr>
        <p:txBody>
          <a:bodyPr anchor="t" rtlCol="false" tIns="0" lIns="0" bIns="0" rIns="0">
            <a:spAutoFit/>
          </a:bodyPr>
          <a:lstStyle/>
          <a:p>
            <a:pPr algn="l">
              <a:lnSpc>
                <a:spcPts val="3919"/>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1A0533">
                <a:alpha val="100000"/>
              </a:srgbClr>
            </a:gs>
            <a:gs pos="100000">
              <a:srgbClr val="2D0A4E">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8727451" y="1436747"/>
            <a:ext cx="9560549" cy="5598147"/>
            <a:chOff x="0" y="0"/>
            <a:chExt cx="1256813" cy="735922"/>
          </a:xfrm>
        </p:grpSpPr>
        <p:sp>
          <p:nvSpPr>
            <p:cNvPr name="Freeform 3" id="3"/>
            <p:cNvSpPr/>
            <p:nvPr/>
          </p:nvSpPr>
          <p:spPr>
            <a:xfrm flipH="false" flipV="false" rot="0">
              <a:off x="0" y="0"/>
              <a:ext cx="1256813" cy="735922"/>
            </a:xfrm>
            <a:custGeom>
              <a:avLst/>
              <a:gdLst/>
              <a:ahLst/>
              <a:cxnLst/>
              <a:rect r="r" b="b" t="t" l="l"/>
              <a:pathLst>
                <a:path h="735922" w="1256813">
                  <a:moveTo>
                    <a:pt x="24293" y="0"/>
                  </a:moveTo>
                  <a:lnTo>
                    <a:pt x="1232520" y="0"/>
                  </a:lnTo>
                  <a:cubicBezTo>
                    <a:pt x="1245936" y="0"/>
                    <a:pt x="1256813" y="10876"/>
                    <a:pt x="1256813" y="24293"/>
                  </a:cubicBezTo>
                  <a:lnTo>
                    <a:pt x="1256813" y="711629"/>
                  </a:lnTo>
                  <a:cubicBezTo>
                    <a:pt x="1256813" y="718072"/>
                    <a:pt x="1254253" y="724251"/>
                    <a:pt x="1249698" y="728807"/>
                  </a:cubicBezTo>
                  <a:cubicBezTo>
                    <a:pt x="1245142" y="733363"/>
                    <a:pt x="1238963" y="735922"/>
                    <a:pt x="1232520" y="735922"/>
                  </a:cubicBezTo>
                  <a:lnTo>
                    <a:pt x="24293" y="735922"/>
                  </a:lnTo>
                  <a:cubicBezTo>
                    <a:pt x="10876" y="735922"/>
                    <a:pt x="0" y="725046"/>
                    <a:pt x="0" y="711629"/>
                  </a:cubicBezTo>
                  <a:lnTo>
                    <a:pt x="0" y="24293"/>
                  </a:lnTo>
                  <a:cubicBezTo>
                    <a:pt x="0" y="10876"/>
                    <a:pt x="10876" y="0"/>
                    <a:pt x="24293" y="0"/>
                  </a:cubicBezTo>
                  <a:close/>
                </a:path>
              </a:pathLst>
            </a:custGeom>
            <a:blipFill>
              <a:blip r:embed="rId2"/>
              <a:stretch>
                <a:fillRect l="-1028" t="0" r="-1028" b="0"/>
              </a:stretch>
            </a:blipFill>
          </p:spPr>
        </p:sp>
      </p:grpSp>
      <p:sp>
        <p:nvSpPr>
          <p:cNvPr name="Freeform 4" id="4"/>
          <p:cNvSpPr/>
          <p:nvPr/>
        </p:nvSpPr>
        <p:spPr>
          <a:xfrm flipH="false" flipV="false" rot="0">
            <a:off x="4882414" y="624213"/>
            <a:ext cx="2836007" cy="2506827"/>
          </a:xfrm>
          <a:custGeom>
            <a:avLst/>
            <a:gdLst/>
            <a:ahLst/>
            <a:cxnLst/>
            <a:rect r="r" b="b" t="t" l="l"/>
            <a:pathLst>
              <a:path h="2506827" w="2836007">
                <a:moveTo>
                  <a:pt x="0" y="0"/>
                </a:moveTo>
                <a:lnTo>
                  <a:pt x="2836006" y="0"/>
                </a:lnTo>
                <a:lnTo>
                  <a:pt x="2836006" y="2506827"/>
                </a:lnTo>
                <a:lnTo>
                  <a:pt x="0" y="2506827"/>
                </a:lnTo>
                <a:lnTo>
                  <a:pt x="0" y="0"/>
                </a:lnTo>
                <a:close/>
              </a:path>
            </a:pathLst>
          </a:custGeom>
          <a:blipFill>
            <a:blip r:embed="rId3"/>
            <a:stretch>
              <a:fillRect l="0" t="0" r="0" b="0"/>
            </a:stretch>
          </a:blipFill>
        </p:spPr>
      </p:sp>
      <p:sp>
        <p:nvSpPr>
          <p:cNvPr name="Freeform 5" id="5"/>
          <p:cNvSpPr/>
          <p:nvPr/>
        </p:nvSpPr>
        <p:spPr>
          <a:xfrm flipH="false" flipV="false" rot="0">
            <a:off x="9702431" y="7711204"/>
            <a:ext cx="2493337" cy="2321382"/>
          </a:xfrm>
          <a:custGeom>
            <a:avLst/>
            <a:gdLst/>
            <a:ahLst/>
            <a:cxnLst/>
            <a:rect r="r" b="b" t="t" l="l"/>
            <a:pathLst>
              <a:path h="2321382" w="2493337">
                <a:moveTo>
                  <a:pt x="0" y="0"/>
                </a:moveTo>
                <a:lnTo>
                  <a:pt x="2493337" y="0"/>
                </a:lnTo>
                <a:lnTo>
                  <a:pt x="2493337" y="2321383"/>
                </a:lnTo>
                <a:lnTo>
                  <a:pt x="0" y="2321383"/>
                </a:lnTo>
                <a:lnTo>
                  <a:pt x="0" y="0"/>
                </a:lnTo>
                <a:close/>
              </a:path>
            </a:pathLst>
          </a:custGeom>
          <a:blipFill>
            <a:blip r:embed="rId4"/>
            <a:stretch>
              <a:fillRect l="0" t="0" r="0" b="0"/>
            </a:stretch>
          </a:blipFill>
        </p:spPr>
      </p:sp>
      <p:sp>
        <p:nvSpPr>
          <p:cNvPr name="TextBox 6" id="6"/>
          <p:cNvSpPr txBox="true"/>
          <p:nvPr/>
        </p:nvSpPr>
        <p:spPr>
          <a:xfrm rot="0">
            <a:off x="1028700" y="2155045"/>
            <a:ext cx="8995563" cy="975995"/>
          </a:xfrm>
          <a:prstGeom prst="rect">
            <a:avLst/>
          </a:prstGeom>
        </p:spPr>
        <p:txBody>
          <a:bodyPr anchor="t" rtlCol="false" tIns="0" lIns="0" bIns="0" rIns="0">
            <a:spAutoFit/>
          </a:bodyPr>
          <a:lstStyle/>
          <a:p>
            <a:pPr algn="l">
              <a:lnSpc>
                <a:spcPts val="6540"/>
              </a:lnSpc>
            </a:pPr>
            <a:r>
              <a:rPr lang="en-US" sz="6000" b="true">
                <a:solidFill>
                  <a:srgbClr val="FFE81F"/>
                </a:solidFill>
                <a:latin typeface="Sackers Gothic Heavy"/>
                <a:ea typeface="Sackers Gothic Heavy"/>
                <a:cs typeface="Sackers Gothic Heavy"/>
                <a:sym typeface="Sackers Gothic Heavy"/>
              </a:rPr>
              <a:t>KIRBY</a:t>
            </a:r>
          </a:p>
        </p:txBody>
      </p:sp>
      <p:sp>
        <p:nvSpPr>
          <p:cNvPr name="TextBox 7" id="7"/>
          <p:cNvSpPr txBox="true"/>
          <p:nvPr/>
        </p:nvSpPr>
        <p:spPr>
          <a:xfrm rot="0">
            <a:off x="1076129" y="3962394"/>
            <a:ext cx="7304568" cy="5059045"/>
          </a:xfrm>
          <a:prstGeom prst="rect">
            <a:avLst/>
          </a:prstGeom>
        </p:spPr>
        <p:txBody>
          <a:bodyPr anchor="t" rtlCol="false" tIns="0" lIns="0" bIns="0" rIns="0">
            <a:spAutoFit/>
          </a:bodyPr>
          <a:lstStyle/>
          <a:p>
            <a:pPr algn="l">
              <a:lnSpc>
                <a:spcPts val="3080"/>
              </a:lnSpc>
            </a:pPr>
            <a:r>
              <a:rPr lang="en-US" sz="2200">
                <a:solidFill>
                  <a:srgbClr val="F1FBFC"/>
                </a:solidFill>
                <a:latin typeface="Inter"/>
                <a:ea typeface="Inter"/>
                <a:cs typeface="Inter"/>
                <a:sym typeface="Inter"/>
              </a:rPr>
              <a:t>Kirby is a small, round, pink creature who comes from a planet called Popstar, and his body is squishy and bendy, almost like he doesn't have any bones—like how a jellyfish or an octopus can squeeze through tiny spaces. His best trick is sucking things up with his huge mouth.</a:t>
            </a:r>
          </a:p>
          <a:p>
            <a:pPr algn="l">
              <a:lnSpc>
                <a:spcPts val="3080"/>
              </a:lnSpc>
            </a:pPr>
          </a:p>
          <a:p>
            <a:pPr algn="l">
              <a:lnSpc>
                <a:spcPts val="3080"/>
              </a:lnSpc>
            </a:pPr>
            <a:r>
              <a:rPr lang="en-US" sz="2200">
                <a:solidFill>
                  <a:srgbClr val="F1FBFC"/>
                </a:solidFill>
                <a:latin typeface="Inter"/>
                <a:ea typeface="Inter"/>
                <a:cs typeface="Inter"/>
                <a:sym typeface="Inter"/>
              </a:rPr>
              <a:t>When he wants to float, he puffs himself up like a balloon, similar to a pufferfish. If Kirby swallows certain enemies, he gets their special powers! He can also get squashed flat, stretched out, or dropped from high up without getting hurt, because his body is so soft and stretchy. </a:t>
            </a:r>
          </a:p>
        </p:txBody>
      </p:sp>
      <p:sp>
        <p:nvSpPr>
          <p:cNvPr name="TextBox 8" id="8"/>
          <p:cNvSpPr txBox="true"/>
          <p:nvPr/>
        </p:nvSpPr>
        <p:spPr>
          <a:xfrm rot="0">
            <a:off x="1076129" y="3086590"/>
            <a:ext cx="5391197" cy="587160"/>
          </a:xfrm>
          <a:prstGeom prst="rect">
            <a:avLst/>
          </a:prstGeom>
        </p:spPr>
        <p:txBody>
          <a:bodyPr anchor="t" rtlCol="false" tIns="0" lIns="0" bIns="0" rIns="0">
            <a:spAutoFit/>
          </a:bodyPr>
          <a:lstStyle/>
          <a:p>
            <a:pPr algn="l">
              <a:lnSpc>
                <a:spcPts val="3919"/>
              </a:lnSpc>
            </a:pPr>
            <a:r>
              <a:rPr lang="en-US" sz="3595" b="true">
                <a:solidFill>
                  <a:srgbClr val="FFE81F"/>
                </a:solidFill>
                <a:latin typeface="Sackers Gothic Heavy"/>
                <a:ea typeface="Sackers Gothic Heavy"/>
                <a:cs typeface="Sackers Gothic Heavy"/>
                <a:sym typeface="Sackers Gothic Heavy"/>
              </a:rPr>
              <a:t>Nintendo</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1000"/>
            </a:blip>
            <a:stretch>
              <a:fillRect l="0" t="0" r="0" b="0"/>
            </a:stretch>
          </a:blipFill>
        </p:spPr>
      </p:sp>
      <p:grpSp>
        <p:nvGrpSpPr>
          <p:cNvPr name="Group 3" id="3"/>
          <p:cNvGrpSpPr/>
          <p:nvPr/>
        </p:nvGrpSpPr>
        <p:grpSpPr>
          <a:xfrm rot="0">
            <a:off x="8665585" y="1811347"/>
            <a:ext cx="8831718" cy="6664305"/>
            <a:chOff x="0" y="0"/>
            <a:chExt cx="742014" cy="559915"/>
          </a:xfrm>
        </p:grpSpPr>
        <p:sp>
          <p:nvSpPr>
            <p:cNvPr name="Freeform 4" id="4"/>
            <p:cNvSpPr/>
            <p:nvPr/>
          </p:nvSpPr>
          <p:spPr>
            <a:xfrm flipH="false" flipV="false" rot="0">
              <a:off x="0" y="0"/>
              <a:ext cx="742014" cy="559915"/>
            </a:xfrm>
            <a:custGeom>
              <a:avLst/>
              <a:gdLst/>
              <a:ahLst/>
              <a:cxnLst/>
              <a:rect r="r" b="b" t="t" l="l"/>
              <a:pathLst>
                <a:path h="559915" w="742014">
                  <a:moveTo>
                    <a:pt x="42077" y="0"/>
                  </a:moveTo>
                  <a:lnTo>
                    <a:pt x="699937" y="0"/>
                  </a:lnTo>
                  <a:cubicBezTo>
                    <a:pt x="711097" y="0"/>
                    <a:pt x="721799" y="4433"/>
                    <a:pt x="729690" y="12324"/>
                  </a:cubicBezTo>
                  <a:cubicBezTo>
                    <a:pt x="737581" y="20215"/>
                    <a:pt x="742014" y="30917"/>
                    <a:pt x="742014" y="42077"/>
                  </a:cubicBezTo>
                  <a:lnTo>
                    <a:pt x="742014" y="517838"/>
                  </a:lnTo>
                  <a:cubicBezTo>
                    <a:pt x="742014" y="541076"/>
                    <a:pt x="723176" y="559915"/>
                    <a:pt x="699937" y="559915"/>
                  </a:cubicBezTo>
                  <a:lnTo>
                    <a:pt x="42077" y="559915"/>
                  </a:lnTo>
                  <a:cubicBezTo>
                    <a:pt x="30917" y="559915"/>
                    <a:pt x="20215" y="555482"/>
                    <a:pt x="12324" y="547591"/>
                  </a:cubicBezTo>
                  <a:cubicBezTo>
                    <a:pt x="4433" y="539700"/>
                    <a:pt x="0" y="528997"/>
                    <a:pt x="0" y="517838"/>
                  </a:cubicBezTo>
                  <a:lnTo>
                    <a:pt x="0" y="42077"/>
                  </a:lnTo>
                  <a:cubicBezTo>
                    <a:pt x="0" y="30917"/>
                    <a:pt x="4433" y="20215"/>
                    <a:pt x="12324" y="12324"/>
                  </a:cubicBezTo>
                  <a:cubicBezTo>
                    <a:pt x="20215" y="4433"/>
                    <a:pt x="30917" y="0"/>
                    <a:pt x="42077" y="0"/>
                  </a:cubicBezTo>
                  <a:close/>
                </a:path>
              </a:pathLst>
            </a:custGeom>
            <a:blipFill>
              <a:blip r:embed="rId3"/>
              <a:stretch>
                <a:fillRect l="-10129" t="0" r="-24018" b="0"/>
              </a:stretch>
            </a:blipFill>
          </p:spPr>
        </p:sp>
      </p:grpSp>
      <p:sp>
        <p:nvSpPr>
          <p:cNvPr name="Freeform 5" id="5"/>
          <p:cNvSpPr/>
          <p:nvPr/>
        </p:nvSpPr>
        <p:spPr>
          <a:xfrm flipH="false" flipV="false" rot="0">
            <a:off x="6414398" y="7396583"/>
            <a:ext cx="2890417" cy="2890417"/>
          </a:xfrm>
          <a:custGeom>
            <a:avLst/>
            <a:gdLst/>
            <a:ahLst/>
            <a:cxnLst/>
            <a:rect r="r" b="b" t="t" l="l"/>
            <a:pathLst>
              <a:path h="2890417" w="2890417">
                <a:moveTo>
                  <a:pt x="0" y="0"/>
                </a:moveTo>
                <a:lnTo>
                  <a:pt x="2890417" y="0"/>
                </a:lnTo>
                <a:lnTo>
                  <a:pt x="2890417" y="2890417"/>
                </a:lnTo>
                <a:lnTo>
                  <a:pt x="0" y="2890417"/>
                </a:lnTo>
                <a:lnTo>
                  <a:pt x="0" y="0"/>
                </a:lnTo>
                <a:close/>
              </a:path>
            </a:pathLst>
          </a:custGeom>
          <a:blipFill>
            <a:blip r:embed="rId4"/>
            <a:stretch>
              <a:fillRect l="0" t="0" r="0" b="0"/>
            </a:stretch>
          </a:blipFill>
        </p:spPr>
      </p:sp>
      <p:sp>
        <p:nvSpPr>
          <p:cNvPr name="Freeform 6" id="6"/>
          <p:cNvSpPr/>
          <p:nvPr/>
        </p:nvSpPr>
        <p:spPr>
          <a:xfrm flipH="false" flipV="false" rot="1003040">
            <a:off x="5377844" y="274462"/>
            <a:ext cx="2301513" cy="2676178"/>
          </a:xfrm>
          <a:custGeom>
            <a:avLst/>
            <a:gdLst/>
            <a:ahLst/>
            <a:cxnLst/>
            <a:rect r="r" b="b" t="t" l="l"/>
            <a:pathLst>
              <a:path h="2676178" w="2301513">
                <a:moveTo>
                  <a:pt x="0" y="0"/>
                </a:moveTo>
                <a:lnTo>
                  <a:pt x="2301513" y="0"/>
                </a:lnTo>
                <a:lnTo>
                  <a:pt x="2301513" y="2676178"/>
                </a:lnTo>
                <a:lnTo>
                  <a:pt x="0" y="2676178"/>
                </a:lnTo>
                <a:lnTo>
                  <a:pt x="0" y="0"/>
                </a:lnTo>
                <a:close/>
              </a:path>
            </a:pathLst>
          </a:custGeom>
          <a:blipFill>
            <a:blip r:embed="rId5"/>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1000"/>
            </a:blip>
            <a:stretch>
              <a:fillRect l="0" t="0" r="0" b="0"/>
            </a:stretch>
          </a:blipFill>
        </p:spPr>
      </p:sp>
      <p:grpSp>
        <p:nvGrpSpPr>
          <p:cNvPr name="Group 3" id="3"/>
          <p:cNvGrpSpPr/>
          <p:nvPr/>
        </p:nvGrpSpPr>
        <p:grpSpPr>
          <a:xfrm rot="0">
            <a:off x="8665585" y="1811347"/>
            <a:ext cx="8831718" cy="6664305"/>
            <a:chOff x="0" y="0"/>
            <a:chExt cx="742014" cy="559915"/>
          </a:xfrm>
        </p:grpSpPr>
        <p:sp>
          <p:nvSpPr>
            <p:cNvPr name="Freeform 4" id="4"/>
            <p:cNvSpPr/>
            <p:nvPr/>
          </p:nvSpPr>
          <p:spPr>
            <a:xfrm flipH="false" flipV="false" rot="0">
              <a:off x="0" y="0"/>
              <a:ext cx="742014" cy="559915"/>
            </a:xfrm>
            <a:custGeom>
              <a:avLst/>
              <a:gdLst/>
              <a:ahLst/>
              <a:cxnLst/>
              <a:rect r="r" b="b" t="t" l="l"/>
              <a:pathLst>
                <a:path h="559915" w="742014">
                  <a:moveTo>
                    <a:pt x="42077" y="0"/>
                  </a:moveTo>
                  <a:lnTo>
                    <a:pt x="699937" y="0"/>
                  </a:lnTo>
                  <a:cubicBezTo>
                    <a:pt x="711097" y="0"/>
                    <a:pt x="721799" y="4433"/>
                    <a:pt x="729690" y="12324"/>
                  </a:cubicBezTo>
                  <a:cubicBezTo>
                    <a:pt x="737581" y="20215"/>
                    <a:pt x="742014" y="30917"/>
                    <a:pt x="742014" y="42077"/>
                  </a:cubicBezTo>
                  <a:lnTo>
                    <a:pt x="742014" y="517838"/>
                  </a:lnTo>
                  <a:cubicBezTo>
                    <a:pt x="742014" y="541076"/>
                    <a:pt x="723176" y="559915"/>
                    <a:pt x="699937" y="559915"/>
                  </a:cubicBezTo>
                  <a:lnTo>
                    <a:pt x="42077" y="559915"/>
                  </a:lnTo>
                  <a:cubicBezTo>
                    <a:pt x="30917" y="559915"/>
                    <a:pt x="20215" y="555482"/>
                    <a:pt x="12324" y="547591"/>
                  </a:cubicBezTo>
                  <a:cubicBezTo>
                    <a:pt x="4433" y="539700"/>
                    <a:pt x="0" y="528997"/>
                    <a:pt x="0" y="517838"/>
                  </a:cubicBezTo>
                  <a:lnTo>
                    <a:pt x="0" y="42077"/>
                  </a:lnTo>
                  <a:cubicBezTo>
                    <a:pt x="0" y="30917"/>
                    <a:pt x="4433" y="20215"/>
                    <a:pt x="12324" y="12324"/>
                  </a:cubicBezTo>
                  <a:cubicBezTo>
                    <a:pt x="20215" y="4433"/>
                    <a:pt x="30917" y="0"/>
                    <a:pt x="42077" y="0"/>
                  </a:cubicBezTo>
                  <a:close/>
                </a:path>
              </a:pathLst>
            </a:custGeom>
            <a:blipFill>
              <a:blip r:embed="rId3"/>
              <a:stretch>
                <a:fillRect l="-10129" t="0" r="-24018" b="0"/>
              </a:stretch>
            </a:blipFill>
          </p:spPr>
        </p:sp>
      </p:grpSp>
      <p:sp>
        <p:nvSpPr>
          <p:cNvPr name="Freeform 5" id="5"/>
          <p:cNvSpPr/>
          <p:nvPr/>
        </p:nvSpPr>
        <p:spPr>
          <a:xfrm flipH="false" flipV="false" rot="0">
            <a:off x="6414398" y="7396583"/>
            <a:ext cx="2890417" cy="2890417"/>
          </a:xfrm>
          <a:custGeom>
            <a:avLst/>
            <a:gdLst/>
            <a:ahLst/>
            <a:cxnLst/>
            <a:rect r="r" b="b" t="t" l="l"/>
            <a:pathLst>
              <a:path h="2890417" w="2890417">
                <a:moveTo>
                  <a:pt x="0" y="0"/>
                </a:moveTo>
                <a:lnTo>
                  <a:pt x="2890417" y="0"/>
                </a:lnTo>
                <a:lnTo>
                  <a:pt x="2890417" y="2890417"/>
                </a:lnTo>
                <a:lnTo>
                  <a:pt x="0" y="2890417"/>
                </a:lnTo>
                <a:lnTo>
                  <a:pt x="0" y="0"/>
                </a:lnTo>
                <a:close/>
              </a:path>
            </a:pathLst>
          </a:custGeom>
          <a:blipFill>
            <a:blip r:embed="rId4"/>
            <a:stretch>
              <a:fillRect l="0" t="0" r="0" b="0"/>
            </a:stretch>
          </a:blipFill>
        </p:spPr>
      </p:sp>
      <p:sp>
        <p:nvSpPr>
          <p:cNvPr name="Freeform 6" id="6"/>
          <p:cNvSpPr/>
          <p:nvPr/>
        </p:nvSpPr>
        <p:spPr>
          <a:xfrm flipH="false" flipV="false" rot="1003040">
            <a:off x="5377844" y="274462"/>
            <a:ext cx="2301513" cy="2676178"/>
          </a:xfrm>
          <a:custGeom>
            <a:avLst/>
            <a:gdLst/>
            <a:ahLst/>
            <a:cxnLst/>
            <a:rect r="r" b="b" t="t" l="l"/>
            <a:pathLst>
              <a:path h="2676178" w="2301513">
                <a:moveTo>
                  <a:pt x="0" y="0"/>
                </a:moveTo>
                <a:lnTo>
                  <a:pt x="2301513" y="0"/>
                </a:lnTo>
                <a:lnTo>
                  <a:pt x="2301513" y="2676178"/>
                </a:lnTo>
                <a:lnTo>
                  <a:pt x="0" y="2676178"/>
                </a:lnTo>
                <a:lnTo>
                  <a:pt x="0" y="0"/>
                </a:lnTo>
                <a:close/>
              </a:path>
            </a:pathLst>
          </a:custGeom>
          <a:blipFill>
            <a:blip r:embed="rId5"/>
            <a:stretch>
              <a:fillRect l="0" t="0" r="0" b="0"/>
            </a:stretch>
          </a:blipFill>
        </p:spPr>
      </p:sp>
      <p:sp>
        <p:nvSpPr>
          <p:cNvPr name="TextBox 7" id="7"/>
          <p:cNvSpPr txBox="true"/>
          <p:nvPr/>
        </p:nvSpPr>
        <p:spPr>
          <a:xfrm rot="0">
            <a:off x="790697" y="1754197"/>
            <a:ext cx="8995563" cy="969645"/>
          </a:xfrm>
          <a:prstGeom prst="rect">
            <a:avLst/>
          </a:prstGeom>
        </p:spPr>
        <p:txBody>
          <a:bodyPr anchor="t" rtlCol="false" tIns="0" lIns="0" bIns="0" rIns="0">
            <a:spAutoFit/>
          </a:bodyPr>
          <a:lstStyle/>
          <a:p>
            <a:pPr algn="l">
              <a:lnSpc>
                <a:spcPts val="6540"/>
              </a:lnSpc>
            </a:pPr>
            <a:r>
              <a:rPr lang="en-US" b="true" sz="6000">
                <a:solidFill>
                  <a:srgbClr val="FFFFFF"/>
                </a:solidFill>
                <a:latin typeface="Sackers Gothic Heavy"/>
                <a:ea typeface="Sackers Gothic Heavy"/>
                <a:cs typeface="Sackers Gothic Heavy"/>
                <a:sym typeface="Sackers Gothic Heavy"/>
              </a:rPr>
              <a:t>ROCKY</a:t>
            </a:r>
          </a:p>
        </p:txBody>
      </p:sp>
      <p:sp>
        <p:nvSpPr>
          <p:cNvPr name="TextBox 8" id="8"/>
          <p:cNvSpPr txBox="true"/>
          <p:nvPr/>
        </p:nvSpPr>
        <p:spPr>
          <a:xfrm rot="0">
            <a:off x="838126" y="3323061"/>
            <a:ext cx="7496330" cy="4389755"/>
          </a:xfrm>
          <a:prstGeom prst="rect">
            <a:avLst/>
          </a:prstGeom>
        </p:spPr>
        <p:txBody>
          <a:bodyPr anchor="t" rtlCol="false" tIns="0" lIns="0" bIns="0" rIns="0">
            <a:spAutoFit/>
          </a:bodyPr>
          <a:lstStyle/>
          <a:p>
            <a:pPr algn="l">
              <a:lnSpc>
                <a:spcPts val="3220"/>
              </a:lnSpc>
            </a:pPr>
            <a:r>
              <a:rPr lang="en-US" sz="2300">
                <a:solidFill>
                  <a:srgbClr val="FFFFFF"/>
                </a:solidFill>
                <a:latin typeface="Inter"/>
                <a:ea typeface="Inter"/>
                <a:cs typeface="Inter"/>
                <a:sym typeface="Inter"/>
              </a:rPr>
              <a:t>Rocky is an Eridian, a rock-like alien from the 40 Eridani system. He has five legs, a hard body, and no eyes. Instead of seeing like humans do, he understands the world mostly through sound. </a:t>
            </a:r>
          </a:p>
          <a:p>
            <a:pPr algn="l">
              <a:lnSpc>
                <a:spcPts val="3220"/>
              </a:lnSpc>
            </a:pPr>
          </a:p>
          <a:p>
            <a:pPr algn="l">
              <a:lnSpc>
                <a:spcPts val="3220"/>
              </a:lnSpc>
            </a:pPr>
            <a:r>
              <a:rPr lang="en-US" sz="2300">
                <a:solidFill>
                  <a:srgbClr val="FFFFFF"/>
                </a:solidFill>
                <a:latin typeface="Inter"/>
                <a:ea typeface="Inter"/>
                <a:cs typeface="Inter"/>
                <a:sym typeface="Inter"/>
              </a:rPr>
              <a:t>He can use echolocation, kind of like a bat or dolphin, and he communicates with musical sounds. His home planet is much hotter and has much higher air pressure than Earth, so he and humans cannot breathe the same air. Rocky is also very smart and is especially good at building things.</a:t>
            </a:r>
          </a:p>
        </p:txBody>
      </p:sp>
      <p:sp>
        <p:nvSpPr>
          <p:cNvPr name="TextBox 9" id="9"/>
          <p:cNvSpPr txBox="true"/>
          <p:nvPr/>
        </p:nvSpPr>
        <p:spPr>
          <a:xfrm rot="0">
            <a:off x="838126" y="2685742"/>
            <a:ext cx="5391197" cy="580963"/>
          </a:xfrm>
          <a:prstGeom prst="rect">
            <a:avLst/>
          </a:prstGeom>
        </p:spPr>
        <p:txBody>
          <a:bodyPr anchor="t" rtlCol="false" tIns="0" lIns="0" bIns="0" rIns="0">
            <a:spAutoFit/>
          </a:bodyPr>
          <a:lstStyle/>
          <a:p>
            <a:pPr algn="l">
              <a:lnSpc>
                <a:spcPts val="3919"/>
              </a:lnSpc>
            </a:pPr>
            <a:r>
              <a:rPr lang="en-US" sz="3595" b="true">
                <a:solidFill>
                  <a:srgbClr val="FFFFFF"/>
                </a:solidFill>
                <a:latin typeface="Sackers Gothic Heavy"/>
                <a:ea typeface="Sackers Gothic Heavy"/>
                <a:cs typeface="Sackers Gothic Heavy"/>
                <a:sym typeface="Sackers Gothic Heavy"/>
              </a:rPr>
              <a:t>Project Hail Mary</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0E0CD"/>
        </a:solidFill>
      </p:bgPr>
    </p:bg>
    <p:spTree>
      <p:nvGrpSpPr>
        <p:cNvPr id="1" name=""/>
        <p:cNvGrpSpPr/>
        <p:nvPr/>
      </p:nvGrpSpPr>
      <p:grpSpPr>
        <a:xfrm>
          <a:off x="0" y="0"/>
          <a:ext cx="0" cy="0"/>
          <a:chOff x="0" y="0"/>
          <a:chExt cx="0" cy="0"/>
        </a:xfrm>
      </p:grpSpPr>
      <p:grpSp>
        <p:nvGrpSpPr>
          <p:cNvPr name="Group 2" id="2"/>
          <p:cNvGrpSpPr/>
          <p:nvPr/>
        </p:nvGrpSpPr>
        <p:grpSpPr>
          <a:xfrm rot="0">
            <a:off x="11072395" y="1663762"/>
            <a:ext cx="5725891" cy="7095853"/>
            <a:chOff x="0" y="0"/>
            <a:chExt cx="451815" cy="559915"/>
          </a:xfrm>
        </p:grpSpPr>
        <p:sp>
          <p:nvSpPr>
            <p:cNvPr name="Freeform 3" id="3"/>
            <p:cNvSpPr/>
            <p:nvPr/>
          </p:nvSpPr>
          <p:spPr>
            <a:xfrm flipH="false" flipV="false" rot="0">
              <a:off x="0" y="0"/>
              <a:ext cx="451815" cy="559915"/>
            </a:xfrm>
            <a:custGeom>
              <a:avLst/>
              <a:gdLst/>
              <a:ahLst/>
              <a:cxnLst/>
              <a:rect r="r" b="b" t="t" l="l"/>
              <a:pathLst>
                <a:path h="559915" w="451815">
                  <a:moveTo>
                    <a:pt x="64900" y="0"/>
                  </a:moveTo>
                  <a:lnTo>
                    <a:pt x="386914" y="0"/>
                  </a:lnTo>
                  <a:cubicBezTo>
                    <a:pt x="422758" y="0"/>
                    <a:pt x="451815" y="29057"/>
                    <a:pt x="451815" y="64900"/>
                  </a:cubicBezTo>
                  <a:lnTo>
                    <a:pt x="451815" y="495014"/>
                  </a:lnTo>
                  <a:cubicBezTo>
                    <a:pt x="451815" y="512227"/>
                    <a:pt x="444977" y="528735"/>
                    <a:pt x="432806" y="540906"/>
                  </a:cubicBezTo>
                  <a:cubicBezTo>
                    <a:pt x="420635" y="553077"/>
                    <a:pt x="404127" y="559915"/>
                    <a:pt x="386914" y="559915"/>
                  </a:cubicBezTo>
                  <a:lnTo>
                    <a:pt x="64900" y="559915"/>
                  </a:lnTo>
                  <a:cubicBezTo>
                    <a:pt x="29057" y="559915"/>
                    <a:pt x="0" y="530858"/>
                    <a:pt x="0" y="495014"/>
                  </a:cubicBezTo>
                  <a:lnTo>
                    <a:pt x="0" y="64900"/>
                  </a:lnTo>
                  <a:cubicBezTo>
                    <a:pt x="0" y="29057"/>
                    <a:pt x="29057" y="0"/>
                    <a:pt x="64900" y="0"/>
                  </a:cubicBezTo>
                  <a:close/>
                </a:path>
              </a:pathLst>
            </a:custGeom>
            <a:blipFill>
              <a:blip r:embed="rId2"/>
              <a:stretch>
                <a:fillRect l="-56832" t="0" r="-56832" b="0"/>
              </a:stretch>
            </a:blipFill>
          </p:spPr>
        </p:sp>
      </p:grpSp>
      <p:sp>
        <p:nvSpPr>
          <p:cNvPr name="Freeform 4" id="4"/>
          <p:cNvSpPr/>
          <p:nvPr/>
        </p:nvSpPr>
        <p:spPr>
          <a:xfrm flipH="false" flipV="false" rot="0">
            <a:off x="13935341" y="7399827"/>
            <a:ext cx="3823655" cy="2719575"/>
          </a:xfrm>
          <a:custGeom>
            <a:avLst/>
            <a:gdLst/>
            <a:ahLst/>
            <a:cxnLst/>
            <a:rect r="r" b="b" t="t" l="l"/>
            <a:pathLst>
              <a:path h="2719575" w="3823655">
                <a:moveTo>
                  <a:pt x="0" y="0"/>
                </a:moveTo>
                <a:lnTo>
                  <a:pt x="3823655" y="0"/>
                </a:lnTo>
                <a:lnTo>
                  <a:pt x="3823655" y="2719575"/>
                </a:lnTo>
                <a:lnTo>
                  <a:pt x="0" y="2719575"/>
                </a:lnTo>
                <a:lnTo>
                  <a:pt x="0" y="0"/>
                </a:lnTo>
                <a:close/>
              </a:path>
            </a:pathLst>
          </a:custGeom>
          <a:blipFill>
            <a:blip r:embed="rId3"/>
            <a:stretch>
              <a:fillRect l="0" t="0" r="0" b="0"/>
            </a:stretch>
          </a:blipFill>
        </p:spPr>
      </p:sp>
      <p:sp>
        <p:nvSpPr>
          <p:cNvPr name="Freeform 5" id="5"/>
          <p:cNvSpPr/>
          <p:nvPr/>
        </p:nvSpPr>
        <p:spPr>
          <a:xfrm flipH="false" flipV="false" rot="0">
            <a:off x="-109747" y="-652393"/>
            <a:ext cx="7424947" cy="2806011"/>
          </a:xfrm>
          <a:custGeom>
            <a:avLst/>
            <a:gdLst/>
            <a:ahLst/>
            <a:cxnLst/>
            <a:rect r="r" b="b" t="t" l="l"/>
            <a:pathLst>
              <a:path h="2806011" w="7424947">
                <a:moveTo>
                  <a:pt x="0" y="0"/>
                </a:moveTo>
                <a:lnTo>
                  <a:pt x="7424947" y="0"/>
                </a:lnTo>
                <a:lnTo>
                  <a:pt x="7424947" y="2806011"/>
                </a:lnTo>
                <a:lnTo>
                  <a:pt x="0" y="28060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95620">
            <a:off x="16540038" y="-799684"/>
            <a:ext cx="1990756" cy="6245508"/>
          </a:xfrm>
          <a:custGeom>
            <a:avLst/>
            <a:gdLst/>
            <a:ahLst/>
            <a:cxnLst/>
            <a:rect r="r" b="b" t="t" l="l"/>
            <a:pathLst>
              <a:path h="6245508" w="1990756">
                <a:moveTo>
                  <a:pt x="0" y="0"/>
                </a:moveTo>
                <a:lnTo>
                  <a:pt x="1990755" y="0"/>
                </a:lnTo>
                <a:lnTo>
                  <a:pt x="1990755" y="6245508"/>
                </a:lnTo>
                <a:lnTo>
                  <a:pt x="0" y="62455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504634" y="7670141"/>
            <a:ext cx="10043695" cy="3176319"/>
          </a:xfrm>
          <a:custGeom>
            <a:avLst/>
            <a:gdLst/>
            <a:ahLst/>
            <a:cxnLst/>
            <a:rect r="r" b="b" t="t" l="l"/>
            <a:pathLst>
              <a:path h="3176319" w="10043695">
                <a:moveTo>
                  <a:pt x="0" y="0"/>
                </a:moveTo>
                <a:lnTo>
                  <a:pt x="10043695" y="0"/>
                </a:lnTo>
                <a:lnTo>
                  <a:pt x="10043695" y="3176318"/>
                </a:lnTo>
                <a:lnTo>
                  <a:pt x="0" y="3176318"/>
                </a:lnTo>
                <a:lnTo>
                  <a:pt x="0" y="0"/>
                </a:lnTo>
                <a:close/>
              </a:path>
            </a:pathLst>
          </a:custGeom>
          <a:blipFill>
            <a:blip r:embed="rId8"/>
            <a:stretch>
              <a:fillRect l="0" t="0" r="0" b="0"/>
            </a:stretch>
          </a:blipFill>
        </p:spPr>
      </p:sp>
      <p:sp>
        <p:nvSpPr>
          <p:cNvPr name="Freeform 8" id="8"/>
          <p:cNvSpPr/>
          <p:nvPr/>
        </p:nvSpPr>
        <p:spPr>
          <a:xfrm flipH="false" flipV="false" rot="0">
            <a:off x="10548329" y="887225"/>
            <a:ext cx="1612188" cy="1553074"/>
          </a:xfrm>
          <a:custGeom>
            <a:avLst/>
            <a:gdLst/>
            <a:ahLst/>
            <a:cxnLst/>
            <a:rect r="r" b="b" t="t" l="l"/>
            <a:pathLst>
              <a:path h="1553074" w="1612188">
                <a:moveTo>
                  <a:pt x="0" y="0"/>
                </a:moveTo>
                <a:lnTo>
                  <a:pt x="1612188" y="0"/>
                </a:lnTo>
                <a:lnTo>
                  <a:pt x="1612188" y="1553074"/>
                </a:lnTo>
                <a:lnTo>
                  <a:pt x="0" y="1553074"/>
                </a:lnTo>
                <a:lnTo>
                  <a:pt x="0" y="0"/>
                </a:lnTo>
                <a:close/>
              </a:path>
            </a:pathLst>
          </a:custGeom>
          <a:blipFill>
            <a:blip r:embed="rId9"/>
            <a:stretch>
              <a:fillRect l="0" t="0" r="0" b="0"/>
            </a:stretch>
          </a:blipFill>
        </p:spPr>
      </p:sp>
      <p:sp>
        <p:nvSpPr>
          <p:cNvPr name="Freeform 9" id="9"/>
          <p:cNvSpPr/>
          <p:nvPr/>
        </p:nvSpPr>
        <p:spPr>
          <a:xfrm flipH="false" flipV="false" rot="0">
            <a:off x="4914003" y="7493790"/>
            <a:ext cx="2213262" cy="3529019"/>
          </a:xfrm>
          <a:custGeom>
            <a:avLst/>
            <a:gdLst/>
            <a:ahLst/>
            <a:cxnLst/>
            <a:rect r="r" b="b" t="t" l="l"/>
            <a:pathLst>
              <a:path h="3529019" w="2213262">
                <a:moveTo>
                  <a:pt x="0" y="0"/>
                </a:moveTo>
                <a:lnTo>
                  <a:pt x="2213261" y="0"/>
                </a:lnTo>
                <a:lnTo>
                  <a:pt x="2213261" y="3529020"/>
                </a:lnTo>
                <a:lnTo>
                  <a:pt x="0" y="3529020"/>
                </a:lnTo>
                <a:lnTo>
                  <a:pt x="0" y="0"/>
                </a:lnTo>
                <a:close/>
              </a:path>
            </a:pathLst>
          </a:custGeom>
          <a:blipFill>
            <a:blip r:embed="rId10"/>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1A4A4A">
                <a:alpha val="100000"/>
              </a:srgbClr>
            </a:gs>
            <a:gs pos="100000">
              <a:srgbClr val="1A3A1A">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630907" y="1595574"/>
            <a:ext cx="6797738" cy="7095853"/>
            <a:chOff x="0" y="0"/>
            <a:chExt cx="536391" cy="559915"/>
          </a:xfrm>
        </p:grpSpPr>
        <p:sp>
          <p:nvSpPr>
            <p:cNvPr name="Freeform 3" id="3"/>
            <p:cNvSpPr/>
            <p:nvPr/>
          </p:nvSpPr>
          <p:spPr>
            <a:xfrm flipH="false" flipV="false" rot="0">
              <a:off x="0" y="0"/>
              <a:ext cx="536391" cy="559915"/>
            </a:xfrm>
            <a:custGeom>
              <a:avLst/>
              <a:gdLst/>
              <a:ahLst/>
              <a:cxnLst/>
              <a:rect r="r" b="b" t="t" l="l"/>
              <a:pathLst>
                <a:path h="559915" w="536391">
                  <a:moveTo>
                    <a:pt x="54667" y="0"/>
                  </a:moveTo>
                  <a:lnTo>
                    <a:pt x="481724" y="0"/>
                  </a:lnTo>
                  <a:cubicBezTo>
                    <a:pt x="496223" y="0"/>
                    <a:pt x="510128" y="5760"/>
                    <a:pt x="520380" y="16012"/>
                  </a:cubicBezTo>
                  <a:cubicBezTo>
                    <a:pt x="530632" y="26264"/>
                    <a:pt x="536391" y="40168"/>
                    <a:pt x="536391" y="54667"/>
                  </a:cubicBezTo>
                  <a:lnTo>
                    <a:pt x="536391" y="505248"/>
                  </a:lnTo>
                  <a:cubicBezTo>
                    <a:pt x="536391" y="535439"/>
                    <a:pt x="511916" y="559915"/>
                    <a:pt x="481724" y="559915"/>
                  </a:cubicBezTo>
                  <a:lnTo>
                    <a:pt x="54667" y="559915"/>
                  </a:lnTo>
                  <a:cubicBezTo>
                    <a:pt x="40168" y="559915"/>
                    <a:pt x="26264" y="554155"/>
                    <a:pt x="16012" y="543903"/>
                  </a:cubicBezTo>
                  <a:cubicBezTo>
                    <a:pt x="5760" y="533651"/>
                    <a:pt x="0" y="519746"/>
                    <a:pt x="0" y="505248"/>
                  </a:cubicBezTo>
                  <a:lnTo>
                    <a:pt x="0" y="54667"/>
                  </a:lnTo>
                  <a:cubicBezTo>
                    <a:pt x="0" y="40168"/>
                    <a:pt x="5760" y="26264"/>
                    <a:pt x="16012" y="16012"/>
                  </a:cubicBezTo>
                  <a:cubicBezTo>
                    <a:pt x="26264" y="5760"/>
                    <a:pt x="40168" y="0"/>
                    <a:pt x="54667" y="0"/>
                  </a:cubicBezTo>
                  <a:close/>
                </a:path>
              </a:pathLst>
            </a:custGeom>
            <a:blipFill>
              <a:blip r:embed="rId2"/>
              <a:stretch>
                <a:fillRect l="-2192" t="0" r="-2192" b="0"/>
              </a:stretch>
            </a:blipFill>
          </p:spPr>
        </p:sp>
      </p:grpSp>
      <p:sp>
        <p:nvSpPr>
          <p:cNvPr name="Freeform 4" id="4"/>
          <p:cNvSpPr/>
          <p:nvPr/>
        </p:nvSpPr>
        <p:spPr>
          <a:xfrm flipH="false" flipV="false" rot="0">
            <a:off x="6467327" y="7504855"/>
            <a:ext cx="1576179" cy="2649040"/>
          </a:xfrm>
          <a:custGeom>
            <a:avLst/>
            <a:gdLst/>
            <a:ahLst/>
            <a:cxnLst/>
            <a:rect r="r" b="b" t="t" l="l"/>
            <a:pathLst>
              <a:path h="2649040" w="1576179">
                <a:moveTo>
                  <a:pt x="0" y="0"/>
                </a:moveTo>
                <a:lnTo>
                  <a:pt x="1576178" y="0"/>
                </a:lnTo>
                <a:lnTo>
                  <a:pt x="1576178" y="2649039"/>
                </a:lnTo>
                <a:lnTo>
                  <a:pt x="0" y="2649039"/>
                </a:lnTo>
                <a:lnTo>
                  <a:pt x="0" y="0"/>
                </a:lnTo>
                <a:close/>
              </a:path>
            </a:pathLst>
          </a:custGeom>
          <a:blipFill>
            <a:blip r:embed="rId3"/>
            <a:stretch>
              <a:fillRect l="0" t="0" r="0" b="0"/>
            </a:stretch>
          </a:blipFill>
        </p:spPr>
      </p:sp>
      <p:sp>
        <p:nvSpPr>
          <p:cNvPr name="Freeform 5" id="5"/>
          <p:cNvSpPr/>
          <p:nvPr/>
        </p:nvSpPr>
        <p:spPr>
          <a:xfrm flipH="false" flipV="false" rot="0">
            <a:off x="2973831" y="7743901"/>
            <a:ext cx="1595794" cy="2543099"/>
          </a:xfrm>
          <a:custGeom>
            <a:avLst/>
            <a:gdLst/>
            <a:ahLst/>
            <a:cxnLst/>
            <a:rect r="r" b="b" t="t" l="l"/>
            <a:pathLst>
              <a:path h="2543099" w="1595794">
                <a:moveTo>
                  <a:pt x="0" y="0"/>
                </a:moveTo>
                <a:lnTo>
                  <a:pt x="1595794" y="0"/>
                </a:lnTo>
                <a:lnTo>
                  <a:pt x="1595794" y="2543099"/>
                </a:lnTo>
                <a:lnTo>
                  <a:pt x="0" y="2543099"/>
                </a:lnTo>
                <a:lnTo>
                  <a:pt x="0" y="0"/>
                </a:lnTo>
                <a:close/>
              </a:path>
            </a:pathLst>
          </a:custGeom>
          <a:blipFill>
            <a:blip r:embed="rId4"/>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1A4A4A">
                <a:alpha val="100000"/>
              </a:srgbClr>
            </a:gs>
            <a:gs pos="100000">
              <a:srgbClr val="1A3A1A">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630907" y="1595574"/>
            <a:ext cx="6797738" cy="7095853"/>
            <a:chOff x="0" y="0"/>
            <a:chExt cx="536391" cy="559915"/>
          </a:xfrm>
        </p:grpSpPr>
        <p:sp>
          <p:nvSpPr>
            <p:cNvPr name="Freeform 3" id="3"/>
            <p:cNvSpPr/>
            <p:nvPr/>
          </p:nvSpPr>
          <p:spPr>
            <a:xfrm flipH="false" flipV="false" rot="0">
              <a:off x="0" y="0"/>
              <a:ext cx="536391" cy="559915"/>
            </a:xfrm>
            <a:custGeom>
              <a:avLst/>
              <a:gdLst/>
              <a:ahLst/>
              <a:cxnLst/>
              <a:rect r="r" b="b" t="t" l="l"/>
              <a:pathLst>
                <a:path h="559915" w="536391">
                  <a:moveTo>
                    <a:pt x="54667" y="0"/>
                  </a:moveTo>
                  <a:lnTo>
                    <a:pt x="481724" y="0"/>
                  </a:lnTo>
                  <a:cubicBezTo>
                    <a:pt x="496223" y="0"/>
                    <a:pt x="510128" y="5760"/>
                    <a:pt x="520380" y="16012"/>
                  </a:cubicBezTo>
                  <a:cubicBezTo>
                    <a:pt x="530632" y="26264"/>
                    <a:pt x="536391" y="40168"/>
                    <a:pt x="536391" y="54667"/>
                  </a:cubicBezTo>
                  <a:lnTo>
                    <a:pt x="536391" y="505248"/>
                  </a:lnTo>
                  <a:cubicBezTo>
                    <a:pt x="536391" y="535439"/>
                    <a:pt x="511916" y="559915"/>
                    <a:pt x="481724" y="559915"/>
                  </a:cubicBezTo>
                  <a:lnTo>
                    <a:pt x="54667" y="559915"/>
                  </a:lnTo>
                  <a:cubicBezTo>
                    <a:pt x="40168" y="559915"/>
                    <a:pt x="26264" y="554155"/>
                    <a:pt x="16012" y="543903"/>
                  </a:cubicBezTo>
                  <a:cubicBezTo>
                    <a:pt x="5760" y="533651"/>
                    <a:pt x="0" y="519746"/>
                    <a:pt x="0" y="505248"/>
                  </a:cubicBezTo>
                  <a:lnTo>
                    <a:pt x="0" y="54667"/>
                  </a:lnTo>
                  <a:cubicBezTo>
                    <a:pt x="0" y="40168"/>
                    <a:pt x="5760" y="26264"/>
                    <a:pt x="16012" y="16012"/>
                  </a:cubicBezTo>
                  <a:cubicBezTo>
                    <a:pt x="26264" y="5760"/>
                    <a:pt x="40168" y="0"/>
                    <a:pt x="54667" y="0"/>
                  </a:cubicBezTo>
                  <a:close/>
                </a:path>
              </a:pathLst>
            </a:custGeom>
            <a:blipFill>
              <a:blip r:embed="rId2"/>
              <a:stretch>
                <a:fillRect l="-2192" t="0" r="-2192" b="0"/>
              </a:stretch>
            </a:blipFill>
          </p:spPr>
        </p:sp>
      </p:grpSp>
      <p:sp>
        <p:nvSpPr>
          <p:cNvPr name="Freeform 4" id="4"/>
          <p:cNvSpPr/>
          <p:nvPr/>
        </p:nvSpPr>
        <p:spPr>
          <a:xfrm flipH="false" flipV="false" rot="0">
            <a:off x="6467327" y="7504855"/>
            <a:ext cx="1576179" cy="2649040"/>
          </a:xfrm>
          <a:custGeom>
            <a:avLst/>
            <a:gdLst/>
            <a:ahLst/>
            <a:cxnLst/>
            <a:rect r="r" b="b" t="t" l="l"/>
            <a:pathLst>
              <a:path h="2649040" w="1576179">
                <a:moveTo>
                  <a:pt x="0" y="0"/>
                </a:moveTo>
                <a:lnTo>
                  <a:pt x="1576178" y="0"/>
                </a:lnTo>
                <a:lnTo>
                  <a:pt x="1576178" y="2649039"/>
                </a:lnTo>
                <a:lnTo>
                  <a:pt x="0" y="2649039"/>
                </a:lnTo>
                <a:lnTo>
                  <a:pt x="0" y="0"/>
                </a:lnTo>
                <a:close/>
              </a:path>
            </a:pathLst>
          </a:custGeom>
          <a:blipFill>
            <a:blip r:embed="rId3"/>
            <a:stretch>
              <a:fillRect l="0" t="0" r="0" b="0"/>
            </a:stretch>
          </a:blipFill>
        </p:spPr>
      </p:sp>
      <p:sp>
        <p:nvSpPr>
          <p:cNvPr name="Freeform 5" id="5"/>
          <p:cNvSpPr/>
          <p:nvPr/>
        </p:nvSpPr>
        <p:spPr>
          <a:xfrm flipH="false" flipV="false" rot="0">
            <a:off x="2973831" y="7743901"/>
            <a:ext cx="1595794" cy="2543099"/>
          </a:xfrm>
          <a:custGeom>
            <a:avLst/>
            <a:gdLst/>
            <a:ahLst/>
            <a:cxnLst/>
            <a:rect r="r" b="b" t="t" l="l"/>
            <a:pathLst>
              <a:path h="2543099" w="1595794">
                <a:moveTo>
                  <a:pt x="0" y="0"/>
                </a:moveTo>
                <a:lnTo>
                  <a:pt x="1595794" y="0"/>
                </a:lnTo>
                <a:lnTo>
                  <a:pt x="1595794" y="2543099"/>
                </a:lnTo>
                <a:lnTo>
                  <a:pt x="0" y="2543099"/>
                </a:lnTo>
                <a:lnTo>
                  <a:pt x="0" y="0"/>
                </a:lnTo>
                <a:close/>
              </a:path>
            </a:pathLst>
          </a:custGeom>
          <a:blipFill>
            <a:blip r:embed="rId4"/>
            <a:stretch>
              <a:fillRect l="0" t="0" r="0" b="0"/>
            </a:stretch>
          </a:blipFill>
        </p:spPr>
      </p:sp>
      <p:sp>
        <p:nvSpPr>
          <p:cNvPr name="TextBox 6" id="6"/>
          <p:cNvSpPr txBox="true"/>
          <p:nvPr/>
        </p:nvSpPr>
        <p:spPr>
          <a:xfrm rot="0">
            <a:off x="1076129" y="619579"/>
            <a:ext cx="8995563" cy="975995"/>
          </a:xfrm>
          <a:prstGeom prst="rect">
            <a:avLst/>
          </a:prstGeom>
        </p:spPr>
        <p:txBody>
          <a:bodyPr anchor="t" rtlCol="false" tIns="0" lIns="0" bIns="0" rIns="0">
            <a:spAutoFit/>
          </a:bodyPr>
          <a:lstStyle/>
          <a:p>
            <a:pPr algn="l">
              <a:lnSpc>
                <a:spcPts val="6540"/>
              </a:lnSpc>
            </a:pPr>
            <a:r>
              <a:rPr lang="en-US" b="true" sz="6000">
                <a:solidFill>
                  <a:srgbClr val="FFFFFF"/>
                </a:solidFill>
                <a:latin typeface="Sackers Gothic Heavy"/>
                <a:ea typeface="Sackers Gothic Heavy"/>
                <a:cs typeface="Sackers Gothic Heavy"/>
                <a:sym typeface="Sackers Gothic Heavy"/>
              </a:rPr>
              <a:t>ZIM</a:t>
            </a:r>
          </a:p>
        </p:txBody>
      </p:sp>
      <p:sp>
        <p:nvSpPr>
          <p:cNvPr name="TextBox 7" id="7"/>
          <p:cNvSpPr txBox="true"/>
          <p:nvPr/>
        </p:nvSpPr>
        <p:spPr>
          <a:xfrm rot="0">
            <a:off x="1028700" y="2573196"/>
            <a:ext cx="8995563" cy="4789805"/>
          </a:xfrm>
          <a:prstGeom prst="rect">
            <a:avLst/>
          </a:prstGeom>
        </p:spPr>
        <p:txBody>
          <a:bodyPr anchor="t" rtlCol="false" tIns="0" lIns="0" bIns="0" rIns="0">
            <a:spAutoFit/>
          </a:bodyPr>
          <a:lstStyle/>
          <a:p>
            <a:pPr algn="l">
              <a:lnSpc>
                <a:spcPts val="3220"/>
              </a:lnSpc>
            </a:pPr>
            <a:r>
              <a:rPr lang="en-US" sz="2300">
                <a:solidFill>
                  <a:srgbClr val="A7C378"/>
                </a:solidFill>
                <a:latin typeface="Inter"/>
                <a:ea typeface="Inter"/>
                <a:cs typeface="Inter"/>
                <a:sym typeface="Inter"/>
              </a:rPr>
              <a:t>Zim is a small green alien from the planet Irk, and his head and eyes are big compared to his body, almost like an insect’s eyes. Zim doesn't have normal human ears, but he has antennae on his head that he can move and react with. Strangely, water makes Zim scream and his skin burn like he's been hurt badly.</a:t>
            </a:r>
          </a:p>
          <a:p>
            <a:pPr algn="l">
              <a:lnSpc>
                <a:spcPts val="3220"/>
              </a:lnSpc>
            </a:pPr>
          </a:p>
          <a:p>
            <a:pPr algn="l">
              <a:lnSpc>
                <a:spcPts val="3220"/>
              </a:lnSpc>
            </a:pPr>
            <a:r>
              <a:rPr lang="en-US" sz="2300">
                <a:solidFill>
                  <a:srgbClr val="A7C378"/>
                </a:solidFill>
                <a:latin typeface="Inter"/>
                <a:ea typeface="Inter"/>
                <a:cs typeface="Inter"/>
                <a:sym typeface="Inter"/>
              </a:rPr>
              <a:t>Zim wears a robot-like backpack called a PAK. It does a lot of jobs at once, like helping him breathe, giving him extra power, and even controlling some of his moods and memories. If Zim ever gets separated from his PAK for too long, his body starts shutting down. The PAK can also pop out little mechanical spider legs that help Zim climb walls, move fast, or grab onto things.</a:t>
            </a:r>
          </a:p>
        </p:txBody>
      </p:sp>
      <p:sp>
        <p:nvSpPr>
          <p:cNvPr name="TextBox 8" id="8"/>
          <p:cNvSpPr txBox="true"/>
          <p:nvPr/>
        </p:nvSpPr>
        <p:spPr>
          <a:xfrm rot="0">
            <a:off x="1076129" y="1739191"/>
            <a:ext cx="5391197" cy="587160"/>
          </a:xfrm>
          <a:prstGeom prst="rect">
            <a:avLst/>
          </a:prstGeom>
        </p:spPr>
        <p:txBody>
          <a:bodyPr anchor="t" rtlCol="false" tIns="0" lIns="0" bIns="0" rIns="0">
            <a:spAutoFit/>
          </a:bodyPr>
          <a:lstStyle/>
          <a:p>
            <a:pPr algn="l">
              <a:lnSpc>
                <a:spcPts val="3919"/>
              </a:lnSpc>
            </a:pPr>
            <a:r>
              <a:rPr lang="en-US" sz="3595" b="true">
                <a:solidFill>
                  <a:srgbClr val="FFFFFF"/>
                </a:solidFill>
                <a:latin typeface="Sackers Gothic Heavy"/>
                <a:ea typeface="Sackers Gothic Heavy"/>
                <a:cs typeface="Sackers Gothic Heavy"/>
                <a:sym typeface="Sackers Gothic Heavy"/>
              </a:rPr>
              <a:t>Invader zim</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A1A2A">
                <a:alpha val="100000"/>
              </a:srgbClr>
            </a:gs>
            <a:gs pos="100000">
              <a:srgbClr val="1A3A4A">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984342" y="2000650"/>
            <a:ext cx="6274958" cy="6285699"/>
            <a:chOff x="0" y="0"/>
            <a:chExt cx="1138113" cy="1140061"/>
          </a:xfrm>
        </p:grpSpPr>
        <p:sp>
          <p:nvSpPr>
            <p:cNvPr name="Freeform 3" id="3"/>
            <p:cNvSpPr/>
            <p:nvPr/>
          </p:nvSpPr>
          <p:spPr>
            <a:xfrm flipH="false" flipV="false" rot="0">
              <a:off x="0" y="0"/>
              <a:ext cx="1138113" cy="1140061"/>
            </a:xfrm>
            <a:custGeom>
              <a:avLst/>
              <a:gdLst/>
              <a:ahLst/>
              <a:cxnLst/>
              <a:rect r="r" b="b" t="t" l="l"/>
              <a:pathLst>
                <a:path h="1140061" w="1138113">
                  <a:moveTo>
                    <a:pt x="37013" y="0"/>
                  </a:moveTo>
                  <a:lnTo>
                    <a:pt x="1101100" y="0"/>
                  </a:lnTo>
                  <a:cubicBezTo>
                    <a:pt x="1110916" y="0"/>
                    <a:pt x="1120331" y="3900"/>
                    <a:pt x="1127272" y="10841"/>
                  </a:cubicBezTo>
                  <a:cubicBezTo>
                    <a:pt x="1134214" y="17782"/>
                    <a:pt x="1138113" y="27197"/>
                    <a:pt x="1138113" y="37013"/>
                  </a:cubicBezTo>
                  <a:lnTo>
                    <a:pt x="1138113" y="1103048"/>
                  </a:lnTo>
                  <a:cubicBezTo>
                    <a:pt x="1138113" y="1112864"/>
                    <a:pt x="1134214" y="1122279"/>
                    <a:pt x="1127272" y="1129220"/>
                  </a:cubicBezTo>
                  <a:cubicBezTo>
                    <a:pt x="1120331" y="1136162"/>
                    <a:pt x="1110916" y="1140061"/>
                    <a:pt x="1101100" y="1140061"/>
                  </a:cubicBezTo>
                  <a:lnTo>
                    <a:pt x="37013" y="1140061"/>
                  </a:lnTo>
                  <a:cubicBezTo>
                    <a:pt x="27197" y="1140061"/>
                    <a:pt x="17782" y="1136162"/>
                    <a:pt x="10841" y="1129220"/>
                  </a:cubicBezTo>
                  <a:cubicBezTo>
                    <a:pt x="3900" y="1122279"/>
                    <a:pt x="0" y="1112864"/>
                    <a:pt x="0" y="1103048"/>
                  </a:cubicBezTo>
                  <a:lnTo>
                    <a:pt x="0" y="37013"/>
                  </a:lnTo>
                  <a:cubicBezTo>
                    <a:pt x="0" y="27197"/>
                    <a:pt x="3900" y="17782"/>
                    <a:pt x="10841" y="10841"/>
                  </a:cubicBezTo>
                  <a:cubicBezTo>
                    <a:pt x="17782" y="3900"/>
                    <a:pt x="27197" y="0"/>
                    <a:pt x="37013" y="0"/>
                  </a:cubicBezTo>
                  <a:close/>
                </a:path>
              </a:pathLst>
            </a:custGeom>
            <a:blipFill>
              <a:blip r:embed="rId2"/>
              <a:stretch>
                <a:fillRect l="-211" t="0" r="-211" b="0"/>
              </a:stretch>
            </a:blipFill>
          </p:spPr>
        </p:sp>
      </p:grpSp>
      <p:sp>
        <p:nvSpPr>
          <p:cNvPr name="Freeform 4" id="4"/>
          <p:cNvSpPr/>
          <p:nvPr/>
        </p:nvSpPr>
        <p:spPr>
          <a:xfrm flipH="false" flipV="false" rot="0">
            <a:off x="-68165" y="5143500"/>
            <a:ext cx="3973354" cy="5143500"/>
          </a:xfrm>
          <a:custGeom>
            <a:avLst/>
            <a:gdLst/>
            <a:ahLst/>
            <a:cxnLst/>
            <a:rect r="r" b="b" t="t" l="l"/>
            <a:pathLst>
              <a:path h="5143500" w="3973354">
                <a:moveTo>
                  <a:pt x="0" y="0"/>
                </a:moveTo>
                <a:lnTo>
                  <a:pt x="3973354" y="0"/>
                </a:lnTo>
                <a:lnTo>
                  <a:pt x="3973354" y="5143500"/>
                </a:lnTo>
                <a:lnTo>
                  <a:pt x="0" y="5143500"/>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A1A2A">
                <a:alpha val="100000"/>
              </a:srgbClr>
            </a:gs>
            <a:gs pos="100000">
              <a:srgbClr val="1A3A4A">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0984342" y="2000650"/>
            <a:ext cx="6274958" cy="6285699"/>
            <a:chOff x="0" y="0"/>
            <a:chExt cx="1138113" cy="1140061"/>
          </a:xfrm>
        </p:grpSpPr>
        <p:sp>
          <p:nvSpPr>
            <p:cNvPr name="Freeform 3" id="3"/>
            <p:cNvSpPr/>
            <p:nvPr/>
          </p:nvSpPr>
          <p:spPr>
            <a:xfrm flipH="false" flipV="false" rot="0">
              <a:off x="0" y="0"/>
              <a:ext cx="1138113" cy="1140061"/>
            </a:xfrm>
            <a:custGeom>
              <a:avLst/>
              <a:gdLst/>
              <a:ahLst/>
              <a:cxnLst/>
              <a:rect r="r" b="b" t="t" l="l"/>
              <a:pathLst>
                <a:path h="1140061" w="1138113">
                  <a:moveTo>
                    <a:pt x="37013" y="0"/>
                  </a:moveTo>
                  <a:lnTo>
                    <a:pt x="1101100" y="0"/>
                  </a:lnTo>
                  <a:cubicBezTo>
                    <a:pt x="1110916" y="0"/>
                    <a:pt x="1120331" y="3900"/>
                    <a:pt x="1127272" y="10841"/>
                  </a:cubicBezTo>
                  <a:cubicBezTo>
                    <a:pt x="1134214" y="17782"/>
                    <a:pt x="1138113" y="27197"/>
                    <a:pt x="1138113" y="37013"/>
                  </a:cubicBezTo>
                  <a:lnTo>
                    <a:pt x="1138113" y="1103048"/>
                  </a:lnTo>
                  <a:cubicBezTo>
                    <a:pt x="1138113" y="1112864"/>
                    <a:pt x="1134214" y="1122279"/>
                    <a:pt x="1127272" y="1129220"/>
                  </a:cubicBezTo>
                  <a:cubicBezTo>
                    <a:pt x="1120331" y="1136162"/>
                    <a:pt x="1110916" y="1140061"/>
                    <a:pt x="1101100" y="1140061"/>
                  </a:cubicBezTo>
                  <a:lnTo>
                    <a:pt x="37013" y="1140061"/>
                  </a:lnTo>
                  <a:cubicBezTo>
                    <a:pt x="27197" y="1140061"/>
                    <a:pt x="17782" y="1136162"/>
                    <a:pt x="10841" y="1129220"/>
                  </a:cubicBezTo>
                  <a:cubicBezTo>
                    <a:pt x="3900" y="1122279"/>
                    <a:pt x="0" y="1112864"/>
                    <a:pt x="0" y="1103048"/>
                  </a:cubicBezTo>
                  <a:lnTo>
                    <a:pt x="0" y="37013"/>
                  </a:lnTo>
                  <a:cubicBezTo>
                    <a:pt x="0" y="27197"/>
                    <a:pt x="3900" y="17782"/>
                    <a:pt x="10841" y="10841"/>
                  </a:cubicBezTo>
                  <a:cubicBezTo>
                    <a:pt x="17782" y="3900"/>
                    <a:pt x="27197" y="0"/>
                    <a:pt x="37013" y="0"/>
                  </a:cubicBezTo>
                  <a:close/>
                </a:path>
              </a:pathLst>
            </a:custGeom>
            <a:blipFill>
              <a:blip r:embed="rId2"/>
              <a:stretch>
                <a:fillRect l="-211" t="0" r="-211" b="0"/>
              </a:stretch>
            </a:blipFill>
          </p:spPr>
        </p:sp>
      </p:grpSp>
      <p:sp>
        <p:nvSpPr>
          <p:cNvPr name="Freeform 4" id="4"/>
          <p:cNvSpPr/>
          <p:nvPr/>
        </p:nvSpPr>
        <p:spPr>
          <a:xfrm flipH="false" flipV="false" rot="0">
            <a:off x="-68165" y="5143500"/>
            <a:ext cx="3973354" cy="5143500"/>
          </a:xfrm>
          <a:custGeom>
            <a:avLst/>
            <a:gdLst/>
            <a:ahLst/>
            <a:cxnLst/>
            <a:rect r="r" b="b" t="t" l="l"/>
            <a:pathLst>
              <a:path h="5143500" w="3973354">
                <a:moveTo>
                  <a:pt x="0" y="0"/>
                </a:moveTo>
                <a:lnTo>
                  <a:pt x="3973354" y="0"/>
                </a:lnTo>
                <a:lnTo>
                  <a:pt x="3973354" y="5143500"/>
                </a:lnTo>
                <a:lnTo>
                  <a:pt x="0" y="5143500"/>
                </a:lnTo>
                <a:lnTo>
                  <a:pt x="0" y="0"/>
                </a:lnTo>
                <a:close/>
              </a:path>
            </a:pathLst>
          </a:custGeom>
          <a:blipFill>
            <a:blip r:embed="rId3"/>
            <a:stretch>
              <a:fillRect l="0" t="0" r="0" b="0"/>
            </a:stretch>
          </a:blipFill>
        </p:spPr>
      </p:sp>
      <p:sp>
        <p:nvSpPr>
          <p:cNvPr name="TextBox 5" id="5"/>
          <p:cNvSpPr txBox="true"/>
          <p:nvPr/>
        </p:nvSpPr>
        <p:spPr>
          <a:xfrm rot="0">
            <a:off x="4812424" y="971550"/>
            <a:ext cx="5624426" cy="8857002"/>
          </a:xfrm>
          <a:prstGeom prst="rect">
            <a:avLst/>
          </a:prstGeom>
        </p:spPr>
        <p:txBody>
          <a:bodyPr anchor="t" rtlCol="false" tIns="0" lIns="0" bIns="0" rIns="0">
            <a:spAutoFit/>
          </a:bodyPr>
          <a:lstStyle/>
          <a:p>
            <a:pPr algn="l">
              <a:lnSpc>
                <a:spcPts val="3743"/>
              </a:lnSpc>
            </a:pPr>
            <a:r>
              <a:rPr lang="en-US" sz="2674">
                <a:solidFill>
                  <a:srgbClr val="60ECFF"/>
                </a:solidFill>
                <a:latin typeface="Inter"/>
                <a:ea typeface="Inter"/>
                <a:cs typeface="Inter"/>
                <a:sym typeface="Inter"/>
              </a:rPr>
              <a:t>Ann is a creature who looks a lot like a big frog, with smooth skin, wide eyes, and a wide mouth. She can hold her breath underwater for a really long time and swims well. </a:t>
            </a:r>
          </a:p>
          <a:p>
            <a:pPr algn="l">
              <a:lnSpc>
                <a:spcPts val="3743"/>
              </a:lnSpc>
            </a:pPr>
          </a:p>
          <a:p>
            <a:pPr algn="l">
              <a:lnSpc>
                <a:spcPts val="3743"/>
              </a:lnSpc>
            </a:pPr>
            <a:r>
              <a:rPr lang="en-US" sz="2674">
                <a:solidFill>
                  <a:srgbClr val="60ECFF"/>
                </a:solidFill>
                <a:latin typeface="Inter"/>
                <a:ea typeface="Inter"/>
                <a:cs typeface="Inter"/>
                <a:sym typeface="Inter"/>
              </a:rPr>
              <a:t>Her species needs to keep their eggs safe until they're ready to hatch. The eggs are slimy and do not have a shell, similar to many real-life amphibian eggs. She also seems to handle cold and wet places pretty easily, the same way amphibians can survive in damp, chilly spots that might bother other animals. Her voice sounds like croaking and ribbiting instead of talking! </a:t>
            </a:r>
          </a:p>
        </p:txBody>
      </p:sp>
      <p:sp>
        <p:nvSpPr>
          <p:cNvPr name="TextBox 6" id="6"/>
          <p:cNvSpPr txBox="true"/>
          <p:nvPr/>
        </p:nvSpPr>
        <p:spPr>
          <a:xfrm rot="0">
            <a:off x="327267" y="794892"/>
            <a:ext cx="8995563" cy="975995"/>
          </a:xfrm>
          <a:prstGeom prst="rect">
            <a:avLst/>
          </a:prstGeom>
        </p:spPr>
        <p:txBody>
          <a:bodyPr anchor="t" rtlCol="false" tIns="0" lIns="0" bIns="0" rIns="0">
            <a:spAutoFit/>
          </a:bodyPr>
          <a:lstStyle/>
          <a:p>
            <a:pPr algn="l">
              <a:lnSpc>
                <a:spcPts val="6540"/>
              </a:lnSpc>
            </a:pPr>
            <a:r>
              <a:rPr lang="en-US" sz="6000" b="true">
                <a:solidFill>
                  <a:srgbClr val="60ECFF"/>
                </a:solidFill>
                <a:latin typeface="Sackers Gothic Heavy"/>
                <a:ea typeface="Sackers Gothic Heavy"/>
                <a:cs typeface="Sackers Gothic Heavy"/>
                <a:sym typeface="Sackers Gothic Heavy"/>
              </a:rPr>
              <a:t>ANN</a:t>
            </a:r>
          </a:p>
        </p:txBody>
      </p:sp>
      <p:sp>
        <p:nvSpPr>
          <p:cNvPr name="TextBox 7" id="7"/>
          <p:cNvSpPr txBox="true"/>
          <p:nvPr/>
        </p:nvSpPr>
        <p:spPr>
          <a:xfrm rot="0">
            <a:off x="327267" y="1962550"/>
            <a:ext cx="5391197" cy="2077439"/>
          </a:xfrm>
          <a:prstGeom prst="rect">
            <a:avLst/>
          </a:prstGeom>
        </p:spPr>
        <p:txBody>
          <a:bodyPr anchor="t" rtlCol="false" tIns="0" lIns="0" bIns="0" rIns="0">
            <a:spAutoFit/>
          </a:bodyPr>
          <a:lstStyle/>
          <a:p>
            <a:pPr algn="l">
              <a:lnSpc>
                <a:spcPts val="3919"/>
              </a:lnSpc>
            </a:pPr>
            <a:r>
              <a:rPr lang="en-US" sz="3595" b="true">
                <a:solidFill>
                  <a:srgbClr val="60ECFF"/>
                </a:solidFill>
                <a:latin typeface="Sackers Gothic Heavy"/>
                <a:ea typeface="Sackers Gothic Heavy"/>
                <a:cs typeface="Sackers Gothic Heavy"/>
                <a:sym typeface="Sackers Gothic Heavy"/>
              </a:rPr>
              <a:t>(Frog lady)</a:t>
            </a:r>
          </a:p>
          <a:p>
            <a:pPr algn="l">
              <a:lnSpc>
                <a:spcPts val="3919"/>
              </a:lnSpc>
            </a:pPr>
          </a:p>
          <a:p>
            <a:pPr algn="l">
              <a:lnSpc>
                <a:spcPts val="3919"/>
              </a:lnSpc>
            </a:pPr>
            <a:r>
              <a:rPr lang="en-US" sz="3595" b="true">
                <a:solidFill>
                  <a:srgbClr val="60ECFF"/>
                </a:solidFill>
                <a:latin typeface="Sackers Gothic Heavy"/>
                <a:ea typeface="Sackers Gothic Heavy"/>
                <a:cs typeface="Sackers Gothic Heavy"/>
                <a:sym typeface="Sackers Gothic Heavy"/>
              </a:rPr>
              <a:t>star wars</a:t>
            </a:r>
          </a:p>
          <a:p>
            <a:pPr algn="l">
              <a:lnSpc>
                <a:spcPts val="3919"/>
              </a:lnSpc>
            </a:pPr>
            <a:r>
              <a:rPr lang="en-US" sz="3595" b="true">
                <a:solidFill>
                  <a:srgbClr val="60ECFF"/>
                </a:solidFill>
                <a:latin typeface="Sackers Gothic Heavy"/>
                <a:ea typeface="Sackers Gothic Heavy"/>
                <a:cs typeface="Sackers Gothic Heavy"/>
                <a:sym typeface="Sackers Gothic Heavy"/>
              </a:rPr>
              <a:t>(Mandalorian)</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6000"/>
            </a:blip>
            <a:stretch>
              <a:fillRect l="0" t="-6888" r="0" b="-6888"/>
            </a:stretch>
          </a:blipFill>
        </p:spPr>
      </p:sp>
      <p:grpSp>
        <p:nvGrpSpPr>
          <p:cNvPr name="Group 3" id="3"/>
          <p:cNvGrpSpPr/>
          <p:nvPr/>
        </p:nvGrpSpPr>
        <p:grpSpPr>
          <a:xfrm rot="0">
            <a:off x="10273136" y="1595574"/>
            <a:ext cx="7155509" cy="7095853"/>
            <a:chOff x="0" y="0"/>
            <a:chExt cx="564622" cy="559915"/>
          </a:xfrm>
        </p:grpSpPr>
        <p:sp>
          <p:nvSpPr>
            <p:cNvPr name="Freeform 4" id="4"/>
            <p:cNvSpPr/>
            <p:nvPr/>
          </p:nvSpPr>
          <p:spPr>
            <a:xfrm flipH="false" flipV="false" rot="0">
              <a:off x="0" y="0"/>
              <a:ext cx="564622" cy="559915"/>
            </a:xfrm>
            <a:custGeom>
              <a:avLst/>
              <a:gdLst/>
              <a:ahLst/>
              <a:cxnLst/>
              <a:rect r="r" b="b" t="t" l="l"/>
              <a:pathLst>
                <a:path h="559915" w="564622">
                  <a:moveTo>
                    <a:pt x="51934" y="0"/>
                  </a:moveTo>
                  <a:lnTo>
                    <a:pt x="512688" y="0"/>
                  </a:lnTo>
                  <a:cubicBezTo>
                    <a:pt x="526462" y="0"/>
                    <a:pt x="539672" y="5472"/>
                    <a:pt x="549411" y="15211"/>
                  </a:cubicBezTo>
                  <a:cubicBezTo>
                    <a:pt x="559151" y="24950"/>
                    <a:pt x="564622" y="38160"/>
                    <a:pt x="564622" y="51934"/>
                  </a:cubicBezTo>
                  <a:lnTo>
                    <a:pt x="564622" y="507981"/>
                  </a:lnTo>
                  <a:cubicBezTo>
                    <a:pt x="564622" y="521755"/>
                    <a:pt x="559151" y="534964"/>
                    <a:pt x="549411" y="544704"/>
                  </a:cubicBezTo>
                  <a:cubicBezTo>
                    <a:pt x="539672" y="554443"/>
                    <a:pt x="526462" y="559915"/>
                    <a:pt x="512688" y="559915"/>
                  </a:cubicBezTo>
                  <a:lnTo>
                    <a:pt x="51934" y="559915"/>
                  </a:lnTo>
                  <a:cubicBezTo>
                    <a:pt x="38160" y="559915"/>
                    <a:pt x="24950" y="554443"/>
                    <a:pt x="15211" y="544704"/>
                  </a:cubicBezTo>
                  <a:cubicBezTo>
                    <a:pt x="5472" y="534964"/>
                    <a:pt x="0" y="521755"/>
                    <a:pt x="0" y="507981"/>
                  </a:cubicBezTo>
                  <a:lnTo>
                    <a:pt x="0" y="51934"/>
                  </a:lnTo>
                  <a:cubicBezTo>
                    <a:pt x="0" y="38160"/>
                    <a:pt x="5472" y="24950"/>
                    <a:pt x="15211" y="15211"/>
                  </a:cubicBezTo>
                  <a:cubicBezTo>
                    <a:pt x="24950" y="5472"/>
                    <a:pt x="38160" y="0"/>
                    <a:pt x="51934" y="0"/>
                  </a:cubicBezTo>
                  <a:close/>
                </a:path>
              </a:pathLst>
            </a:custGeom>
            <a:blipFill>
              <a:blip r:embed="rId3"/>
              <a:stretch>
                <a:fillRect l="0" t="-3825" r="0" b="-3825"/>
              </a:stretch>
            </a:blipFill>
          </p:spPr>
        </p:sp>
      </p:grpSp>
      <p:sp>
        <p:nvSpPr>
          <p:cNvPr name="Freeform 5" id="5"/>
          <p:cNvSpPr/>
          <p:nvPr/>
        </p:nvSpPr>
        <p:spPr>
          <a:xfrm flipH="false" flipV="false" rot="0">
            <a:off x="6202793" y="773841"/>
            <a:ext cx="3668139" cy="2506561"/>
          </a:xfrm>
          <a:custGeom>
            <a:avLst/>
            <a:gdLst/>
            <a:ahLst/>
            <a:cxnLst/>
            <a:rect r="r" b="b" t="t" l="l"/>
            <a:pathLst>
              <a:path h="2506561" w="3668139">
                <a:moveTo>
                  <a:pt x="0" y="0"/>
                </a:moveTo>
                <a:lnTo>
                  <a:pt x="3668139" y="0"/>
                </a:lnTo>
                <a:lnTo>
                  <a:pt x="3668139" y="2506561"/>
                </a:lnTo>
                <a:lnTo>
                  <a:pt x="0" y="2506561"/>
                </a:lnTo>
                <a:lnTo>
                  <a:pt x="0" y="0"/>
                </a:lnTo>
                <a:close/>
              </a:path>
            </a:pathLst>
          </a:custGeom>
          <a:blipFill>
            <a:blip r:embed="rId4"/>
            <a:stretch>
              <a:fillRect l="0" t="0" r="0" b="0"/>
            </a:stretch>
          </a:blipFill>
        </p:spPr>
      </p:sp>
      <p:sp>
        <p:nvSpPr>
          <p:cNvPr name="Freeform 6" id="6"/>
          <p:cNvSpPr/>
          <p:nvPr/>
        </p:nvSpPr>
        <p:spPr>
          <a:xfrm flipH="false" flipV="false" rot="0">
            <a:off x="-121174" y="7702234"/>
            <a:ext cx="5647655" cy="3176806"/>
          </a:xfrm>
          <a:custGeom>
            <a:avLst/>
            <a:gdLst/>
            <a:ahLst/>
            <a:cxnLst/>
            <a:rect r="r" b="b" t="t" l="l"/>
            <a:pathLst>
              <a:path h="3176806" w="5647655">
                <a:moveTo>
                  <a:pt x="0" y="0"/>
                </a:moveTo>
                <a:lnTo>
                  <a:pt x="5647655" y="0"/>
                </a:lnTo>
                <a:lnTo>
                  <a:pt x="5647655" y="3176806"/>
                </a:lnTo>
                <a:lnTo>
                  <a:pt x="0" y="3176806"/>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56000"/>
            </a:blip>
            <a:stretch>
              <a:fillRect l="0" t="-6888" r="0" b="-6888"/>
            </a:stretch>
          </a:blipFill>
        </p:spPr>
      </p:sp>
      <p:grpSp>
        <p:nvGrpSpPr>
          <p:cNvPr name="Group 3" id="3"/>
          <p:cNvGrpSpPr/>
          <p:nvPr/>
        </p:nvGrpSpPr>
        <p:grpSpPr>
          <a:xfrm rot="0">
            <a:off x="10273136" y="1595574"/>
            <a:ext cx="7155509" cy="7095853"/>
            <a:chOff x="0" y="0"/>
            <a:chExt cx="564622" cy="559915"/>
          </a:xfrm>
        </p:grpSpPr>
        <p:sp>
          <p:nvSpPr>
            <p:cNvPr name="Freeform 4" id="4"/>
            <p:cNvSpPr/>
            <p:nvPr/>
          </p:nvSpPr>
          <p:spPr>
            <a:xfrm flipH="false" flipV="false" rot="0">
              <a:off x="0" y="0"/>
              <a:ext cx="564622" cy="559915"/>
            </a:xfrm>
            <a:custGeom>
              <a:avLst/>
              <a:gdLst/>
              <a:ahLst/>
              <a:cxnLst/>
              <a:rect r="r" b="b" t="t" l="l"/>
              <a:pathLst>
                <a:path h="559915" w="564622">
                  <a:moveTo>
                    <a:pt x="51934" y="0"/>
                  </a:moveTo>
                  <a:lnTo>
                    <a:pt x="512688" y="0"/>
                  </a:lnTo>
                  <a:cubicBezTo>
                    <a:pt x="526462" y="0"/>
                    <a:pt x="539672" y="5472"/>
                    <a:pt x="549411" y="15211"/>
                  </a:cubicBezTo>
                  <a:cubicBezTo>
                    <a:pt x="559151" y="24950"/>
                    <a:pt x="564622" y="38160"/>
                    <a:pt x="564622" y="51934"/>
                  </a:cubicBezTo>
                  <a:lnTo>
                    <a:pt x="564622" y="507981"/>
                  </a:lnTo>
                  <a:cubicBezTo>
                    <a:pt x="564622" y="521755"/>
                    <a:pt x="559151" y="534964"/>
                    <a:pt x="549411" y="544704"/>
                  </a:cubicBezTo>
                  <a:cubicBezTo>
                    <a:pt x="539672" y="554443"/>
                    <a:pt x="526462" y="559915"/>
                    <a:pt x="512688" y="559915"/>
                  </a:cubicBezTo>
                  <a:lnTo>
                    <a:pt x="51934" y="559915"/>
                  </a:lnTo>
                  <a:cubicBezTo>
                    <a:pt x="38160" y="559915"/>
                    <a:pt x="24950" y="554443"/>
                    <a:pt x="15211" y="544704"/>
                  </a:cubicBezTo>
                  <a:cubicBezTo>
                    <a:pt x="5472" y="534964"/>
                    <a:pt x="0" y="521755"/>
                    <a:pt x="0" y="507981"/>
                  </a:cubicBezTo>
                  <a:lnTo>
                    <a:pt x="0" y="51934"/>
                  </a:lnTo>
                  <a:cubicBezTo>
                    <a:pt x="0" y="38160"/>
                    <a:pt x="5472" y="24950"/>
                    <a:pt x="15211" y="15211"/>
                  </a:cubicBezTo>
                  <a:cubicBezTo>
                    <a:pt x="24950" y="5472"/>
                    <a:pt x="38160" y="0"/>
                    <a:pt x="51934" y="0"/>
                  </a:cubicBezTo>
                  <a:close/>
                </a:path>
              </a:pathLst>
            </a:custGeom>
            <a:blipFill>
              <a:blip r:embed="rId3"/>
              <a:stretch>
                <a:fillRect l="0" t="-3825" r="0" b="-3825"/>
              </a:stretch>
            </a:blipFill>
          </p:spPr>
        </p:sp>
      </p:grpSp>
      <p:sp>
        <p:nvSpPr>
          <p:cNvPr name="Freeform 5" id="5"/>
          <p:cNvSpPr/>
          <p:nvPr/>
        </p:nvSpPr>
        <p:spPr>
          <a:xfrm flipH="false" flipV="false" rot="0">
            <a:off x="6202793" y="773841"/>
            <a:ext cx="3668139" cy="2506561"/>
          </a:xfrm>
          <a:custGeom>
            <a:avLst/>
            <a:gdLst/>
            <a:ahLst/>
            <a:cxnLst/>
            <a:rect r="r" b="b" t="t" l="l"/>
            <a:pathLst>
              <a:path h="2506561" w="3668139">
                <a:moveTo>
                  <a:pt x="0" y="0"/>
                </a:moveTo>
                <a:lnTo>
                  <a:pt x="3668139" y="0"/>
                </a:lnTo>
                <a:lnTo>
                  <a:pt x="3668139" y="2506561"/>
                </a:lnTo>
                <a:lnTo>
                  <a:pt x="0" y="2506561"/>
                </a:lnTo>
                <a:lnTo>
                  <a:pt x="0" y="0"/>
                </a:lnTo>
                <a:close/>
              </a:path>
            </a:pathLst>
          </a:custGeom>
          <a:blipFill>
            <a:blip r:embed="rId4"/>
            <a:stretch>
              <a:fillRect l="0" t="0" r="0" b="0"/>
            </a:stretch>
          </a:blipFill>
        </p:spPr>
      </p:sp>
      <p:sp>
        <p:nvSpPr>
          <p:cNvPr name="Freeform 6" id="6"/>
          <p:cNvSpPr/>
          <p:nvPr/>
        </p:nvSpPr>
        <p:spPr>
          <a:xfrm flipH="false" flipV="false" rot="0">
            <a:off x="-121174" y="7702234"/>
            <a:ext cx="5647655" cy="3176806"/>
          </a:xfrm>
          <a:custGeom>
            <a:avLst/>
            <a:gdLst/>
            <a:ahLst/>
            <a:cxnLst/>
            <a:rect r="r" b="b" t="t" l="l"/>
            <a:pathLst>
              <a:path h="3176806" w="5647655">
                <a:moveTo>
                  <a:pt x="0" y="0"/>
                </a:moveTo>
                <a:lnTo>
                  <a:pt x="5647655" y="0"/>
                </a:lnTo>
                <a:lnTo>
                  <a:pt x="5647655" y="3176806"/>
                </a:lnTo>
                <a:lnTo>
                  <a:pt x="0" y="3176806"/>
                </a:lnTo>
                <a:lnTo>
                  <a:pt x="0" y="0"/>
                </a:lnTo>
                <a:close/>
              </a:path>
            </a:pathLst>
          </a:custGeom>
          <a:blipFill>
            <a:blip r:embed="rId5"/>
            <a:stretch>
              <a:fillRect l="0" t="0" r="0" b="0"/>
            </a:stretch>
          </a:blipFill>
        </p:spPr>
      </p:sp>
      <p:sp>
        <p:nvSpPr>
          <p:cNvPr name="TextBox 7" id="7"/>
          <p:cNvSpPr txBox="true"/>
          <p:nvPr/>
        </p:nvSpPr>
        <p:spPr>
          <a:xfrm rot="0">
            <a:off x="1028700" y="1969971"/>
            <a:ext cx="8995563" cy="969645"/>
          </a:xfrm>
          <a:prstGeom prst="rect">
            <a:avLst/>
          </a:prstGeom>
        </p:spPr>
        <p:txBody>
          <a:bodyPr anchor="t" rtlCol="false" tIns="0" lIns="0" bIns="0" rIns="0">
            <a:spAutoFit/>
          </a:bodyPr>
          <a:lstStyle/>
          <a:p>
            <a:pPr algn="l">
              <a:lnSpc>
                <a:spcPts val="6540"/>
              </a:lnSpc>
            </a:pPr>
            <a:r>
              <a:rPr lang="en-US" b="true" sz="6000">
                <a:solidFill>
                  <a:srgbClr val="61FF63"/>
                </a:solidFill>
                <a:latin typeface="Sackers Gothic Heavy"/>
                <a:ea typeface="Sackers Gothic Heavy"/>
                <a:cs typeface="Sackers Gothic Heavy"/>
                <a:sym typeface="Sackers Gothic Heavy"/>
              </a:rPr>
              <a:t>UPCHUCK</a:t>
            </a:r>
          </a:p>
        </p:txBody>
      </p:sp>
      <p:sp>
        <p:nvSpPr>
          <p:cNvPr name="TextBox 8" id="8"/>
          <p:cNvSpPr txBox="true"/>
          <p:nvPr/>
        </p:nvSpPr>
        <p:spPr>
          <a:xfrm rot="0">
            <a:off x="1076129" y="3538834"/>
            <a:ext cx="8297057" cy="3989705"/>
          </a:xfrm>
          <a:prstGeom prst="rect">
            <a:avLst/>
          </a:prstGeom>
        </p:spPr>
        <p:txBody>
          <a:bodyPr anchor="t" rtlCol="false" tIns="0" lIns="0" bIns="0" rIns="0">
            <a:spAutoFit/>
          </a:bodyPr>
          <a:lstStyle/>
          <a:p>
            <a:pPr algn="l">
              <a:lnSpc>
                <a:spcPts val="3220"/>
              </a:lnSpc>
            </a:pPr>
            <a:r>
              <a:rPr lang="en-US" sz="2300">
                <a:solidFill>
                  <a:srgbClr val="61FF63"/>
                </a:solidFill>
                <a:latin typeface="Inter"/>
                <a:ea typeface="Inter"/>
                <a:cs typeface="Inter"/>
                <a:sym typeface="Inter"/>
              </a:rPr>
              <a:t>Upchuck is a small, green alien with a big mouth and four strong, bendy tongues it can use to pick up and grab things. </a:t>
            </a:r>
          </a:p>
          <a:p>
            <a:pPr algn="l">
              <a:lnSpc>
                <a:spcPts val="3220"/>
              </a:lnSpc>
            </a:pPr>
          </a:p>
          <a:p>
            <a:pPr algn="l">
              <a:lnSpc>
                <a:spcPts val="3220"/>
              </a:lnSpc>
            </a:pPr>
            <a:r>
              <a:rPr lang="en-US" sz="2300">
                <a:solidFill>
                  <a:srgbClr val="61FF63"/>
                </a:solidFill>
                <a:latin typeface="Inter"/>
                <a:ea typeface="Inter"/>
                <a:cs typeface="Inter"/>
                <a:sym typeface="Inter"/>
              </a:rPr>
              <a:t>It can eat almost anything, even stuff that other creatures can't. Upchuck turns what it eats into powerful energy blasts. This makes Upchuck very useful and strong, especially when other aliens might have trouble. Upchuck's small size and surprising strength make it a tough opponent.</a:t>
            </a:r>
          </a:p>
        </p:txBody>
      </p:sp>
      <p:sp>
        <p:nvSpPr>
          <p:cNvPr name="TextBox 9" id="9"/>
          <p:cNvSpPr txBox="true"/>
          <p:nvPr/>
        </p:nvSpPr>
        <p:spPr>
          <a:xfrm rot="0">
            <a:off x="1076129" y="2901516"/>
            <a:ext cx="5391197" cy="580963"/>
          </a:xfrm>
          <a:prstGeom prst="rect">
            <a:avLst/>
          </a:prstGeom>
        </p:spPr>
        <p:txBody>
          <a:bodyPr anchor="t" rtlCol="false" tIns="0" lIns="0" bIns="0" rIns="0">
            <a:spAutoFit/>
          </a:bodyPr>
          <a:lstStyle/>
          <a:p>
            <a:pPr algn="l">
              <a:lnSpc>
                <a:spcPts val="3919"/>
              </a:lnSpc>
            </a:pPr>
            <a:r>
              <a:rPr lang="en-US" sz="3595" b="true">
                <a:solidFill>
                  <a:srgbClr val="61FF63"/>
                </a:solidFill>
                <a:latin typeface="Sackers Gothic Heavy"/>
                <a:ea typeface="Sackers Gothic Heavy"/>
                <a:cs typeface="Sackers Gothic Heavy"/>
                <a:sym typeface="Sackers Gothic Heavy"/>
              </a:rPr>
              <a:t>Ben 10</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75014"/>
          </a:xfrm>
          <a:custGeom>
            <a:avLst/>
            <a:gdLst/>
            <a:ahLst/>
            <a:cxnLst/>
            <a:rect r="r" b="b" t="t" l="l"/>
            <a:pathLst>
              <a:path h="10275014" w="18288000">
                <a:moveTo>
                  <a:pt x="0" y="0"/>
                </a:moveTo>
                <a:lnTo>
                  <a:pt x="18288000" y="0"/>
                </a:lnTo>
                <a:lnTo>
                  <a:pt x="18288000" y="10275014"/>
                </a:lnTo>
                <a:lnTo>
                  <a:pt x="0" y="10275014"/>
                </a:lnTo>
                <a:lnTo>
                  <a:pt x="0" y="0"/>
                </a:lnTo>
                <a:close/>
              </a:path>
            </a:pathLst>
          </a:custGeom>
          <a:blipFill>
            <a:blip r:embed="rId2"/>
            <a:stretch>
              <a:fillRect l="0" t="-4619" r="0" b="-4619"/>
            </a:stretch>
          </a:blipFill>
        </p:spPr>
      </p:sp>
      <p:grpSp>
        <p:nvGrpSpPr>
          <p:cNvPr name="Group 3" id="3"/>
          <p:cNvGrpSpPr/>
          <p:nvPr/>
        </p:nvGrpSpPr>
        <p:grpSpPr>
          <a:xfrm rot="0">
            <a:off x="9978164" y="1265612"/>
            <a:ext cx="9223323" cy="7755776"/>
            <a:chOff x="0" y="0"/>
            <a:chExt cx="866695" cy="728793"/>
          </a:xfrm>
        </p:grpSpPr>
        <p:sp>
          <p:nvSpPr>
            <p:cNvPr name="Freeform 4" id="4"/>
            <p:cNvSpPr/>
            <p:nvPr/>
          </p:nvSpPr>
          <p:spPr>
            <a:xfrm flipH="false" flipV="false" rot="0">
              <a:off x="0" y="0"/>
              <a:ext cx="866695" cy="728793"/>
            </a:xfrm>
            <a:custGeom>
              <a:avLst/>
              <a:gdLst/>
              <a:ahLst/>
              <a:cxnLst/>
              <a:rect r="r" b="b" t="t" l="l"/>
              <a:pathLst>
                <a:path h="728793" w="866695">
                  <a:moveTo>
                    <a:pt x="40290" y="0"/>
                  </a:moveTo>
                  <a:lnTo>
                    <a:pt x="826404" y="0"/>
                  </a:lnTo>
                  <a:cubicBezTo>
                    <a:pt x="837090" y="0"/>
                    <a:pt x="847338" y="4245"/>
                    <a:pt x="854894" y="11801"/>
                  </a:cubicBezTo>
                  <a:cubicBezTo>
                    <a:pt x="862450" y="19357"/>
                    <a:pt x="866695" y="29605"/>
                    <a:pt x="866695" y="40290"/>
                  </a:cubicBezTo>
                  <a:lnTo>
                    <a:pt x="866695" y="688502"/>
                  </a:lnTo>
                  <a:cubicBezTo>
                    <a:pt x="866695" y="699188"/>
                    <a:pt x="862450" y="709436"/>
                    <a:pt x="854894" y="716992"/>
                  </a:cubicBezTo>
                  <a:cubicBezTo>
                    <a:pt x="847338" y="724548"/>
                    <a:pt x="837090" y="728793"/>
                    <a:pt x="826404" y="728793"/>
                  </a:cubicBezTo>
                  <a:lnTo>
                    <a:pt x="40290" y="728793"/>
                  </a:lnTo>
                  <a:cubicBezTo>
                    <a:pt x="29605" y="728793"/>
                    <a:pt x="19357" y="724548"/>
                    <a:pt x="11801" y="716992"/>
                  </a:cubicBezTo>
                  <a:cubicBezTo>
                    <a:pt x="4245" y="709436"/>
                    <a:pt x="0" y="699188"/>
                    <a:pt x="0" y="688502"/>
                  </a:cubicBezTo>
                  <a:lnTo>
                    <a:pt x="0" y="40290"/>
                  </a:lnTo>
                  <a:cubicBezTo>
                    <a:pt x="0" y="29605"/>
                    <a:pt x="4245" y="19357"/>
                    <a:pt x="11801" y="11801"/>
                  </a:cubicBezTo>
                  <a:cubicBezTo>
                    <a:pt x="19357" y="4245"/>
                    <a:pt x="29605" y="0"/>
                    <a:pt x="40290" y="0"/>
                  </a:cubicBezTo>
                  <a:close/>
                </a:path>
              </a:pathLst>
            </a:custGeom>
            <a:blipFill>
              <a:blip r:embed="rId3"/>
              <a:stretch>
                <a:fillRect l="-8269" t="0" r="-6053" b="0"/>
              </a:stretch>
            </a:blipFill>
          </p:spPr>
        </p:sp>
      </p:grpSp>
      <p:sp>
        <p:nvSpPr>
          <p:cNvPr name="Freeform 5" id="5"/>
          <p:cNvSpPr/>
          <p:nvPr/>
        </p:nvSpPr>
        <p:spPr>
          <a:xfrm flipH="false" flipV="false" rot="0">
            <a:off x="6464126" y="3814076"/>
            <a:ext cx="4235323" cy="6356958"/>
          </a:xfrm>
          <a:custGeom>
            <a:avLst/>
            <a:gdLst/>
            <a:ahLst/>
            <a:cxnLst/>
            <a:rect r="r" b="b" t="t" l="l"/>
            <a:pathLst>
              <a:path h="6356958" w="4235323">
                <a:moveTo>
                  <a:pt x="0" y="0"/>
                </a:moveTo>
                <a:lnTo>
                  <a:pt x="4235324" y="0"/>
                </a:lnTo>
                <a:lnTo>
                  <a:pt x="4235324" y="6356958"/>
                </a:lnTo>
                <a:lnTo>
                  <a:pt x="0" y="6356958"/>
                </a:lnTo>
                <a:lnTo>
                  <a:pt x="0" y="0"/>
                </a:lnTo>
                <a:close/>
              </a:path>
            </a:pathLst>
          </a:custGeom>
          <a:blipFill>
            <a:blip r:embed="rId4"/>
            <a:stretch>
              <a:fillRect l="0" t="0" r="0" b="0"/>
            </a:stretch>
          </a:blipFill>
        </p:spPr>
      </p:sp>
      <p:sp>
        <p:nvSpPr>
          <p:cNvPr name="Freeform 6" id="6"/>
          <p:cNvSpPr/>
          <p:nvPr/>
        </p:nvSpPr>
        <p:spPr>
          <a:xfrm flipH="false" flipV="false" rot="0">
            <a:off x="1028700" y="7460086"/>
            <a:ext cx="2814928" cy="2814928"/>
          </a:xfrm>
          <a:custGeom>
            <a:avLst/>
            <a:gdLst/>
            <a:ahLst/>
            <a:cxnLst/>
            <a:rect r="r" b="b" t="t" l="l"/>
            <a:pathLst>
              <a:path h="2814928" w="2814928">
                <a:moveTo>
                  <a:pt x="0" y="0"/>
                </a:moveTo>
                <a:lnTo>
                  <a:pt x="2814928" y="0"/>
                </a:lnTo>
                <a:lnTo>
                  <a:pt x="2814928" y="2814928"/>
                </a:lnTo>
                <a:lnTo>
                  <a:pt x="0" y="2814928"/>
                </a:lnTo>
                <a:lnTo>
                  <a:pt x="0" y="0"/>
                </a:lnTo>
                <a:close/>
              </a:path>
            </a:pathLst>
          </a:custGeom>
          <a:blipFill>
            <a:blip r:embed="rId5"/>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75014"/>
          </a:xfrm>
          <a:custGeom>
            <a:avLst/>
            <a:gdLst/>
            <a:ahLst/>
            <a:cxnLst/>
            <a:rect r="r" b="b" t="t" l="l"/>
            <a:pathLst>
              <a:path h="10275014" w="18288000">
                <a:moveTo>
                  <a:pt x="0" y="0"/>
                </a:moveTo>
                <a:lnTo>
                  <a:pt x="18288000" y="0"/>
                </a:lnTo>
                <a:lnTo>
                  <a:pt x="18288000" y="10275014"/>
                </a:lnTo>
                <a:lnTo>
                  <a:pt x="0" y="10275014"/>
                </a:lnTo>
                <a:lnTo>
                  <a:pt x="0" y="0"/>
                </a:lnTo>
                <a:close/>
              </a:path>
            </a:pathLst>
          </a:custGeom>
          <a:blipFill>
            <a:blip r:embed="rId2"/>
            <a:stretch>
              <a:fillRect l="0" t="-4619" r="0" b="-4619"/>
            </a:stretch>
          </a:blipFill>
        </p:spPr>
      </p:sp>
      <p:grpSp>
        <p:nvGrpSpPr>
          <p:cNvPr name="Group 3" id="3"/>
          <p:cNvGrpSpPr/>
          <p:nvPr/>
        </p:nvGrpSpPr>
        <p:grpSpPr>
          <a:xfrm rot="0">
            <a:off x="9978164" y="1265612"/>
            <a:ext cx="9223323" cy="7755776"/>
            <a:chOff x="0" y="0"/>
            <a:chExt cx="866695" cy="728793"/>
          </a:xfrm>
        </p:grpSpPr>
        <p:sp>
          <p:nvSpPr>
            <p:cNvPr name="Freeform 4" id="4"/>
            <p:cNvSpPr/>
            <p:nvPr/>
          </p:nvSpPr>
          <p:spPr>
            <a:xfrm flipH="false" flipV="false" rot="0">
              <a:off x="0" y="0"/>
              <a:ext cx="866695" cy="728793"/>
            </a:xfrm>
            <a:custGeom>
              <a:avLst/>
              <a:gdLst/>
              <a:ahLst/>
              <a:cxnLst/>
              <a:rect r="r" b="b" t="t" l="l"/>
              <a:pathLst>
                <a:path h="728793" w="866695">
                  <a:moveTo>
                    <a:pt x="40290" y="0"/>
                  </a:moveTo>
                  <a:lnTo>
                    <a:pt x="826404" y="0"/>
                  </a:lnTo>
                  <a:cubicBezTo>
                    <a:pt x="837090" y="0"/>
                    <a:pt x="847338" y="4245"/>
                    <a:pt x="854894" y="11801"/>
                  </a:cubicBezTo>
                  <a:cubicBezTo>
                    <a:pt x="862450" y="19357"/>
                    <a:pt x="866695" y="29605"/>
                    <a:pt x="866695" y="40290"/>
                  </a:cubicBezTo>
                  <a:lnTo>
                    <a:pt x="866695" y="688502"/>
                  </a:lnTo>
                  <a:cubicBezTo>
                    <a:pt x="866695" y="699188"/>
                    <a:pt x="862450" y="709436"/>
                    <a:pt x="854894" y="716992"/>
                  </a:cubicBezTo>
                  <a:cubicBezTo>
                    <a:pt x="847338" y="724548"/>
                    <a:pt x="837090" y="728793"/>
                    <a:pt x="826404" y="728793"/>
                  </a:cubicBezTo>
                  <a:lnTo>
                    <a:pt x="40290" y="728793"/>
                  </a:lnTo>
                  <a:cubicBezTo>
                    <a:pt x="29605" y="728793"/>
                    <a:pt x="19357" y="724548"/>
                    <a:pt x="11801" y="716992"/>
                  </a:cubicBezTo>
                  <a:cubicBezTo>
                    <a:pt x="4245" y="709436"/>
                    <a:pt x="0" y="699188"/>
                    <a:pt x="0" y="688502"/>
                  </a:cubicBezTo>
                  <a:lnTo>
                    <a:pt x="0" y="40290"/>
                  </a:lnTo>
                  <a:cubicBezTo>
                    <a:pt x="0" y="29605"/>
                    <a:pt x="4245" y="19357"/>
                    <a:pt x="11801" y="11801"/>
                  </a:cubicBezTo>
                  <a:cubicBezTo>
                    <a:pt x="19357" y="4245"/>
                    <a:pt x="29605" y="0"/>
                    <a:pt x="40290" y="0"/>
                  </a:cubicBezTo>
                  <a:close/>
                </a:path>
              </a:pathLst>
            </a:custGeom>
            <a:blipFill>
              <a:blip r:embed="rId3"/>
              <a:stretch>
                <a:fillRect l="-8269" t="0" r="-6053" b="0"/>
              </a:stretch>
            </a:blipFill>
          </p:spPr>
        </p:sp>
      </p:grpSp>
      <p:sp>
        <p:nvSpPr>
          <p:cNvPr name="Freeform 5" id="5"/>
          <p:cNvSpPr/>
          <p:nvPr/>
        </p:nvSpPr>
        <p:spPr>
          <a:xfrm flipH="false" flipV="false" rot="0">
            <a:off x="6464126" y="3814076"/>
            <a:ext cx="4235323" cy="6356958"/>
          </a:xfrm>
          <a:custGeom>
            <a:avLst/>
            <a:gdLst/>
            <a:ahLst/>
            <a:cxnLst/>
            <a:rect r="r" b="b" t="t" l="l"/>
            <a:pathLst>
              <a:path h="6356958" w="4235323">
                <a:moveTo>
                  <a:pt x="0" y="0"/>
                </a:moveTo>
                <a:lnTo>
                  <a:pt x="4235324" y="0"/>
                </a:lnTo>
                <a:lnTo>
                  <a:pt x="4235324" y="6356958"/>
                </a:lnTo>
                <a:lnTo>
                  <a:pt x="0" y="6356958"/>
                </a:lnTo>
                <a:lnTo>
                  <a:pt x="0" y="0"/>
                </a:lnTo>
                <a:close/>
              </a:path>
            </a:pathLst>
          </a:custGeom>
          <a:blipFill>
            <a:blip r:embed="rId4"/>
            <a:stretch>
              <a:fillRect l="0" t="0" r="0" b="0"/>
            </a:stretch>
          </a:blipFill>
        </p:spPr>
      </p:sp>
      <p:sp>
        <p:nvSpPr>
          <p:cNvPr name="Freeform 6" id="6"/>
          <p:cNvSpPr/>
          <p:nvPr/>
        </p:nvSpPr>
        <p:spPr>
          <a:xfrm flipH="false" flipV="false" rot="0">
            <a:off x="1028700" y="7460086"/>
            <a:ext cx="2814928" cy="2814928"/>
          </a:xfrm>
          <a:custGeom>
            <a:avLst/>
            <a:gdLst/>
            <a:ahLst/>
            <a:cxnLst/>
            <a:rect r="r" b="b" t="t" l="l"/>
            <a:pathLst>
              <a:path h="2814928" w="2814928">
                <a:moveTo>
                  <a:pt x="0" y="0"/>
                </a:moveTo>
                <a:lnTo>
                  <a:pt x="2814928" y="0"/>
                </a:lnTo>
                <a:lnTo>
                  <a:pt x="2814928" y="2814928"/>
                </a:lnTo>
                <a:lnTo>
                  <a:pt x="0" y="2814928"/>
                </a:lnTo>
                <a:lnTo>
                  <a:pt x="0" y="0"/>
                </a:lnTo>
                <a:close/>
              </a:path>
            </a:pathLst>
          </a:custGeom>
          <a:blipFill>
            <a:blip r:embed="rId5"/>
            <a:stretch>
              <a:fillRect l="0" t="0" r="0" b="0"/>
            </a:stretch>
          </a:blipFill>
        </p:spPr>
      </p:sp>
      <p:sp>
        <p:nvSpPr>
          <p:cNvPr name="TextBox 7" id="7"/>
          <p:cNvSpPr txBox="true"/>
          <p:nvPr/>
        </p:nvSpPr>
        <p:spPr>
          <a:xfrm rot="0">
            <a:off x="636855" y="2077535"/>
            <a:ext cx="9779252" cy="969645"/>
          </a:xfrm>
          <a:prstGeom prst="rect">
            <a:avLst/>
          </a:prstGeom>
        </p:spPr>
        <p:txBody>
          <a:bodyPr anchor="t" rtlCol="false" tIns="0" lIns="0" bIns="0" rIns="0">
            <a:spAutoFit/>
          </a:bodyPr>
          <a:lstStyle/>
          <a:p>
            <a:pPr algn="l">
              <a:lnSpc>
                <a:spcPts val="6540"/>
              </a:lnSpc>
            </a:pPr>
            <a:r>
              <a:rPr lang="en-US" b="true" sz="6000">
                <a:solidFill>
                  <a:srgbClr val="A2CAE4"/>
                </a:solidFill>
                <a:latin typeface="Sackers Gothic Heavy"/>
                <a:ea typeface="Sackers Gothic Heavy"/>
                <a:cs typeface="Sackers Gothic Heavy"/>
                <a:sym typeface="Sackers Gothic Heavy"/>
              </a:rPr>
              <a:t>WORMS/ANNELIDS</a:t>
            </a:r>
          </a:p>
        </p:txBody>
      </p:sp>
      <p:sp>
        <p:nvSpPr>
          <p:cNvPr name="TextBox 8" id="8"/>
          <p:cNvSpPr txBox="true"/>
          <p:nvPr/>
        </p:nvSpPr>
        <p:spPr>
          <a:xfrm rot="0">
            <a:off x="684285" y="3751173"/>
            <a:ext cx="6900045" cy="3589655"/>
          </a:xfrm>
          <a:prstGeom prst="rect">
            <a:avLst/>
          </a:prstGeom>
        </p:spPr>
        <p:txBody>
          <a:bodyPr anchor="t" rtlCol="false" tIns="0" lIns="0" bIns="0" rIns="0">
            <a:spAutoFit/>
          </a:bodyPr>
          <a:lstStyle/>
          <a:p>
            <a:pPr algn="l">
              <a:lnSpc>
                <a:spcPts val="3220"/>
              </a:lnSpc>
            </a:pPr>
            <a:r>
              <a:rPr lang="en-US" sz="2300">
                <a:solidFill>
                  <a:srgbClr val="A2CAE4"/>
                </a:solidFill>
                <a:latin typeface="Inter"/>
                <a:ea typeface="Inter"/>
                <a:cs typeface="Inter"/>
                <a:sym typeface="Inter"/>
              </a:rPr>
              <a:t>These short, two-legged aliens have long torsos and legs compared to their main set of arms. Besides their main arms, they have two sets of smaller arms on their torso. </a:t>
            </a:r>
          </a:p>
          <a:p>
            <a:pPr algn="l">
              <a:lnSpc>
                <a:spcPts val="3220"/>
              </a:lnSpc>
            </a:pPr>
          </a:p>
          <a:p>
            <a:pPr algn="l">
              <a:lnSpc>
                <a:spcPts val="3220"/>
              </a:lnSpc>
            </a:pPr>
            <a:r>
              <a:rPr lang="en-US" sz="2300">
                <a:solidFill>
                  <a:srgbClr val="A2CAE4"/>
                </a:solidFill>
                <a:latin typeface="Inter"/>
                <a:ea typeface="Inter"/>
                <a:cs typeface="Inter"/>
                <a:sym typeface="Inter"/>
              </a:rPr>
              <a:t>Their skin is sandy and mottled. They have small heads with black eyes, a big mouth, and two large antennae.They can survive being cut in half and can easily reattach their two halves.</a:t>
            </a:r>
          </a:p>
        </p:txBody>
      </p:sp>
      <p:sp>
        <p:nvSpPr>
          <p:cNvPr name="TextBox 9" id="9"/>
          <p:cNvSpPr txBox="true"/>
          <p:nvPr/>
        </p:nvSpPr>
        <p:spPr>
          <a:xfrm rot="0">
            <a:off x="684285" y="3113855"/>
            <a:ext cx="5391197" cy="580963"/>
          </a:xfrm>
          <a:prstGeom prst="rect">
            <a:avLst/>
          </a:prstGeom>
        </p:spPr>
        <p:txBody>
          <a:bodyPr anchor="t" rtlCol="false" tIns="0" lIns="0" bIns="0" rIns="0">
            <a:spAutoFit/>
          </a:bodyPr>
          <a:lstStyle/>
          <a:p>
            <a:pPr algn="l">
              <a:lnSpc>
                <a:spcPts val="3919"/>
              </a:lnSpc>
            </a:pPr>
            <a:r>
              <a:rPr lang="en-US" sz="3595" b="true">
                <a:solidFill>
                  <a:srgbClr val="A2CAE4"/>
                </a:solidFill>
                <a:latin typeface="Sackers Gothic Heavy"/>
                <a:ea typeface="Sackers Gothic Heavy"/>
                <a:cs typeface="Sackers Gothic Heavy"/>
                <a:sym typeface="Sackers Gothic Heavy"/>
              </a:rPr>
              <a:t>Men in Black</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59" r="0" b="-9259"/>
            </a:stretch>
          </a:blipFill>
        </p:spPr>
      </p:sp>
      <p:grpSp>
        <p:nvGrpSpPr>
          <p:cNvPr name="Group 3" id="3"/>
          <p:cNvGrpSpPr/>
          <p:nvPr/>
        </p:nvGrpSpPr>
        <p:grpSpPr>
          <a:xfrm rot="0">
            <a:off x="11072395" y="1663762"/>
            <a:ext cx="5725891" cy="7095853"/>
            <a:chOff x="0" y="0"/>
            <a:chExt cx="451815" cy="559915"/>
          </a:xfrm>
        </p:grpSpPr>
        <p:sp>
          <p:nvSpPr>
            <p:cNvPr name="Freeform 4" id="4"/>
            <p:cNvSpPr/>
            <p:nvPr/>
          </p:nvSpPr>
          <p:spPr>
            <a:xfrm flipH="false" flipV="false" rot="0">
              <a:off x="0" y="0"/>
              <a:ext cx="451815" cy="559915"/>
            </a:xfrm>
            <a:custGeom>
              <a:avLst/>
              <a:gdLst/>
              <a:ahLst/>
              <a:cxnLst/>
              <a:rect r="r" b="b" t="t" l="l"/>
              <a:pathLst>
                <a:path h="559915" w="451815">
                  <a:moveTo>
                    <a:pt x="64900" y="0"/>
                  </a:moveTo>
                  <a:lnTo>
                    <a:pt x="386914" y="0"/>
                  </a:lnTo>
                  <a:cubicBezTo>
                    <a:pt x="422758" y="0"/>
                    <a:pt x="451815" y="29057"/>
                    <a:pt x="451815" y="64900"/>
                  </a:cubicBezTo>
                  <a:lnTo>
                    <a:pt x="451815" y="495014"/>
                  </a:lnTo>
                  <a:cubicBezTo>
                    <a:pt x="451815" y="512227"/>
                    <a:pt x="444977" y="528735"/>
                    <a:pt x="432806" y="540906"/>
                  </a:cubicBezTo>
                  <a:cubicBezTo>
                    <a:pt x="420635" y="553077"/>
                    <a:pt x="404127" y="559915"/>
                    <a:pt x="386914" y="559915"/>
                  </a:cubicBezTo>
                  <a:lnTo>
                    <a:pt x="64900" y="559915"/>
                  </a:lnTo>
                  <a:cubicBezTo>
                    <a:pt x="29057" y="559915"/>
                    <a:pt x="0" y="530858"/>
                    <a:pt x="0" y="495014"/>
                  </a:cubicBezTo>
                  <a:lnTo>
                    <a:pt x="0" y="64900"/>
                  </a:lnTo>
                  <a:cubicBezTo>
                    <a:pt x="0" y="29057"/>
                    <a:pt x="29057" y="0"/>
                    <a:pt x="64900" y="0"/>
                  </a:cubicBezTo>
                  <a:close/>
                </a:path>
              </a:pathLst>
            </a:custGeom>
            <a:blipFill>
              <a:blip r:embed="rId3"/>
              <a:stretch>
                <a:fillRect l="-8757" t="0" r="-8757" b="0"/>
              </a:stretch>
            </a:blipFill>
          </p:spPr>
        </p:sp>
      </p:grpSp>
      <p:sp>
        <p:nvSpPr>
          <p:cNvPr name="Freeform 5" id="5"/>
          <p:cNvSpPr/>
          <p:nvPr/>
        </p:nvSpPr>
        <p:spPr>
          <a:xfrm flipH="false" flipV="false" rot="0">
            <a:off x="-1154898" y="-296852"/>
            <a:ext cx="3199036" cy="2887130"/>
          </a:xfrm>
          <a:custGeom>
            <a:avLst/>
            <a:gdLst/>
            <a:ahLst/>
            <a:cxnLst/>
            <a:rect r="r" b="b" t="t" l="l"/>
            <a:pathLst>
              <a:path h="2887130" w="3199036">
                <a:moveTo>
                  <a:pt x="0" y="0"/>
                </a:moveTo>
                <a:lnTo>
                  <a:pt x="3199036" y="0"/>
                </a:lnTo>
                <a:lnTo>
                  <a:pt x="3199036" y="2887130"/>
                </a:lnTo>
                <a:lnTo>
                  <a:pt x="0" y="2887130"/>
                </a:lnTo>
                <a:lnTo>
                  <a:pt x="0" y="0"/>
                </a:lnTo>
                <a:close/>
              </a:path>
            </a:pathLst>
          </a:custGeom>
          <a:blipFill>
            <a:blip r:embed="rId4"/>
            <a:stretch>
              <a:fillRect l="0" t="0" r="0" b="0"/>
            </a:stretch>
          </a:blipFill>
        </p:spPr>
      </p:sp>
      <p:sp>
        <p:nvSpPr>
          <p:cNvPr name="Freeform 6" id="6"/>
          <p:cNvSpPr/>
          <p:nvPr/>
        </p:nvSpPr>
        <p:spPr>
          <a:xfrm flipH="false" flipV="false" rot="0">
            <a:off x="15853398" y="8941959"/>
            <a:ext cx="3103598" cy="3477420"/>
          </a:xfrm>
          <a:custGeom>
            <a:avLst/>
            <a:gdLst/>
            <a:ahLst/>
            <a:cxnLst/>
            <a:rect r="r" b="b" t="t" l="l"/>
            <a:pathLst>
              <a:path h="3477420" w="3103598">
                <a:moveTo>
                  <a:pt x="0" y="0"/>
                </a:moveTo>
                <a:lnTo>
                  <a:pt x="3103598" y="0"/>
                </a:lnTo>
                <a:lnTo>
                  <a:pt x="3103598" y="3477420"/>
                </a:lnTo>
                <a:lnTo>
                  <a:pt x="0" y="3477420"/>
                </a:lnTo>
                <a:lnTo>
                  <a:pt x="0" y="0"/>
                </a:lnTo>
                <a:close/>
              </a:path>
            </a:pathLst>
          </a:custGeom>
          <a:blipFill>
            <a:blip r:embed="rId5"/>
            <a:stretch>
              <a:fillRect l="0" t="0" r="0" b="0"/>
            </a:stretch>
          </a:blipFill>
        </p:spPr>
      </p:sp>
      <p:sp>
        <p:nvSpPr>
          <p:cNvPr name="Freeform 7" id="7"/>
          <p:cNvSpPr/>
          <p:nvPr/>
        </p:nvSpPr>
        <p:spPr>
          <a:xfrm flipH="false" flipV="false" rot="0">
            <a:off x="16415102" y="0"/>
            <a:ext cx="2913147" cy="2666743"/>
          </a:xfrm>
          <a:custGeom>
            <a:avLst/>
            <a:gdLst/>
            <a:ahLst/>
            <a:cxnLst/>
            <a:rect r="r" b="b" t="t" l="l"/>
            <a:pathLst>
              <a:path h="2666743" w="2913147">
                <a:moveTo>
                  <a:pt x="0" y="0"/>
                </a:moveTo>
                <a:lnTo>
                  <a:pt x="2913147" y="0"/>
                </a:lnTo>
                <a:lnTo>
                  <a:pt x="2913147" y="2666743"/>
                </a:lnTo>
                <a:lnTo>
                  <a:pt x="0" y="2666743"/>
                </a:lnTo>
                <a:lnTo>
                  <a:pt x="0" y="0"/>
                </a:lnTo>
                <a:close/>
              </a:path>
            </a:pathLst>
          </a:custGeom>
          <a:blipFill>
            <a:blip r:embed="rId6"/>
            <a:stretch>
              <a:fillRect l="0" t="0" r="0" b="0"/>
            </a:stretch>
          </a:blipFill>
        </p:spPr>
      </p:sp>
      <p:sp>
        <p:nvSpPr>
          <p:cNvPr name="Freeform 8" id="8"/>
          <p:cNvSpPr/>
          <p:nvPr/>
        </p:nvSpPr>
        <p:spPr>
          <a:xfrm flipH="false" flipV="false" rot="0">
            <a:off x="0" y="8941959"/>
            <a:ext cx="3155865" cy="2804775"/>
          </a:xfrm>
          <a:custGeom>
            <a:avLst/>
            <a:gdLst/>
            <a:ahLst/>
            <a:cxnLst/>
            <a:rect r="r" b="b" t="t" l="l"/>
            <a:pathLst>
              <a:path h="2804775" w="3155865">
                <a:moveTo>
                  <a:pt x="0" y="0"/>
                </a:moveTo>
                <a:lnTo>
                  <a:pt x="3155865" y="0"/>
                </a:lnTo>
                <a:lnTo>
                  <a:pt x="3155865" y="2804775"/>
                </a:lnTo>
                <a:lnTo>
                  <a:pt x="0" y="2804775"/>
                </a:lnTo>
                <a:lnTo>
                  <a:pt x="0" y="0"/>
                </a:lnTo>
                <a:close/>
              </a:path>
            </a:pathLst>
          </a:custGeom>
          <a:blipFill>
            <a:blip r:embed="rId7"/>
            <a:stretch>
              <a:fillRect l="0" t="0" r="0" b="0"/>
            </a:stretch>
          </a:blipFill>
        </p:spPr>
      </p:sp>
      <p:sp>
        <p:nvSpPr>
          <p:cNvPr name="Freeform 9" id="9"/>
          <p:cNvSpPr/>
          <p:nvPr/>
        </p:nvSpPr>
        <p:spPr>
          <a:xfrm flipH="false" flipV="false" rot="0">
            <a:off x="7473137" y="-1364148"/>
            <a:ext cx="2238339" cy="2728295"/>
          </a:xfrm>
          <a:custGeom>
            <a:avLst/>
            <a:gdLst/>
            <a:ahLst/>
            <a:cxnLst/>
            <a:rect r="r" b="b" t="t" l="l"/>
            <a:pathLst>
              <a:path h="2728295" w="2238339">
                <a:moveTo>
                  <a:pt x="0" y="0"/>
                </a:moveTo>
                <a:lnTo>
                  <a:pt x="2238339" y="0"/>
                </a:lnTo>
                <a:lnTo>
                  <a:pt x="2238339" y="2728296"/>
                </a:lnTo>
                <a:lnTo>
                  <a:pt x="0" y="2728296"/>
                </a:lnTo>
                <a:lnTo>
                  <a:pt x="0" y="0"/>
                </a:lnTo>
                <a:close/>
              </a:path>
            </a:pathLst>
          </a:custGeom>
          <a:blipFill>
            <a:blip r:embed="rId8"/>
            <a:stretch>
              <a:fillRect l="0" t="0" r="0" b="0"/>
            </a:stretch>
          </a:blipFill>
        </p:spPr>
      </p:sp>
      <p:sp>
        <p:nvSpPr>
          <p:cNvPr name="Freeform 10" id="10"/>
          <p:cNvSpPr/>
          <p:nvPr/>
        </p:nvSpPr>
        <p:spPr>
          <a:xfrm flipH="false" flipV="false" rot="0">
            <a:off x="10260772" y="1364148"/>
            <a:ext cx="1916909" cy="1916111"/>
          </a:xfrm>
          <a:custGeom>
            <a:avLst/>
            <a:gdLst/>
            <a:ahLst/>
            <a:cxnLst/>
            <a:rect r="r" b="b" t="t" l="l"/>
            <a:pathLst>
              <a:path h="1916111" w="1916909">
                <a:moveTo>
                  <a:pt x="0" y="0"/>
                </a:moveTo>
                <a:lnTo>
                  <a:pt x="1916910" y="0"/>
                </a:lnTo>
                <a:lnTo>
                  <a:pt x="1916910" y="1916110"/>
                </a:lnTo>
                <a:lnTo>
                  <a:pt x="0" y="191611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5316043" y="652793"/>
            <a:ext cx="2795307" cy="2795307"/>
          </a:xfrm>
          <a:custGeom>
            <a:avLst/>
            <a:gdLst/>
            <a:ahLst/>
            <a:cxnLst/>
            <a:rect r="r" b="b" t="t" l="l"/>
            <a:pathLst>
              <a:path h="2795307" w="2795307">
                <a:moveTo>
                  <a:pt x="0" y="0"/>
                </a:moveTo>
                <a:lnTo>
                  <a:pt x="2795307" y="0"/>
                </a:lnTo>
                <a:lnTo>
                  <a:pt x="2795307" y="2795306"/>
                </a:lnTo>
                <a:lnTo>
                  <a:pt x="0" y="2795306"/>
                </a:lnTo>
                <a:lnTo>
                  <a:pt x="0" y="0"/>
                </a:lnTo>
                <a:close/>
              </a:path>
            </a:pathLst>
          </a:custGeom>
          <a:blipFill>
            <a:blip r:embed="rId11"/>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59" r="0" b="-9259"/>
            </a:stretch>
          </a:blipFill>
        </p:spPr>
      </p:sp>
      <p:grpSp>
        <p:nvGrpSpPr>
          <p:cNvPr name="Group 3" id="3"/>
          <p:cNvGrpSpPr/>
          <p:nvPr/>
        </p:nvGrpSpPr>
        <p:grpSpPr>
          <a:xfrm rot="0">
            <a:off x="11072395" y="1663762"/>
            <a:ext cx="5725891" cy="7095853"/>
            <a:chOff x="0" y="0"/>
            <a:chExt cx="451815" cy="559915"/>
          </a:xfrm>
        </p:grpSpPr>
        <p:sp>
          <p:nvSpPr>
            <p:cNvPr name="Freeform 4" id="4"/>
            <p:cNvSpPr/>
            <p:nvPr/>
          </p:nvSpPr>
          <p:spPr>
            <a:xfrm flipH="false" flipV="false" rot="0">
              <a:off x="0" y="0"/>
              <a:ext cx="451815" cy="559915"/>
            </a:xfrm>
            <a:custGeom>
              <a:avLst/>
              <a:gdLst/>
              <a:ahLst/>
              <a:cxnLst/>
              <a:rect r="r" b="b" t="t" l="l"/>
              <a:pathLst>
                <a:path h="559915" w="451815">
                  <a:moveTo>
                    <a:pt x="64900" y="0"/>
                  </a:moveTo>
                  <a:lnTo>
                    <a:pt x="386914" y="0"/>
                  </a:lnTo>
                  <a:cubicBezTo>
                    <a:pt x="422758" y="0"/>
                    <a:pt x="451815" y="29057"/>
                    <a:pt x="451815" y="64900"/>
                  </a:cubicBezTo>
                  <a:lnTo>
                    <a:pt x="451815" y="495014"/>
                  </a:lnTo>
                  <a:cubicBezTo>
                    <a:pt x="451815" y="512227"/>
                    <a:pt x="444977" y="528735"/>
                    <a:pt x="432806" y="540906"/>
                  </a:cubicBezTo>
                  <a:cubicBezTo>
                    <a:pt x="420635" y="553077"/>
                    <a:pt x="404127" y="559915"/>
                    <a:pt x="386914" y="559915"/>
                  </a:cubicBezTo>
                  <a:lnTo>
                    <a:pt x="64900" y="559915"/>
                  </a:lnTo>
                  <a:cubicBezTo>
                    <a:pt x="29057" y="559915"/>
                    <a:pt x="0" y="530858"/>
                    <a:pt x="0" y="495014"/>
                  </a:cubicBezTo>
                  <a:lnTo>
                    <a:pt x="0" y="64900"/>
                  </a:lnTo>
                  <a:cubicBezTo>
                    <a:pt x="0" y="29057"/>
                    <a:pt x="29057" y="0"/>
                    <a:pt x="64900" y="0"/>
                  </a:cubicBezTo>
                  <a:close/>
                </a:path>
              </a:pathLst>
            </a:custGeom>
            <a:blipFill>
              <a:blip r:embed="rId3"/>
              <a:stretch>
                <a:fillRect l="-8757" t="0" r="-8757" b="0"/>
              </a:stretch>
            </a:blipFill>
          </p:spPr>
        </p:sp>
      </p:grpSp>
      <p:sp>
        <p:nvSpPr>
          <p:cNvPr name="Freeform 5" id="5"/>
          <p:cNvSpPr/>
          <p:nvPr/>
        </p:nvSpPr>
        <p:spPr>
          <a:xfrm flipH="false" flipV="false" rot="0">
            <a:off x="-1154898" y="-296852"/>
            <a:ext cx="3199036" cy="2887130"/>
          </a:xfrm>
          <a:custGeom>
            <a:avLst/>
            <a:gdLst/>
            <a:ahLst/>
            <a:cxnLst/>
            <a:rect r="r" b="b" t="t" l="l"/>
            <a:pathLst>
              <a:path h="2887130" w="3199036">
                <a:moveTo>
                  <a:pt x="0" y="0"/>
                </a:moveTo>
                <a:lnTo>
                  <a:pt x="3199036" y="0"/>
                </a:lnTo>
                <a:lnTo>
                  <a:pt x="3199036" y="2887130"/>
                </a:lnTo>
                <a:lnTo>
                  <a:pt x="0" y="2887130"/>
                </a:lnTo>
                <a:lnTo>
                  <a:pt x="0" y="0"/>
                </a:lnTo>
                <a:close/>
              </a:path>
            </a:pathLst>
          </a:custGeom>
          <a:blipFill>
            <a:blip r:embed="rId4"/>
            <a:stretch>
              <a:fillRect l="0" t="0" r="0" b="0"/>
            </a:stretch>
          </a:blipFill>
        </p:spPr>
      </p:sp>
      <p:sp>
        <p:nvSpPr>
          <p:cNvPr name="Freeform 6" id="6"/>
          <p:cNvSpPr/>
          <p:nvPr/>
        </p:nvSpPr>
        <p:spPr>
          <a:xfrm flipH="false" flipV="false" rot="0">
            <a:off x="15853398" y="8941959"/>
            <a:ext cx="3103598" cy="3477420"/>
          </a:xfrm>
          <a:custGeom>
            <a:avLst/>
            <a:gdLst/>
            <a:ahLst/>
            <a:cxnLst/>
            <a:rect r="r" b="b" t="t" l="l"/>
            <a:pathLst>
              <a:path h="3477420" w="3103598">
                <a:moveTo>
                  <a:pt x="0" y="0"/>
                </a:moveTo>
                <a:lnTo>
                  <a:pt x="3103598" y="0"/>
                </a:lnTo>
                <a:lnTo>
                  <a:pt x="3103598" y="3477420"/>
                </a:lnTo>
                <a:lnTo>
                  <a:pt x="0" y="3477420"/>
                </a:lnTo>
                <a:lnTo>
                  <a:pt x="0" y="0"/>
                </a:lnTo>
                <a:close/>
              </a:path>
            </a:pathLst>
          </a:custGeom>
          <a:blipFill>
            <a:blip r:embed="rId5"/>
            <a:stretch>
              <a:fillRect l="0" t="0" r="0" b="0"/>
            </a:stretch>
          </a:blipFill>
        </p:spPr>
      </p:sp>
      <p:sp>
        <p:nvSpPr>
          <p:cNvPr name="Freeform 7" id="7"/>
          <p:cNvSpPr/>
          <p:nvPr/>
        </p:nvSpPr>
        <p:spPr>
          <a:xfrm flipH="false" flipV="false" rot="0">
            <a:off x="16415102" y="0"/>
            <a:ext cx="2913147" cy="2666743"/>
          </a:xfrm>
          <a:custGeom>
            <a:avLst/>
            <a:gdLst/>
            <a:ahLst/>
            <a:cxnLst/>
            <a:rect r="r" b="b" t="t" l="l"/>
            <a:pathLst>
              <a:path h="2666743" w="2913147">
                <a:moveTo>
                  <a:pt x="0" y="0"/>
                </a:moveTo>
                <a:lnTo>
                  <a:pt x="2913147" y="0"/>
                </a:lnTo>
                <a:lnTo>
                  <a:pt x="2913147" y="2666743"/>
                </a:lnTo>
                <a:lnTo>
                  <a:pt x="0" y="2666743"/>
                </a:lnTo>
                <a:lnTo>
                  <a:pt x="0" y="0"/>
                </a:lnTo>
                <a:close/>
              </a:path>
            </a:pathLst>
          </a:custGeom>
          <a:blipFill>
            <a:blip r:embed="rId6"/>
            <a:stretch>
              <a:fillRect l="0" t="0" r="0" b="0"/>
            </a:stretch>
          </a:blipFill>
        </p:spPr>
      </p:sp>
      <p:sp>
        <p:nvSpPr>
          <p:cNvPr name="Freeform 8" id="8"/>
          <p:cNvSpPr/>
          <p:nvPr/>
        </p:nvSpPr>
        <p:spPr>
          <a:xfrm flipH="false" flipV="false" rot="0">
            <a:off x="0" y="8941959"/>
            <a:ext cx="3155865" cy="2804775"/>
          </a:xfrm>
          <a:custGeom>
            <a:avLst/>
            <a:gdLst/>
            <a:ahLst/>
            <a:cxnLst/>
            <a:rect r="r" b="b" t="t" l="l"/>
            <a:pathLst>
              <a:path h="2804775" w="3155865">
                <a:moveTo>
                  <a:pt x="0" y="0"/>
                </a:moveTo>
                <a:lnTo>
                  <a:pt x="3155865" y="0"/>
                </a:lnTo>
                <a:lnTo>
                  <a:pt x="3155865" y="2804775"/>
                </a:lnTo>
                <a:lnTo>
                  <a:pt x="0" y="2804775"/>
                </a:lnTo>
                <a:lnTo>
                  <a:pt x="0" y="0"/>
                </a:lnTo>
                <a:close/>
              </a:path>
            </a:pathLst>
          </a:custGeom>
          <a:blipFill>
            <a:blip r:embed="rId7"/>
            <a:stretch>
              <a:fillRect l="0" t="0" r="0" b="0"/>
            </a:stretch>
          </a:blipFill>
        </p:spPr>
      </p:sp>
      <p:sp>
        <p:nvSpPr>
          <p:cNvPr name="Freeform 9" id="9"/>
          <p:cNvSpPr/>
          <p:nvPr/>
        </p:nvSpPr>
        <p:spPr>
          <a:xfrm flipH="false" flipV="false" rot="0">
            <a:off x="7473137" y="-1364148"/>
            <a:ext cx="2238339" cy="2728295"/>
          </a:xfrm>
          <a:custGeom>
            <a:avLst/>
            <a:gdLst/>
            <a:ahLst/>
            <a:cxnLst/>
            <a:rect r="r" b="b" t="t" l="l"/>
            <a:pathLst>
              <a:path h="2728295" w="2238339">
                <a:moveTo>
                  <a:pt x="0" y="0"/>
                </a:moveTo>
                <a:lnTo>
                  <a:pt x="2238339" y="0"/>
                </a:lnTo>
                <a:lnTo>
                  <a:pt x="2238339" y="2728296"/>
                </a:lnTo>
                <a:lnTo>
                  <a:pt x="0" y="2728296"/>
                </a:lnTo>
                <a:lnTo>
                  <a:pt x="0" y="0"/>
                </a:lnTo>
                <a:close/>
              </a:path>
            </a:pathLst>
          </a:custGeom>
          <a:blipFill>
            <a:blip r:embed="rId8"/>
            <a:stretch>
              <a:fillRect l="0" t="0" r="0" b="0"/>
            </a:stretch>
          </a:blipFill>
        </p:spPr>
      </p:sp>
      <p:sp>
        <p:nvSpPr>
          <p:cNvPr name="Freeform 10" id="10"/>
          <p:cNvSpPr/>
          <p:nvPr/>
        </p:nvSpPr>
        <p:spPr>
          <a:xfrm flipH="false" flipV="false" rot="0">
            <a:off x="10260772" y="1364148"/>
            <a:ext cx="1916909" cy="1916111"/>
          </a:xfrm>
          <a:custGeom>
            <a:avLst/>
            <a:gdLst/>
            <a:ahLst/>
            <a:cxnLst/>
            <a:rect r="r" b="b" t="t" l="l"/>
            <a:pathLst>
              <a:path h="1916111" w="1916909">
                <a:moveTo>
                  <a:pt x="0" y="0"/>
                </a:moveTo>
                <a:lnTo>
                  <a:pt x="1916910" y="0"/>
                </a:lnTo>
                <a:lnTo>
                  <a:pt x="1916910" y="1916110"/>
                </a:lnTo>
                <a:lnTo>
                  <a:pt x="0" y="191611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5316043" y="652793"/>
            <a:ext cx="2795307" cy="2795307"/>
          </a:xfrm>
          <a:custGeom>
            <a:avLst/>
            <a:gdLst/>
            <a:ahLst/>
            <a:cxnLst/>
            <a:rect r="r" b="b" t="t" l="l"/>
            <a:pathLst>
              <a:path h="2795307" w="2795307">
                <a:moveTo>
                  <a:pt x="0" y="0"/>
                </a:moveTo>
                <a:lnTo>
                  <a:pt x="2795307" y="0"/>
                </a:lnTo>
                <a:lnTo>
                  <a:pt x="2795307" y="2795306"/>
                </a:lnTo>
                <a:lnTo>
                  <a:pt x="0" y="2795306"/>
                </a:lnTo>
                <a:lnTo>
                  <a:pt x="0" y="0"/>
                </a:lnTo>
                <a:close/>
              </a:path>
            </a:pathLst>
          </a:custGeom>
          <a:blipFill>
            <a:blip r:embed="rId11"/>
            <a:stretch>
              <a:fillRect l="0" t="0" r="0" b="0"/>
            </a:stretch>
          </a:blipFill>
        </p:spPr>
      </p:sp>
      <p:sp>
        <p:nvSpPr>
          <p:cNvPr name="TextBox 12" id="12"/>
          <p:cNvSpPr txBox="true"/>
          <p:nvPr/>
        </p:nvSpPr>
        <p:spPr>
          <a:xfrm rot="0">
            <a:off x="1028700" y="1935591"/>
            <a:ext cx="8995563" cy="969645"/>
          </a:xfrm>
          <a:prstGeom prst="rect">
            <a:avLst/>
          </a:prstGeom>
        </p:spPr>
        <p:txBody>
          <a:bodyPr anchor="t" rtlCol="false" tIns="0" lIns="0" bIns="0" rIns="0">
            <a:spAutoFit/>
          </a:bodyPr>
          <a:lstStyle/>
          <a:p>
            <a:pPr algn="l">
              <a:lnSpc>
                <a:spcPts val="6540"/>
              </a:lnSpc>
            </a:pPr>
            <a:r>
              <a:rPr lang="en-US" b="true" sz="6000">
                <a:solidFill>
                  <a:srgbClr val="FFE81F"/>
                </a:solidFill>
                <a:latin typeface="Sackers Gothic Heavy"/>
                <a:ea typeface="Sackers Gothic Heavy"/>
                <a:cs typeface="Sackers Gothic Heavy"/>
                <a:sym typeface="Sackers Gothic Heavy"/>
              </a:rPr>
              <a:t>SHARD</a:t>
            </a:r>
          </a:p>
        </p:txBody>
      </p:sp>
      <p:sp>
        <p:nvSpPr>
          <p:cNvPr name="TextBox 13" id="13"/>
          <p:cNvSpPr txBox="true"/>
          <p:nvPr/>
        </p:nvSpPr>
        <p:spPr>
          <a:xfrm rot="0">
            <a:off x="1076129" y="3504454"/>
            <a:ext cx="8995563" cy="4789805"/>
          </a:xfrm>
          <a:prstGeom prst="rect">
            <a:avLst/>
          </a:prstGeom>
        </p:spPr>
        <p:txBody>
          <a:bodyPr anchor="t" rtlCol="false" tIns="0" lIns="0" bIns="0" rIns="0">
            <a:spAutoFit/>
          </a:bodyPr>
          <a:lstStyle/>
          <a:p>
            <a:pPr algn="l">
              <a:lnSpc>
                <a:spcPts val="3220"/>
              </a:lnSpc>
            </a:pPr>
            <a:r>
              <a:rPr lang="en-US" sz="2300">
                <a:solidFill>
                  <a:srgbClr val="FFE81F"/>
                </a:solidFill>
                <a:latin typeface="Inter"/>
                <a:ea typeface="Inter"/>
                <a:cs typeface="Inter"/>
                <a:sym typeface="Inter"/>
              </a:rPr>
              <a:t>Shards are smart crystals made of silicon that can talk using light and electricity. They come from a planet called Orax, where they grow in big groups in hot springs. </a:t>
            </a:r>
          </a:p>
          <a:p>
            <a:pPr algn="l">
              <a:lnSpc>
                <a:spcPts val="3220"/>
              </a:lnSpc>
            </a:pPr>
          </a:p>
          <a:p>
            <a:pPr algn="l">
              <a:lnSpc>
                <a:spcPts val="3220"/>
              </a:lnSpc>
            </a:pPr>
            <a:r>
              <a:rPr lang="en-US" sz="2300">
                <a:solidFill>
                  <a:srgbClr val="FFE81F"/>
                </a:solidFill>
                <a:latin typeface="Inter"/>
                <a:ea typeface="Inter"/>
                <a:cs typeface="Inter"/>
                <a:sym typeface="Inter"/>
              </a:rPr>
              <a:t>When humans arrived, they noticed the crystals were talking and made devices to understand them. Later, humans built robot bodies for the Shards. The Shards in these robots loved the freedom and excitement of moving around because their colonies usually took a very long time to make decisions. Some Shards could also use the Force. They created their own group of Jedi called the Iron Knights, but they were kicked out because they weren't organic.</a:t>
            </a:r>
          </a:p>
        </p:txBody>
      </p:sp>
      <p:sp>
        <p:nvSpPr>
          <p:cNvPr name="TextBox 14" id="14"/>
          <p:cNvSpPr txBox="true"/>
          <p:nvPr/>
        </p:nvSpPr>
        <p:spPr>
          <a:xfrm rot="0">
            <a:off x="1076129" y="2867136"/>
            <a:ext cx="5391197" cy="580963"/>
          </a:xfrm>
          <a:prstGeom prst="rect">
            <a:avLst/>
          </a:prstGeom>
        </p:spPr>
        <p:txBody>
          <a:bodyPr anchor="t" rtlCol="false" tIns="0" lIns="0" bIns="0" rIns="0">
            <a:spAutoFit/>
          </a:bodyPr>
          <a:lstStyle/>
          <a:p>
            <a:pPr algn="l">
              <a:lnSpc>
                <a:spcPts val="3919"/>
              </a:lnSpc>
            </a:pPr>
            <a:r>
              <a:rPr lang="en-US" sz="3595" b="true">
                <a:solidFill>
                  <a:srgbClr val="FFE81F"/>
                </a:solidFill>
                <a:latin typeface="Sackers Gothic Heavy"/>
                <a:ea typeface="Sackers Gothic Heavy"/>
                <a:cs typeface="Sackers Gothic Heavy"/>
                <a:sym typeface="Sackers Gothic Heavy"/>
              </a:rPr>
              <a:t>Star Wars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0E0CD"/>
        </a:solidFill>
      </p:bgPr>
    </p:bg>
    <p:spTree>
      <p:nvGrpSpPr>
        <p:cNvPr id="1" name=""/>
        <p:cNvGrpSpPr/>
        <p:nvPr/>
      </p:nvGrpSpPr>
      <p:grpSpPr>
        <a:xfrm>
          <a:off x="0" y="0"/>
          <a:ext cx="0" cy="0"/>
          <a:chOff x="0" y="0"/>
          <a:chExt cx="0" cy="0"/>
        </a:xfrm>
      </p:grpSpPr>
      <p:grpSp>
        <p:nvGrpSpPr>
          <p:cNvPr name="Group 2" id="2"/>
          <p:cNvGrpSpPr/>
          <p:nvPr/>
        </p:nvGrpSpPr>
        <p:grpSpPr>
          <a:xfrm rot="0">
            <a:off x="11072395" y="1663762"/>
            <a:ext cx="5725891" cy="7095853"/>
            <a:chOff x="0" y="0"/>
            <a:chExt cx="451815" cy="559915"/>
          </a:xfrm>
        </p:grpSpPr>
        <p:sp>
          <p:nvSpPr>
            <p:cNvPr name="Freeform 3" id="3"/>
            <p:cNvSpPr/>
            <p:nvPr/>
          </p:nvSpPr>
          <p:spPr>
            <a:xfrm flipH="false" flipV="false" rot="0">
              <a:off x="0" y="0"/>
              <a:ext cx="451815" cy="559915"/>
            </a:xfrm>
            <a:custGeom>
              <a:avLst/>
              <a:gdLst/>
              <a:ahLst/>
              <a:cxnLst/>
              <a:rect r="r" b="b" t="t" l="l"/>
              <a:pathLst>
                <a:path h="559915" w="451815">
                  <a:moveTo>
                    <a:pt x="64900" y="0"/>
                  </a:moveTo>
                  <a:lnTo>
                    <a:pt x="386914" y="0"/>
                  </a:lnTo>
                  <a:cubicBezTo>
                    <a:pt x="422758" y="0"/>
                    <a:pt x="451815" y="29057"/>
                    <a:pt x="451815" y="64900"/>
                  </a:cubicBezTo>
                  <a:lnTo>
                    <a:pt x="451815" y="495014"/>
                  </a:lnTo>
                  <a:cubicBezTo>
                    <a:pt x="451815" y="512227"/>
                    <a:pt x="444977" y="528735"/>
                    <a:pt x="432806" y="540906"/>
                  </a:cubicBezTo>
                  <a:cubicBezTo>
                    <a:pt x="420635" y="553077"/>
                    <a:pt x="404127" y="559915"/>
                    <a:pt x="386914" y="559915"/>
                  </a:cubicBezTo>
                  <a:lnTo>
                    <a:pt x="64900" y="559915"/>
                  </a:lnTo>
                  <a:cubicBezTo>
                    <a:pt x="29057" y="559915"/>
                    <a:pt x="0" y="530858"/>
                    <a:pt x="0" y="495014"/>
                  </a:cubicBezTo>
                  <a:lnTo>
                    <a:pt x="0" y="64900"/>
                  </a:lnTo>
                  <a:cubicBezTo>
                    <a:pt x="0" y="29057"/>
                    <a:pt x="29057" y="0"/>
                    <a:pt x="64900" y="0"/>
                  </a:cubicBezTo>
                  <a:close/>
                </a:path>
              </a:pathLst>
            </a:custGeom>
            <a:blipFill>
              <a:blip r:embed="rId2"/>
              <a:stretch>
                <a:fillRect l="-56832" t="0" r="-56832" b="0"/>
              </a:stretch>
            </a:blipFill>
          </p:spPr>
        </p:sp>
      </p:grpSp>
      <p:sp>
        <p:nvSpPr>
          <p:cNvPr name="Freeform 4" id="4"/>
          <p:cNvSpPr/>
          <p:nvPr/>
        </p:nvSpPr>
        <p:spPr>
          <a:xfrm flipH="false" flipV="false" rot="0">
            <a:off x="13935341" y="7399827"/>
            <a:ext cx="3823655" cy="2719575"/>
          </a:xfrm>
          <a:custGeom>
            <a:avLst/>
            <a:gdLst/>
            <a:ahLst/>
            <a:cxnLst/>
            <a:rect r="r" b="b" t="t" l="l"/>
            <a:pathLst>
              <a:path h="2719575" w="3823655">
                <a:moveTo>
                  <a:pt x="0" y="0"/>
                </a:moveTo>
                <a:lnTo>
                  <a:pt x="3823655" y="0"/>
                </a:lnTo>
                <a:lnTo>
                  <a:pt x="3823655" y="2719575"/>
                </a:lnTo>
                <a:lnTo>
                  <a:pt x="0" y="2719575"/>
                </a:lnTo>
                <a:lnTo>
                  <a:pt x="0" y="0"/>
                </a:lnTo>
                <a:close/>
              </a:path>
            </a:pathLst>
          </a:custGeom>
          <a:blipFill>
            <a:blip r:embed="rId3"/>
            <a:stretch>
              <a:fillRect l="0" t="0" r="0" b="0"/>
            </a:stretch>
          </a:blipFill>
        </p:spPr>
      </p:sp>
      <p:sp>
        <p:nvSpPr>
          <p:cNvPr name="Freeform 5" id="5"/>
          <p:cNvSpPr/>
          <p:nvPr/>
        </p:nvSpPr>
        <p:spPr>
          <a:xfrm flipH="false" flipV="false" rot="0">
            <a:off x="-109747" y="-652393"/>
            <a:ext cx="7424947" cy="2806011"/>
          </a:xfrm>
          <a:custGeom>
            <a:avLst/>
            <a:gdLst/>
            <a:ahLst/>
            <a:cxnLst/>
            <a:rect r="r" b="b" t="t" l="l"/>
            <a:pathLst>
              <a:path h="2806011" w="7424947">
                <a:moveTo>
                  <a:pt x="0" y="0"/>
                </a:moveTo>
                <a:lnTo>
                  <a:pt x="7424947" y="0"/>
                </a:lnTo>
                <a:lnTo>
                  <a:pt x="7424947" y="2806011"/>
                </a:lnTo>
                <a:lnTo>
                  <a:pt x="0" y="28060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595620">
            <a:off x="16540038" y="-799684"/>
            <a:ext cx="1990756" cy="6245508"/>
          </a:xfrm>
          <a:custGeom>
            <a:avLst/>
            <a:gdLst/>
            <a:ahLst/>
            <a:cxnLst/>
            <a:rect r="r" b="b" t="t" l="l"/>
            <a:pathLst>
              <a:path h="6245508" w="1990756">
                <a:moveTo>
                  <a:pt x="0" y="0"/>
                </a:moveTo>
                <a:lnTo>
                  <a:pt x="1990755" y="0"/>
                </a:lnTo>
                <a:lnTo>
                  <a:pt x="1990755" y="6245508"/>
                </a:lnTo>
                <a:lnTo>
                  <a:pt x="0" y="62455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504634" y="7670141"/>
            <a:ext cx="10043695" cy="3176319"/>
          </a:xfrm>
          <a:custGeom>
            <a:avLst/>
            <a:gdLst/>
            <a:ahLst/>
            <a:cxnLst/>
            <a:rect r="r" b="b" t="t" l="l"/>
            <a:pathLst>
              <a:path h="3176319" w="10043695">
                <a:moveTo>
                  <a:pt x="0" y="0"/>
                </a:moveTo>
                <a:lnTo>
                  <a:pt x="10043695" y="0"/>
                </a:lnTo>
                <a:lnTo>
                  <a:pt x="10043695" y="3176318"/>
                </a:lnTo>
                <a:lnTo>
                  <a:pt x="0" y="3176318"/>
                </a:lnTo>
                <a:lnTo>
                  <a:pt x="0" y="0"/>
                </a:lnTo>
                <a:close/>
              </a:path>
            </a:pathLst>
          </a:custGeom>
          <a:blipFill>
            <a:blip r:embed="rId8"/>
            <a:stretch>
              <a:fillRect l="0" t="0" r="0" b="0"/>
            </a:stretch>
          </a:blipFill>
        </p:spPr>
      </p:sp>
      <p:sp>
        <p:nvSpPr>
          <p:cNvPr name="Freeform 8" id="8"/>
          <p:cNvSpPr/>
          <p:nvPr/>
        </p:nvSpPr>
        <p:spPr>
          <a:xfrm flipH="false" flipV="false" rot="0">
            <a:off x="10548329" y="887225"/>
            <a:ext cx="1612188" cy="1553074"/>
          </a:xfrm>
          <a:custGeom>
            <a:avLst/>
            <a:gdLst/>
            <a:ahLst/>
            <a:cxnLst/>
            <a:rect r="r" b="b" t="t" l="l"/>
            <a:pathLst>
              <a:path h="1553074" w="1612188">
                <a:moveTo>
                  <a:pt x="0" y="0"/>
                </a:moveTo>
                <a:lnTo>
                  <a:pt x="1612188" y="0"/>
                </a:lnTo>
                <a:lnTo>
                  <a:pt x="1612188" y="1553074"/>
                </a:lnTo>
                <a:lnTo>
                  <a:pt x="0" y="1553074"/>
                </a:lnTo>
                <a:lnTo>
                  <a:pt x="0" y="0"/>
                </a:lnTo>
                <a:close/>
              </a:path>
            </a:pathLst>
          </a:custGeom>
          <a:blipFill>
            <a:blip r:embed="rId9"/>
            <a:stretch>
              <a:fillRect l="0" t="0" r="0" b="0"/>
            </a:stretch>
          </a:blipFill>
        </p:spPr>
      </p:sp>
      <p:sp>
        <p:nvSpPr>
          <p:cNvPr name="Freeform 9" id="9"/>
          <p:cNvSpPr/>
          <p:nvPr/>
        </p:nvSpPr>
        <p:spPr>
          <a:xfrm flipH="false" flipV="false" rot="0">
            <a:off x="9144000" y="7670141"/>
            <a:ext cx="2213262" cy="3529019"/>
          </a:xfrm>
          <a:custGeom>
            <a:avLst/>
            <a:gdLst/>
            <a:ahLst/>
            <a:cxnLst/>
            <a:rect r="r" b="b" t="t" l="l"/>
            <a:pathLst>
              <a:path h="3529019" w="2213262">
                <a:moveTo>
                  <a:pt x="0" y="0"/>
                </a:moveTo>
                <a:lnTo>
                  <a:pt x="2213262" y="0"/>
                </a:lnTo>
                <a:lnTo>
                  <a:pt x="2213262" y="3529019"/>
                </a:lnTo>
                <a:lnTo>
                  <a:pt x="0" y="3529019"/>
                </a:lnTo>
                <a:lnTo>
                  <a:pt x="0" y="0"/>
                </a:lnTo>
                <a:close/>
              </a:path>
            </a:pathLst>
          </a:custGeom>
          <a:blipFill>
            <a:blip r:embed="rId10"/>
            <a:stretch>
              <a:fillRect l="0" t="0" r="0" b="0"/>
            </a:stretch>
          </a:blipFill>
        </p:spPr>
      </p:sp>
      <p:sp>
        <p:nvSpPr>
          <p:cNvPr name="TextBox 10" id="10"/>
          <p:cNvSpPr txBox="true"/>
          <p:nvPr/>
        </p:nvSpPr>
        <p:spPr>
          <a:xfrm rot="0">
            <a:off x="1004985" y="2535666"/>
            <a:ext cx="8995563" cy="969645"/>
          </a:xfrm>
          <a:prstGeom prst="rect">
            <a:avLst/>
          </a:prstGeom>
        </p:spPr>
        <p:txBody>
          <a:bodyPr anchor="t" rtlCol="false" tIns="0" lIns="0" bIns="0" rIns="0">
            <a:spAutoFit/>
          </a:bodyPr>
          <a:lstStyle/>
          <a:p>
            <a:pPr algn="l">
              <a:lnSpc>
                <a:spcPts val="6540"/>
              </a:lnSpc>
            </a:pPr>
            <a:r>
              <a:rPr lang="en-US" b="true" sz="6000">
                <a:solidFill>
                  <a:srgbClr val="2C110C"/>
                </a:solidFill>
                <a:latin typeface="Sackers Gothic Heavy"/>
                <a:ea typeface="Sackers Gothic Heavy"/>
                <a:cs typeface="Sackers Gothic Heavy"/>
                <a:sym typeface="Sackers Gothic Heavy"/>
              </a:rPr>
              <a:t>FLORA COLOSSUS</a:t>
            </a:r>
          </a:p>
        </p:txBody>
      </p:sp>
      <p:sp>
        <p:nvSpPr>
          <p:cNvPr name="TextBox 11" id="11"/>
          <p:cNvSpPr txBox="true"/>
          <p:nvPr/>
        </p:nvSpPr>
        <p:spPr>
          <a:xfrm rot="0">
            <a:off x="1004985" y="4630781"/>
            <a:ext cx="8995563" cy="3589655"/>
          </a:xfrm>
          <a:prstGeom prst="rect">
            <a:avLst/>
          </a:prstGeom>
        </p:spPr>
        <p:txBody>
          <a:bodyPr anchor="t" rtlCol="false" tIns="0" lIns="0" bIns="0" rIns="0">
            <a:spAutoFit/>
          </a:bodyPr>
          <a:lstStyle/>
          <a:p>
            <a:pPr algn="l">
              <a:lnSpc>
                <a:spcPts val="3220"/>
              </a:lnSpc>
            </a:pPr>
            <a:r>
              <a:rPr lang="en-US" sz="2300">
                <a:solidFill>
                  <a:srgbClr val="2C110C"/>
                </a:solidFill>
                <a:latin typeface="Inter"/>
                <a:ea typeface="Inter"/>
                <a:cs typeface="Inter"/>
                <a:sym typeface="Inter"/>
              </a:rPr>
              <a:t>Very little is known about this species because only one of them has been seen. They are big, tree-like creatures that can change their shape a bit, usually by stretching their limbs.</a:t>
            </a:r>
          </a:p>
          <a:p>
            <a:pPr algn="l">
              <a:lnSpc>
                <a:spcPts val="3220"/>
              </a:lnSpc>
            </a:pPr>
          </a:p>
          <a:p>
            <a:pPr algn="l">
              <a:lnSpc>
                <a:spcPts val="3220"/>
              </a:lnSpc>
            </a:pPr>
            <a:r>
              <a:rPr lang="en-US" sz="2300">
                <a:solidFill>
                  <a:srgbClr val="2C110C"/>
                </a:solidFill>
                <a:latin typeface="Inter"/>
                <a:ea typeface="Inter"/>
                <a:cs typeface="Inter"/>
                <a:sym typeface="Inter"/>
              </a:rPr>
              <a:t>They can heal themselves and grow back if they are almost destroyed. They have tough, bark-like skin that protects them. Sometimes, they even have leaves growing from their body. They might not talk much, but people close to them can still understand them.</a:t>
            </a:r>
          </a:p>
        </p:txBody>
      </p:sp>
      <p:sp>
        <p:nvSpPr>
          <p:cNvPr name="TextBox 12" id="12"/>
          <p:cNvSpPr txBox="true"/>
          <p:nvPr/>
        </p:nvSpPr>
        <p:spPr>
          <a:xfrm rot="0">
            <a:off x="1052415" y="3467211"/>
            <a:ext cx="5391197" cy="1088464"/>
          </a:xfrm>
          <a:prstGeom prst="rect">
            <a:avLst/>
          </a:prstGeom>
        </p:spPr>
        <p:txBody>
          <a:bodyPr anchor="t" rtlCol="false" tIns="0" lIns="0" bIns="0" rIns="0">
            <a:spAutoFit/>
          </a:bodyPr>
          <a:lstStyle/>
          <a:p>
            <a:pPr algn="l">
              <a:lnSpc>
                <a:spcPts val="3919"/>
              </a:lnSpc>
            </a:pPr>
            <a:r>
              <a:rPr lang="en-US" sz="3595" b="true">
                <a:solidFill>
                  <a:srgbClr val="2C110C"/>
                </a:solidFill>
                <a:latin typeface="Sackers Gothic Heavy"/>
                <a:ea typeface="Sackers Gothic Heavy"/>
                <a:cs typeface="Sackers Gothic Heavy"/>
                <a:sym typeface="Sackers Gothic Heavy"/>
              </a:rPr>
              <a:t>(Groot)</a:t>
            </a:r>
          </a:p>
          <a:p>
            <a:pPr algn="l">
              <a:lnSpc>
                <a:spcPts val="3919"/>
              </a:lnSpc>
            </a:pPr>
            <a:r>
              <a:rPr lang="en-US" sz="3595" b="true">
                <a:solidFill>
                  <a:srgbClr val="2C110C"/>
                </a:solidFill>
                <a:latin typeface="Sackers Gothic Heavy"/>
                <a:ea typeface="Sackers Gothic Heavy"/>
                <a:cs typeface="Sackers Gothic Heavy"/>
                <a:sym typeface="Sackers Gothic Heavy"/>
              </a:rPr>
              <a:t>Marvel</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304153" cy="10296086"/>
          </a:xfrm>
          <a:custGeom>
            <a:avLst/>
            <a:gdLst/>
            <a:ahLst/>
            <a:cxnLst/>
            <a:rect r="r" b="b" t="t" l="l"/>
            <a:pathLst>
              <a:path h="10296086" w="18304153">
                <a:moveTo>
                  <a:pt x="0" y="0"/>
                </a:moveTo>
                <a:lnTo>
                  <a:pt x="18304153" y="0"/>
                </a:lnTo>
                <a:lnTo>
                  <a:pt x="18304153" y="10296086"/>
                </a:lnTo>
                <a:lnTo>
                  <a:pt x="0" y="10296086"/>
                </a:lnTo>
                <a:lnTo>
                  <a:pt x="0" y="0"/>
                </a:lnTo>
                <a:close/>
              </a:path>
            </a:pathLst>
          </a:custGeom>
          <a:blipFill>
            <a:blip r:embed="rId2">
              <a:alphaModFix amt="29000"/>
            </a:blip>
            <a:stretch>
              <a:fillRect l="0" t="0" r="0" b="0"/>
            </a:stretch>
          </a:blipFill>
        </p:spPr>
      </p:sp>
      <p:grpSp>
        <p:nvGrpSpPr>
          <p:cNvPr name="Group 3" id="3"/>
          <p:cNvGrpSpPr/>
          <p:nvPr/>
        </p:nvGrpSpPr>
        <p:grpSpPr>
          <a:xfrm rot="0">
            <a:off x="11072395" y="-169433"/>
            <a:ext cx="6186905" cy="9236059"/>
            <a:chOff x="0" y="0"/>
            <a:chExt cx="488192" cy="728793"/>
          </a:xfrm>
        </p:grpSpPr>
        <p:sp>
          <p:nvSpPr>
            <p:cNvPr name="Freeform 4" id="4"/>
            <p:cNvSpPr/>
            <p:nvPr/>
          </p:nvSpPr>
          <p:spPr>
            <a:xfrm flipH="false" flipV="false" rot="0">
              <a:off x="0" y="0"/>
              <a:ext cx="488192" cy="728793"/>
            </a:xfrm>
            <a:custGeom>
              <a:avLst/>
              <a:gdLst/>
              <a:ahLst/>
              <a:cxnLst/>
              <a:rect r="r" b="b" t="t" l="l"/>
              <a:pathLst>
                <a:path h="728793" w="488192">
                  <a:moveTo>
                    <a:pt x="60064" y="0"/>
                  </a:moveTo>
                  <a:lnTo>
                    <a:pt x="428128" y="0"/>
                  </a:lnTo>
                  <a:cubicBezTo>
                    <a:pt x="444058" y="0"/>
                    <a:pt x="459335" y="6328"/>
                    <a:pt x="470600" y="17592"/>
                  </a:cubicBezTo>
                  <a:cubicBezTo>
                    <a:pt x="481864" y="28857"/>
                    <a:pt x="488192" y="44134"/>
                    <a:pt x="488192" y="60064"/>
                  </a:cubicBezTo>
                  <a:lnTo>
                    <a:pt x="488192" y="668728"/>
                  </a:lnTo>
                  <a:cubicBezTo>
                    <a:pt x="488192" y="684658"/>
                    <a:pt x="481864" y="699936"/>
                    <a:pt x="470600" y="711200"/>
                  </a:cubicBezTo>
                  <a:cubicBezTo>
                    <a:pt x="459335" y="722464"/>
                    <a:pt x="444058" y="728793"/>
                    <a:pt x="428128" y="728793"/>
                  </a:cubicBezTo>
                  <a:lnTo>
                    <a:pt x="60064" y="728793"/>
                  </a:lnTo>
                  <a:cubicBezTo>
                    <a:pt x="44134" y="728793"/>
                    <a:pt x="28857" y="722464"/>
                    <a:pt x="17592" y="711200"/>
                  </a:cubicBezTo>
                  <a:cubicBezTo>
                    <a:pt x="6328" y="699936"/>
                    <a:pt x="0" y="684658"/>
                    <a:pt x="0" y="668728"/>
                  </a:cubicBezTo>
                  <a:lnTo>
                    <a:pt x="0" y="60064"/>
                  </a:lnTo>
                  <a:cubicBezTo>
                    <a:pt x="0" y="44134"/>
                    <a:pt x="6328" y="28857"/>
                    <a:pt x="17592" y="17592"/>
                  </a:cubicBezTo>
                  <a:cubicBezTo>
                    <a:pt x="28857" y="6328"/>
                    <a:pt x="44134" y="0"/>
                    <a:pt x="60064" y="0"/>
                  </a:cubicBezTo>
                  <a:close/>
                </a:path>
              </a:pathLst>
            </a:custGeom>
            <a:blipFill>
              <a:blip r:embed="rId3"/>
              <a:stretch>
                <a:fillRect l="-24642" t="0" r="-24642" b="0"/>
              </a:stretch>
            </a:blipFill>
          </p:spPr>
        </p:sp>
      </p:grpSp>
      <p:sp>
        <p:nvSpPr>
          <p:cNvPr name="Freeform 5" id="5"/>
          <p:cNvSpPr/>
          <p:nvPr/>
        </p:nvSpPr>
        <p:spPr>
          <a:xfrm flipH="false" flipV="false" rot="0">
            <a:off x="7796192" y="173033"/>
            <a:ext cx="2133497" cy="4275563"/>
          </a:xfrm>
          <a:custGeom>
            <a:avLst/>
            <a:gdLst/>
            <a:ahLst/>
            <a:cxnLst/>
            <a:rect r="r" b="b" t="t" l="l"/>
            <a:pathLst>
              <a:path h="4275563" w="2133497">
                <a:moveTo>
                  <a:pt x="0" y="0"/>
                </a:moveTo>
                <a:lnTo>
                  <a:pt x="2133497" y="0"/>
                </a:lnTo>
                <a:lnTo>
                  <a:pt x="2133497" y="4275563"/>
                </a:lnTo>
                <a:lnTo>
                  <a:pt x="0" y="4275563"/>
                </a:lnTo>
                <a:lnTo>
                  <a:pt x="0" y="0"/>
                </a:lnTo>
                <a:close/>
              </a:path>
            </a:pathLst>
          </a:custGeom>
          <a:blipFill>
            <a:blip r:embed="rId4"/>
            <a:stretch>
              <a:fillRect l="0" t="0" r="0" b="0"/>
            </a:stretch>
          </a:blipFill>
        </p:spPr>
      </p:sp>
      <p:sp>
        <p:nvSpPr>
          <p:cNvPr name="Freeform 6" id="6"/>
          <p:cNvSpPr/>
          <p:nvPr/>
        </p:nvSpPr>
        <p:spPr>
          <a:xfrm flipH="false" flipV="false" rot="0">
            <a:off x="3250305" y="7644685"/>
            <a:ext cx="3525799" cy="2651401"/>
          </a:xfrm>
          <a:custGeom>
            <a:avLst/>
            <a:gdLst/>
            <a:ahLst/>
            <a:cxnLst/>
            <a:rect r="r" b="b" t="t" l="l"/>
            <a:pathLst>
              <a:path h="2651401" w="3525799">
                <a:moveTo>
                  <a:pt x="0" y="0"/>
                </a:moveTo>
                <a:lnTo>
                  <a:pt x="3525799" y="0"/>
                </a:lnTo>
                <a:lnTo>
                  <a:pt x="3525799" y="2651401"/>
                </a:lnTo>
                <a:lnTo>
                  <a:pt x="0" y="2651401"/>
                </a:lnTo>
                <a:lnTo>
                  <a:pt x="0" y="0"/>
                </a:lnTo>
                <a:close/>
              </a:path>
            </a:pathLst>
          </a:custGeom>
          <a:blipFill>
            <a:blip r:embed="rId5"/>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304153" cy="10296086"/>
          </a:xfrm>
          <a:custGeom>
            <a:avLst/>
            <a:gdLst/>
            <a:ahLst/>
            <a:cxnLst/>
            <a:rect r="r" b="b" t="t" l="l"/>
            <a:pathLst>
              <a:path h="10296086" w="18304153">
                <a:moveTo>
                  <a:pt x="0" y="0"/>
                </a:moveTo>
                <a:lnTo>
                  <a:pt x="18304153" y="0"/>
                </a:lnTo>
                <a:lnTo>
                  <a:pt x="18304153" y="10296086"/>
                </a:lnTo>
                <a:lnTo>
                  <a:pt x="0" y="10296086"/>
                </a:lnTo>
                <a:lnTo>
                  <a:pt x="0" y="0"/>
                </a:lnTo>
                <a:close/>
              </a:path>
            </a:pathLst>
          </a:custGeom>
          <a:blipFill>
            <a:blip r:embed="rId2">
              <a:alphaModFix amt="29000"/>
            </a:blip>
            <a:stretch>
              <a:fillRect l="0" t="0" r="0" b="0"/>
            </a:stretch>
          </a:blipFill>
        </p:spPr>
      </p:sp>
      <p:grpSp>
        <p:nvGrpSpPr>
          <p:cNvPr name="Group 3" id="3"/>
          <p:cNvGrpSpPr/>
          <p:nvPr/>
        </p:nvGrpSpPr>
        <p:grpSpPr>
          <a:xfrm rot="0">
            <a:off x="11072395" y="-169433"/>
            <a:ext cx="6186905" cy="9236059"/>
            <a:chOff x="0" y="0"/>
            <a:chExt cx="488192" cy="728793"/>
          </a:xfrm>
        </p:grpSpPr>
        <p:sp>
          <p:nvSpPr>
            <p:cNvPr name="Freeform 4" id="4"/>
            <p:cNvSpPr/>
            <p:nvPr/>
          </p:nvSpPr>
          <p:spPr>
            <a:xfrm flipH="false" flipV="false" rot="0">
              <a:off x="0" y="0"/>
              <a:ext cx="488192" cy="728793"/>
            </a:xfrm>
            <a:custGeom>
              <a:avLst/>
              <a:gdLst/>
              <a:ahLst/>
              <a:cxnLst/>
              <a:rect r="r" b="b" t="t" l="l"/>
              <a:pathLst>
                <a:path h="728793" w="488192">
                  <a:moveTo>
                    <a:pt x="60064" y="0"/>
                  </a:moveTo>
                  <a:lnTo>
                    <a:pt x="428128" y="0"/>
                  </a:lnTo>
                  <a:cubicBezTo>
                    <a:pt x="444058" y="0"/>
                    <a:pt x="459335" y="6328"/>
                    <a:pt x="470600" y="17592"/>
                  </a:cubicBezTo>
                  <a:cubicBezTo>
                    <a:pt x="481864" y="28857"/>
                    <a:pt x="488192" y="44134"/>
                    <a:pt x="488192" y="60064"/>
                  </a:cubicBezTo>
                  <a:lnTo>
                    <a:pt x="488192" y="668728"/>
                  </a:lnTo>
                  <a:cubicBezTo>
                    <a:pt x="488192" y="684658"/>
                    <a:pt x="481864" y="699936"/>
                    <a:pt x="470600" y="711200"/>
                  </a:cubicBezTo>
                  <a:cubicBezTo>
                    <a:pt x="459335" y="722464"/>
                    <a:pt x="444058" y="728793"/>
                    <a:pt x="428128" y="728793"/>
                  </a:cubicBezTo>
                  <a:lnTo>
                    <a:pt x="60064" y="728793"/>
                  </a:lnTo>
                  <a:cubicBezTo>
                    <a:pt x="44134" y="728793"/>
                    <a:pt x="28857" y="722464"/>
                    <a:pt x="17592" y="711200"/>
                  </a:cubicBezTo>
                  <a:cubicBezTo>
                    <a:pt x="6328" y="699936"/>
                    <a:pt x="0" y="684658"/>
                    <a:pt x="0" y="668728"/>
                  </a:cubicBezTo>
                  <a:lnTo>
                    <a:pt x="0" y="60064"/>
                  </a:lnTo>
                  <a:cubicBezTo>
                    <a:pt x="0" y="44134"/>
                    <a:pt x="6328" y="28857"/>
                    <a:pt x="17592" y="17592"/>
                  </a:cubicBezTo>
                  <a:cubicBezTo>
                    <a:pt x="28857" y="6328"/>
                    <a:pt x="44134" y="0"/>
                    <a:pt x="60064" y="0"/>
                  </a:cubicBezTo>
                  <a:close/>
                </a:path>
              </a:pathLst>
            </a:custGeom>
            <a:blipFill>
              <a:blip r:embed="rId3"/>
              <a:stretch>
                <a:fillRect l="-24642" t="0" r="-24642" b="0"/>
              </a:stretch>
            </a:blipFill>
          </p:spPr>
        </p:sp>
      </p:grpSp>
      <p:sp>
        <p:nvSpPr>
          <p:cNvPr name="Freeform 5" id="5"/>
          <p:cNvSpPr/>
          <p:nvPr/>
        </p:nvSpPr>
        <p:spPr>
          <a:xfrm flipH="false" flipV="false" rot="0">
            <a:off x="7796192" y="173033"/>
            <a:ext cx="2133497" cy="4275563"/>
          </a:xfrm>
          <a:custGeom>
            <a:avLst/>
            <a:gdLst/>
            <a:ahLst/>
            <a:cxnLst/>
            <a:rect r="r" b="b" t="t" l="l"/>
            <a:pathLst>
              <a:path h="4275563" w="2133497">
                <a:moveTo>
                  <a:pt x="0" y="0"/>
                </a:moveTo>
                <a:lnTo>
                  <a:pt x="2133497" y="0"/>
                </a:lnTo>
                <a:lnTo>
                  <a:pt x="2133497" y="4275563"/>
                </a:lnTo>
                <a:lnTo>
                  <a:pt x="0" y="4275563"/>
                </a:lnTo>
                <a:lnTo>
                  <a:pt x="0" y="0"/>
                </a:lnTo>
                <a:close/>
              </a:path>
            </a:pathLst>
          </a:custGeom>
          <a:blipFill>
            <a:blip r:embed="rId4"/>
            <a:stretch>
              <a:fillRect l="0" t="0" r="0" b="0"/>
            </a:stretch>
          </a:blipFill>
        </p:spPr>
      </p:sp>
      <p:sp>
        <p:nvSpPr>
          <p:cNvPr name="Freeform 6" id="6"/>
          <p:cNvSpPr/>
          <p:nvPr/>
        </p:nvSpPr>
        <p:spPr>
          <a:xfrm flipH="false" flipV="false" rot="0">
            <a:off x="3250305" y="7644685"/>
            <a:ext cx="3525799" cy="2651401"/>
          </a:xfrm>
          <a:custGeom>
            <a:avLst/>
            <a:gdLst/>
            <a:ahLst/>
            <a:cxnLst/>
            <a:rect r="r" b="b" t="t" l="l"/>
            <a:pathLst>
              <a:path h="2651401" w="3525799">
                <a:moveTo>
                  <a:pt x="0" y="0"/>
                </a:moveTo>
                <a:lnTo>
                  <a:pt x="3525799" y="0"/>
                </a:lnTo>
                <a:lnTo>
                  <a:pt x="3525799" y="2651401"/>
                </a:lnTo>
                <a:lnTo>
                  <a:pt x="0" y="2651401"/>
                </a:lnTo>
                <a:lnTo>
                  <a:pt x="0" y="0"/>
                </a:lnTo>
                <a:close/>
              </a:path>
            </a:pathLst>
          </a:custGeom>
          <a:blipFill>
            <a:blip r:embed="rId5"/>
            <a:stretch>
              <a:fillRect l="0" t="0" r="0" b="0"/>
            </a:stretch>
          </a:blipFill>
        </p:spPr>
      </p:sp>
      <p:sp>
        <p:nvSpPr>
          <p:cNvPr name="TextBox 7" id="7"/>
          <p:cNvSpPr txBox="true"/>
          <p:nvPr/>
        </p:nvSpPr>
        <p:spPr>
          <a:xfrm rot="0">
            <a:off x="1028700" y="1402191"/>
            <a:ext cx="8995563" cy="1798320"/>
          </a:xfrm>
          <a:prstGeom prst="rect">
            <a:avLst/>
          </a:prstGeom>
        </p:spPr>
        <p:txBody>
          <a:bodyPr anchor="t" rtlCol="false" tIns="0" lIns="0" bIns="0" rIns="0">
            <a:spAutoFit/>
          </a:bodyPr>
          <a:lstStyle/>
          <a:p>
            <a:pPr algn="l">
              <a:lnSpc>
                <a:spcPts val="6540"/>
              </a:lnSpc>
            </a:pPr>
            <a:r>
              <a:rPr lang="en-US" b="true" sz="6000">
                <a:solidFill>
                  <a:srgbClr val="FF9533"/>
                </a:solidFill>
                <a:latin typeface="Sackers Gothic Heavy"/>
                <a:ea typeface="Sackers Gothic Heavy"/>
                <a:cs typeface="Sackers Gothic Heavy"/>
                <a:sym typeface="Sackers Gothic Heavy"/>
              </a:rPr>
              <a:t>GALLAXHAR’S SPECIES</a:t>
            </a:r>
          </a:p>
        </p:txBody>
      </p:sp>
      <p:sp>
        <p:nvSpPr>
          <p:cNvPr name="TextBox 8" id="8"/>
          <p:cNvSpPr txBox="true"/>
          <p:nvPr/>
        </p:nvSpPr>
        <p:spPr>
          <a:xfrm rot="0">
            <a:off x="1076129" y="3904504"/>
            <a:ext cx="8995563" cy="3989705"/>
          </a:xfrm>
          <a:prstGeom prst="rect">
            <a:avLst/>
          </a:prstGeom>
        </p:spPr>
        <p:txBody>
          <a:bodyPr anchor="t" rtlCol="false" tIns="0" lIns="0" bIns="0" rIns="0">
            <a:spAutoFit/>
          </a:bodyPr>
          <a:lstStyle/>
          <a:p>
            <a:pPr algn="l">
              <a:lnSpc>
                <a:spcPts val="3220"/>
              </a:lnSpc>
            </a:pPr>
            <a:r>
              <a:rPr lang="en-US" sz="2300">
                <a:solidFill>
                  <a:srgbClr val="FF9533"/>
                </a:solidFill>
                <a:latin typeface="Inter"/>
                <a:ea typeface="Inter"/>
                <a:cs typeface="Inter"/>
                <a:sym typeface="Inter"/>
              </a:rPr>
              <a:t>This species is about 8 feet tall and looks mostly human above the waist. Instead of legs, they have six tentacles with clawed feet at the ends.</a:t>
            </a:r>
          </a:p>
          <a:p>
            <a:pPr algn="l">
              <a:lnSpc>
                <a:spcPts val="3220"/>
              </a:lnSpc>
            </a:pPr>
          </a:p>
          <a:p>
            <a:pPr algn="l">
              <a:lnSpc>
                <a:spcPts val="3220"/>
              </a:lnSpc>
            </a:pPr>
            <a:r>
              <a:rPr lang="en-US" sz="2300">
                <a:solidFill>
                  <a:srgbClr val="FF9533"/>
                </a:solidFill>
                <a:latin typeface="Inter"/>
                <a:ea typeface="Inter"/>
                <a:cs typeface="Inter"/>
                <a:sym typeface="Inter"/>
              </a:rPr>
              <a:t>Their bodies seem soft and might not have bones inside. They have four eyes: the two in the middle work together, while the ones on the outside work more independently. They drink through their ear, which is connected to their mouth. They hear using "ear nubs," but it's not clear where these are on their bodies.</a:t>
            </a:r>
          </a:p>
        </p:txBody>
      </p:sp>
      <p:sp>
        <p:nvSpPr>
          <p:cNvPr name="TextBox 9" id="9"/>
          <p:cNvSpPr txBox="true"/>
          <p:nvPr/>
        </p:nvSpPr>
        <p:spPr>
          <a:xfrm rot="0">
            <a:off x="1076129" y="3267186"/>
            <a:ext cx="6720062" cy="580963"/>
          </a:xfrm>
          <a:prstGeom prst="rect">
            <a:avLst/>
          </a:prstGeom>
        </p:spPr>
        <p:txBody>
          <a:bodyPr anchor="t" rtlCol="false" tIns="0" lIns="0" bIns="0" rIns="0">
            <a:spAutoFit/>
          </a:bodyPr>
          <a:lstStyle/>
          <a:p>
            <a:pPr algn="l">
              <a:lnSpc>
                <a:spcPts val="3919"/>
              </a:lnSpc>
            </a:pPr>
            <a:r>
              <a:rPr lang="en-US" sz="3595" b="true">
                <a:solidFill>
                  <a:srgbClr val="FF9533"/>
                </a:solidFill>
                <a:latin typeface="Sackers Gothic Heavy"/>
                <a:ea typeface="Sackers Gothic Heavy"/>
                <a:cs typeface="Sackers Gothic Heavy"/>
                <a:sym typeface="Sackers Gothic Heavy"/>
              </a:rPr>
              <a:t>Monsters vs. Aliens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12222" r="0" b="-12222"/>
            </a:stretch>
          </a:blipFill>
        </p:spPr>
      </p:sp>
      <p:grpSp>
        <p:nvGrpSpPr>
          <p:cNvPr name="Group 3" id="3"/>
          <p:cNvGrpSpPr/>
          <p:nvPr/>
        </p:nvGrpSpPr>
        <p:grpSpPr>
          <a:xfrm rot="0">
            <a:off x="10234351" y="1569255"/>
            <a:ext cx="8657603" cy="7148490"/>
            <a:chOff x="0" y="0"/>
            <a:chExt cx="1138113" cy="939728"/>
          </a:xfrm>
        </p:grpSpPr>
        <p:sp>
          <p:nvSpPr>
            <p:cNvPr name="Freeform 4" id="4"/>
            <p:cNvSpPr/>
            <p:nvPr/>
          </p:nvSpPr>
          <p:spPr>
            <a:xfrm flipH="false" flipV="false" rot="0">
              <a:off x="0" y="0"/>
              <a:ext cx="1138113" cy="939728"/>
            </a:xfrm>
            <a:custGeom>
              <a:avLst/>
              <a:gdLst/>
              <a:ahLst/>
              <a:cxnLst/>
              <a:rect r="r" b="b" t="t" l="l"/>
              <a:pathLst>
                <a:path h="939728" w="1138113">
                  <a:moveTo>
                    <a:pt x="26827" y="0"/>
                  </a:moveTo>
                  <a:lnTo>
                    <a:pt x="1111286" y="0"/>
                  </a:lnTo>
                  <a:cubicBezTo>
                    <a:pt x="1118401" y="0"/>
                    <a:pt x="1125225" y="2826"/>
                    <a:pt x="1130256" y="7857"/>
                  </a:cubicBezTo>
                  <a:cubicBezTo>
                    <a:pt x="1135287" y="12888"/>
                    <a:pt x="1138113" y="19712"/>
                    <a:pt x="1138113" y="26827"/>
                  </a:cubicBezTo>
                  <a:lnTo>
                    <a:pt x="1138113" y="912901"/>
                  </a:lnTo>
                  <a:cubicBezTo>
                    <a:pt x="1138113" y="920016"/>
                    <a:pt x="1135287" y="926839"/>
                    <a:pt x="1130256" y="931870"/>
                  </a:cubicBezTo>
                  <a:cubicBezTo>
                    <a:pt x="1125225" y="936901"/>
                    <a:pt x="1118401" y="939728"/>
                    <a:pt x="1111286" y="939728"/>
                  </a:cubicBezTo>
                  <a:lnTo>
                    <a:pt x="26827" y="939728"/>
                  </a:lnTo>
                  <a:cubicBezTo>
                    <a:pt x="19712" y="939728"/>
                    <a:pt x="12888" y="936901"/>
                    <a:pt x="7857" y="931870"/>
                  </a:cubicBezTo>
                  <a:cubicBezTo>
                    <a:pt x="2826" y="926839"/>
                    <a:pt x="0" y="920016"/>
                    <a:pt x="0" y="912901"/>
                  </a:cubicBezTo>
                  <a:lnTo>
                    <a:pt x="0" y="26827"/>
                  </a:lnTo>
                  <a:cubicBezTo>
                    <a:pt x="0" y="19712"/>
                    <a:pt x="2826" y="12888"/>
                    <a:pt x="7857" y="7857"/>
                  </a:cubicBezTo>
                  <a:cubicBezTo>
                    <a:pt x="12888" y="2826"/>
                    <a:pt x="19712" y="0"/>
                    <a:pt x="26827" y="0"/>
                  </a:cubicBezTo>
                  <a:close/>
                </a:path>
              </a:pathLst>
            </a:custGeom>
            <a:blipFill>
              <a:blip r:embed="rId3"/>
              <a:stretch>
                <a:fillRect l="0" t="0" r="0" b="-19899"/>
              </a:stretch>
            </a:blipFill>
          </p:spPr>
        </p:sp>
      </p:grpSp>
      <p:sp>
        <p:nvSpPr>
          <p:cNvPr name="Freeform 5" id="5"/>
          <p:cNvSpPr/>
          <p:nvPr/>
        </p:nvSpPr>
        <p:spPr>
          <a:xfrm flipH="false" flipV="false" rot="0">
            <a:off x="6428127" y="531004"/>
            <a:ext cx="2261936" cy="3128030"/>
          </a:xfrm>
          <a:custGeom>
            <a:avLst/>
            <a:gdLst/>
            <a:ahLst/>
            <a:cxnLst/>
            <a:rect r="r" b="b" t="t" l="l"/>
            <a:pathLst>
              <a:path h="3128030" w="2261936">
                <a:moveTo>
                  <a:pt x="0" y="0"/>
                </a:moveTo>
                <a:lnTo>
                  <a:pt x="2261936" y="0"/>
                </a:lnTo>
                <a:lnTo>
                  <a:pt x="2261936" y="3128031"/>
                </a:lnTo>
                <a:lnTo>
                  <a:pt x="0" y="3128031"/>
                </a:lnTo>
                <a:lnTo>
                  <a:pt x="0" y="0"/>
                </a:lnTo>
                <a:close/>
              </a:path>
            </a:pathLst>
          </a:custGeom>
          <a:blipFill>
            <a:blip r:embed="rId4"/>
            <a:stretch>
              <a:fillRect l="0" t="0" r="0" b="0"/>
            </a:stretch>
          </a:blipFill>
        </p:spPr>
      </p:sp>
      <p:sp>
        <p:nvSpPr>
          <p:cNvPr name="Freeform 6" id="6"/>
          <p:cNvSpPr/>
          <p:nvPr/>
        </p:nvSpPr>
        <p:spPr>
          <a:xfrm flipH="false" flipV="false" rot="0">
            <a:off x="2158137" y="7608822"/>
            <a:ext cx="3170582" cy="2217846"/>
          </a:xfrm>
          <a:custGeom>
            <a:avLst/>
            <a:gdLst/>
            <a:ahLst/>
            <a:cxnLst/>
            <a:rect r="r" b="b" t="t" l="l"/>
            <a:pathLst>
              <a:path h="2217846" w="3170582">
                <a:moveTo>
                  <a:pt x="0" y="0"/>
                </a:moveTo>
                <a:lnTo>
                  <a:pt x="3170582" y="0"/>
                </a:lnTo>
                <a:lnTo>
                  <a:pt x="3170582" y="2217846"/>
                </a:lnTo>
                <a:lnTo>
                  <a:pt x="0" y="2217846"/>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25000"/>
            </a:blip>
            <a:stretch>
              <a:fillRect l="0" t="-12222" r="0" b="-12222"/>
            </a:stretch>
          </a:blipFill>
        </p:spPr>
      </p:sp>
      <p:grpSp>
        <p:nvGrpSpPr>
          <p:cNvPr name="Group 3" id="3"/>
          <p:cNvGrpSpPr/>
          <p:nvPr/>
        </p:nvGrpSpPr>
        <p:grpSpPr>
          <a:xfrm rot="0">
            <a:off x="10234351" y="1569255"/>
            <a:ext cx="8657603" cy="7148490"/>
            <a:chOff x="0" y="0"/>
            <a:chExt cx="1138113" cy="939728"/>
          </a:xfrm>
        </p:grpSpPr>
        <p:sp>
          <p:nvSpPr>
            <p:cNvPr name="Freeform 4" id="4"/>
            <p:cNvSpPr/>
            <p:nvPr/>
          </p:nvSpPr>
          <p:spPr>
            <a:xfrm flipH="false" flipV="false" rot="0">
              <a:off x="0" y="0"/>
              <a:ext cx="1138113" cy="939728"/>
            </a:xfrm>
            <a:custGeom>
              <a:avLst/>
              <a:gdLst/>
              <a:ahLst/>
              <a:cxnLst/>
              <a:rect r="r" b="b" t="t" l="l"/>
              <a:pathLst>
                <a:path h="939728" w="1138113">
                  <a:moveTo>
                    <a:pt x="26827" y="0"/>
                  </a:moveTo>
                  <a:lnTo>
                    <a:pt x="1111286" y="0"/>
                  </a:lnTo>
                  <a:cubicBezTo>
                    <a:pt x="1118401" y="0"/>
                    <a:pt x="1125225" y="2826"/>
                    <a:pt x="1130256" y="7857"/>
                  </a:cubicBezTo>
                  <a:cubicBezTo>
                    <a:pt x="1135287" y="12888"/>
                    <a:pt x="1138113" y="19712"/>
                    <a:pt x="1138113" y="26827"/>
                  </a:cubicBezTo>
                  <a:lnTo>
                    <a:pt x="1138113" y="912901"/>
                  </a:lnTo>
                  <a:cubicBezTo>
                    <a:pt x="1138113" y="920016"/>
                    <a:pt x="1135287" y="926839"/>
                    <a:pt x="1130256" y="931870"/>
                  </a:cubicBezTo>
                  <a:cubicBezTo>
                    <a:pt x="1125225" y="936901"/>
                    <a:pt x="1118401" y="939728"/>
                    <a:pt x="1111286" y="939728"/>
                  </a:cubicBezTo>
                  <a:lnTo>
                    <a:pt x="26827" y="939728"/>
                  </a:lnTo>
                  <a:cubicBezTo>
                    <a:pt x="19712" y="939728"/>
                    <a:pt x="12888" y="936901"/>
                    <a:pt x="7857" y="931870"/>
                  </a:cubicBezTo>
                  <a:cubicBezTo>
                    <a:pt x="2826" y="926839"/>
                    <a:pt x="0" y="920016"/>
                    <a:pt x="0" y="912901"/>
                  </a:cubicBezTo>
                  <a:lnTo>
                    <a:pt x="0" y="26827"/>
                  </a:lnTo>
                  <a:cubicBezTo>
                    <a:pt x="0" y="19712"/>
                    <a:pt x="2826" y="12888"/>
                    <a:pt x="7857" y="7857"/>
                  </a:cubicBezTo>
                  <a:cubicBezTo>
                    <a:pt x="12888" y="2826"/>
                    <a:pt x="19712" y="0"/>
                    <a:pt x="26827" y="0"/>
                  </a:cubicBezTo>
                  <a:close/>
                </a:path>
              </a:pathLst>
            </a:custGeom>
            <a:blipFill>
              <a:blip r:embed="rId3"/>
              <a:stretch>
                <a:fillRect l="0" t="0" r="0" b="-19899"/>
              </a:stretch>
            </a:blipFill>
          </p:spPr>
        </p:sp>
      </p:grpSp>
      <p:sp>
        <p:nvSpPr>
          <p:cNvPr name="Freeform 5" id="5"/>
          <p:cNvSpPr/>
          <p:nvPr/>
        </p:nvSpPr>
        <p:spPr>
          <a:xfrm flipH="false" flipV="false" rot="0">
            <a:off x="6428127" y="531004"/>
            <a:ext cx="2261936" cy="3128030"/>
          </a:xfrm>
          <a:custGeom>
            <a:avLst/>
            <a:gdLst/>
            <a:ahLst/>
            <a:cxnLst/>
            <a:rect r="r" b="b" t="t" l="l"/>
            <a:pathLst>
              <a:path h="3128030" w="2261936">
                <a:moveTo>
                  <a:pt x="0" y="0"/>
                </a:moveTo>
                <a:lnTo>
                  <a:pt x="2261936" y="0"/>
                </a:lnTo>
                <a:lnTo>
                  <a:pt x="2261936" y="3128031"/>
                </a:lnTo>
                <a:lnTo>
                  <a:pt x="0" y="3128031"/>
                </a:lnTo>
                <a:lnTo>
                  <a:pt x="0" y="0"/>
                </a:lnTo>
                <a:close/>
              </a:path>
            </a:pathLst>
          </a:custGeom>
          <a:blipFill>
            <a:blip r:embed="rId4"/>
            <a:stretch>
              <a:fillRect l="0" t="0" r="0" b="0"/>
            </a:stretch>
          </a:blipFill>
        </p:spPr>
      </p:sp>
      <p:sp>
        <p:nvSpPr>
          <p:cNvPr name="Freeform 6" id="6"/>
          <p:cNvSpPr/>
          <p:nvPr/>
        </p:nvSpPr>
        <p:spPr>
          <a:xfrm flipH="false" flipV="false" rot="0">
            <a:off x="2158137" y="7608822"/>
            <a:ext cx="3170582" cy="2217846"/>
          </a:xfrm>
          <a:custGeom>
            <a:avLst/>
            <a:gdLst/>
            <a:ahLst/>
            <a:cxnLst/>
            <a:rect r="r" b="b" t="t" l="l"/>
            <a:pathLst>
              <a:path h="2217846" w="3170582">
                <a:moveTo>
                  <a:pt x="0" y="0"/>
                </a:moveTo>
                <a:lnTo>
                  <a:pt x="3170582" y="0"/>
                </a:lnTo>
                <a:lnTo>
                  <a:pt x="3170582" y="2217846"/>
                </a:lnTo>
                <a:lnTo>
                  <a:pt x="0" y="2217846"/>
                </a:lnTo>
                <a:lnTo>
                  <a:pt x="0" y="0"/>
                </a:lnTo>
                <a:close/>
              </a:path>
            </a:pathLst>
          </a:custGeom>
          <a:blipFill>
            <a:blip r:embed="rId5"/>
            <a:stretch>
              <a:fillRect l="0" t="0" r="0" b="0"/>
            </a:stretch>
          </a:blipFill>
        </p:spPr>
      </p:sp>
      <p:sp>
        <p:nvSpPr>
          <p:cNvPr name="TextBox 7" id="7"/>
          <p:cNvSpPr txBox="true"/>
          <p:nvPr/>
        </p:nvSpPr>
        <p:spPr>
          <a:xfrm rot="0">
            <a:off x="854652" y="3715390"/>
            <a:ext cx="8948133" cy="3589655"/>
          </a:xfrm>
          <a:prstGeom prst="rect">
            <a:avLst/>
          </a:prstGeom>
        </p:spPr>
        <p:txBody>
          <a:bodyPr anchor="t" rtlCol="false" tIns="0" lIns="0" bIns="0" rIns="0">
            <a:spAutoFit/>
          </a:bodyPr>
          <a:lstStyle/>
          <a:p>
            <a:pPr algn="l">
              <a:lnSpc>
                <a:spcPts val="3220"/>
              </a:lnSpc>
            </a:pPr>
            <a:r>
              <a:rPr lang="en-US" sz="2300">
                <a:solidFill>
                  <a:srgbClr val="FFA1ED"/>
                </a:solidFill>
                <a:latin typeface="Inter"/>
                <a:ea typeface="Inter"/>
                <a:cs typeface="Inter"/>
                <a:sym typeface="Inter"/>
              </a:rPr>
              <a:t>Stitch, also called Experiment 626, is a small blue alien that was genetically engineered instead of naturally evolved. He has big ears, sharp claws, strong arms, and can hide extra body parts like his second pair of arms, antennae, and back spines. </a:t>
            </a:r>
          </a:p>
          <a:p>
            <a:pPr algn="l">
              <a:lnSpc>
                <a:spcPts val="3220"/>
              </a:lnSpc>
            </a:pPr>
          </a:p>
          <a:p>
            <a:pPr algn="l">
              <a:lnSpc>
                <a:spcPts val="3220"/>
              </a:lnSpc>
            </a:pPr>
            <a:r>
              <a:rPr lang="en-US" sz="2300">
                <a:solidFill>
                  <a:srgbClr val="FFA1ED"/>
                </a:solidFill>
                <a:latin typeface="Inter"/>
                <a:ea typeface="Inter"/>
                <a:cs typeface="Inter"/>
                <a:sym typeface="Inter"/>
              </a:rPr>
              <a:t>He is much stronger than he looks and can climb walls, survive dangerous situations, and learn very quickly. On Earth, he disguises himself as a dog, but his body has many traits that make him more powerful than a normal animal.</a:t>
            </a:r>
          </a:p>
        </p:txBody>
      </p:sp>
      <p:sp>
        <p:nvSpPr>
          <p:cNvPr name="TextBox 8" id="8"/>
          <p:cNvSpPr txBox="true"/>
          <p:nvPr/>
        </p:nvSpPr>
        <p:spPr>
          <a:xfrm rot="0">
            <a:off x="807222" y="2146527"/>
            <a:ext cx="8995563" cy="969645"/>
          </a:xfrm>
          <a:prstGeom prst="rect">
            <a:avLst/>
          </a:prstGeom>
        </p:spPr>
        <p:txBody>
          <a:bodyPr anchor="t" rtlCol="false" tIns="0" lIns="0" bIns="0" rIns="0">
            <a:spAutoFit/>
          </a:bodyPr>
          <a:lstStyle/>
          <a:p>
            <a:pPr algn="l">
              <a:lnSpc>
                <a:spcPts val="6540"/>
              </a:lnSpc>
            </a:pPr>
            <a:r>
              <a:rPr lang="en-US" b="true" sz="6000">
                <a:solidFill>
                  <a:srgbClr val="FFA1ED"/>
                </a:solidFill>
                <a:latin typeface="Sackers Gothic Heavy"/>
                <a:ea typeface="Sackers Gothic Heavy"/>
                <a:cs typeface="Sackers Gothic Heavy"/>
                <a:sym typeface="Sackers Gothic Heavy"/>
              </a:rPr>
              <a:t>STITCH</a:t>
            </a:r>
          </a:p>
        </p:txBody>
      </p:sp>
      <p:sp>
        <p:nvSpPr>
          <p:cNvPr name="TextBox 9" id="9"/>
          <p:cNvSpPr txBox="true"/>
          <p:nvPr/>
        </p:nvSpPr>
        <p:spPr>
          <a:xfrm rot="0">
            <a:off x="854652" y="3078072"/>
            <a:ext cx="5391197" cy="580963"/>
          </a:xfrm>
          <a:prstGeom prst="rect">
            <a:avLst/>
          </a:prstGeom>
        </p:spPr>
        <p:txBody>
          <a:bodyPr anchor="t" rtlCol="false" tIns="0" lIns="0" bIns="0" rIns="0">
            <a:spAutoFit/>
          </a:bodyPr>
          <a:lstStyle/>
          <a:p>
            <a:pPr algn="l">
              <a:lnSpc>
                <a:spcPts val="3919"/>
              </a:lnSpc>
            </a:pPr>
            <a:r>
              <a:rPr lang="en-US" sz="3595" b="true">
                <a:solidFill>
                  <a:srgbClr val="FFA1ED"/>
                </a:solidFill>
                <a:latin typeface="Sackers Gothic Heavy"/>
                <a:ea typeface="Sackers Gothic Heavy"/>
                <a:cs typeface="Sackers Gothic Heavy"/>
                <a:sym typeface="Sackers Gothic Heavy"/>
              </a:rPr>
              <a:t>Lilo &amp; Stitch</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19" r="0" b="-9219"/>
            </a:stretch>
          </a:blipFill>
        </p:spPr>
      </p:sp>
      <p:grpSp>
        <p:nvGrpSpPr>
          <p:cNvPr name="Group 3" id="3"/>
          <p:cNvGrpSpPr/>
          <p:nvPr/>
        </p:nvGrpSpPr>
        <p:grpSpPr>
          <a:xfrm rot="0">
            <a:off x="10894362" y="2344426"/>
            <a:ext cx="8112427" cy="5598147"/>
            <a:chOff x="0" y="0"/>
            <a:chExt cx="1066445" cy="735922"/>
          </a:xfrm>
        </p:grpSpPr>
        <p:sp>
          <p:nvSpPr>
            <p:cNvPr name="Freeform 4" id="4"/>
            <p:cNvSpPr/>
            <p:nvPr/>
          </p:nvSpPr>
          <p:spPr>
            <a:xfrm flipH="false" flipV="false" rot="0">
              <a:off x="0" y="0"/>
              <a:ext cx="1066445" cy="735922"/>
            </a:xfrm>
            <a:custGeom>
              <a:avLst/>
              <a:gdLst/>
              <a:ahLst/>
              <a:cxnLst/>
              <a:rect r="r" b="b" t="t" l="l"/>
              <a:pathLst>
                <a:path h="735922" w="1066445">
                  <a:moveTo>
                    <a:pt x="28630" y="0"/>
                  </a:moveTo>
                  <a:lnTo>
                    <a:pt x="1037815" y="0"/>
                  </a:lnTo>
                  <a:cubicBezTo>
                    <a:pt x="1045409" y="0"/>
                    <a:pt x="1052691" y="3016"/>
                    <a:pt x="1058060" y="8385"/>
                  </a:cubicBezTo>
                  <a:cubicBezTo>
                    <a:pt x="1063429" y="13755"/>
                    <a:pt x="1066445" y="21037"/>
                    <a:pt x="1066445" y="28630"/>
                  </a:cubicBezTo>
                  <a:lnTo>
                    <a:pt x="1066445" y="707293"/>
                  </a:lnTo>
                  <a:cubicBezTo>
                    <a:pt x="1066445" y="723104"/>
                    <a:pt x="1053627" y="735922"/>
                    <a:pt x="1037815" y="735922"/>
                  </a:cubicBezTo>
                  <a:lnTo>
                    <a:pt x="28630" y="735922"/>
                  </a:lnTo>
                  <a:cubicBezTo>
                    <a:pt x="12818" y="735922"/>
                    <a:pt x="0" y="723104"/>
                    <a:pt x="0" y="707293"/>
                  </a:cubicBezTo>
                  <a:lnTo>
                    <a:pt x="0" y="28630"/>
                  </a:lnTo>
                  <a:cubicBezTo>
                    <a:pt x="0" y="21037"/>
                    <a:pt x="3016" y="13755"/>
                    <a:pt x="8385" y="8385"/>
                  </a:cubicBezTo>
                  <a:cubicBezTo>
                    <a:pt x="13755" y="3016"/>
                    <a:pt x="21037" y="0"/>
                    <a:pt x="28630" y="0"/>
                  </a:cubicBezTo>
                  <a:close/>
                </a:path>
              </a:pathLst>
            </a:custGeom>
            <a:blipFill>
              <a:blip r:embed="rId3"/>
              <a:stretch>
                <a:fillRect l="-16690" t="0" r="-6199" b="0"/>
              </a:stretch>
            </a:blipFill>
          </p:spPr>
        </p:sp>
      </p:grpSp>
      <p:sp>
        <p:nvSpPr>
          <p:cNvPr name="Freeform 5" id="5"/>
          <p:cNvSpPr/>
          <p:nvPr/>
        </p:nvSpPr>
        <p:spPr>
          <a:xfrm flipH="false" flipV="false" rot="0">
            <a:off x="8196189" y="630746"/>
            <a:ext cx="2185536" cy="2921333"/>
          </a:xfrm>
          <a:custGeom>
            <a:avLst/>
            <a:gdLst/>
            <a:ahLst/>
            <a:cxnLst/>
            <a:rect r="r" b="b" t="t" l="l"/>
            <a:pathLst>
              <a:path h="2921333" w="2185536">
                <a:moveTo>
                  <a:pt x="0" y="0"/>
                </a:moveTo>
                <a:lnTo>
                  <a:pt x="2185536" y="0"/>
                </a:lnTo>
                <a:lnTo>
                  <a:pt x="2185536" y="2921333"/>
                </a:lnTo>
                <a:lnTo>
                  <a:pt x="0" y="2921333"/>
                </a:lnTo>
                <a:lnTo>
                  <a:pt x="0" y="0"/>
                </a:lnTo>
                <a:close/>
              </a:path>
            </a:pathLst>
          </a:custGeom>
          <a:blipFill>
            <a:blip r:embed="rId4"/>
            <a:stretch>
              <a:fillRect l="0" t="0" r="0" b="0"/>
            </a:stretch>
          </a:blipFill>
        </p:spPr>
      </p:sp>
      <p:sp>
        <p:nvSpPr>
          <p:cNvPr name="Freeform 6" id="6"/>
          <p:cNvSpPr/>
          <p:nvPr/>
        </p:nvSpPr>
        <p:spPr>
          <a:xfrm flipH="false" flipV="false" rot="0">
            <a:off x="6489239" y="7589480"/>
            <a:ext cx="3535024" cy="4446571"/>
          </a:xfrm>
          <a:custGeom>
            <a:avLst/>
            <a:gdLst/>
            <a:ahLst/>
            <a:cxnLst/>
            <a:rect r="r" b="b" t="t" l="l"/>
            <a:pathLst>
              <a:path h="4446571" w="3535024">
                <a:moveTo>
                  <a:pt x="0" y="0"/>
                </a:moveTo>
                <a:lnTo>
                  <a:pt x="3535024" y="0"/>
                </a:lnTo>
                <a:lnTo>
                  <a:pt x="3535024" y="4446571"/>
                </a:lnTo>
                <a:lnTo>
                  <a:pt x="0" y="4446571"/>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43000"/>
            </a:blip>
            <a:stretch>
              <a:fillRect l="0" t="-9219" r="0" b="-9219"/>
            </a:stretch>
          </a:blipFill>
        </p:spPr>
      </p:sp>
      <p:grpSp>
        <p:nvGrpSpPr>
          <p:cNvPr name="Group 3" id="3"/>
          <p:cNvGrpSpPr/>
          <p:nvPr/>
        </p:nvGrpSpPr>
        <p:grpSpPr>
          <a:xfrm rot="0">
            <a:off x="10894362" y="2344426"/>
            <a:ext cx="8112427" cy="5598147"/>
            <a:chOff x="0" y="0"/>
            <a:chExt cx="1066445" cy="735922"/>
          </a:xfrm>
        </p:grpSpPr>
        <p:sp>
          <p:nvSpPr>
            <p:cNvPr name="Freeform 4" id="4"/>
            <p:cNvSpPr/>
            <p:nvPr/>
          </p:nvSpPr>
          <p:spPr>
            <a:xfrm flipH="false" flipV="false" rot="0">
              <a:off x="0" y="0"/>
              <a:ext cx="1066445" cy="735922"/>
            </a:xfrm>
            <a:custGeom>
              <a:avLst/>
              <a:gdLst/>
              <a:ahLst/>
              <a:cxnLst/>
              <a:rect r="r" b="b" t="t" l="l"/>
              <a:pathLst>
                <a:path h="735922" w="1066445">
                  <a:moveTo>
                    <a:pt x="28630" y="0"/>
                  </a:moveTo>
                  <a:lnTo>
                    <a:pt x="1037815" y="0"/>
                  </a:lnTo>
                  <a:cubicBezTo>
                    <a:pt x="1045409" y="0"/>
                    <a:pt x="1052691" y="3016"/>
                    <a:pt x="1058060" y="8385"/>
                  </a:cubicBezTo>
                  <a:cubicBezTo>
                    <a:pt x="1063429" y="13755"/>
                    <a:pt x="1066445" y="21037"/>
                    <a:pt x="1066445" y="28630"/>
                  </a:cubicBezTo>
                  <a:lnTo>
                    <a:pt x="1066445" y="707293"/>
                  </a:lnTo>
                  <a:cubicBezTo>
                    <a:pt x="1066445" y="723104"/>
                    <a:pt x="1053627" y="735922"/>
                    <a:pt x="1037815" y="735922"/>
                  </a:cubicBezTo>
                  <a:lnTo>
                    <a:pt x="28630" y="735922"/>
                  </a:lnTo>
                  <a:cubicBezTo>
                    <a:pt x="12818" y="735922"/>
                    <a:pt x="0" y="723104"/>
                    <a:pt x="0" y="707293"/>
                  </a:cubicBezTo>
                  <a:lnTo>
                    <a:pt x="0" y="28630"/>
                  </a:lnTo>
                  <a:cubicBezTo>
                    <a:pt x="0" y="21037"/>
                    <a:pt x="3016" y="13755"/>
                    <a:pt x="8385" y="8385"/>
                  </a:cubicBezTo>
                  <a:cubicBezTo>
                    <a:pt x="13755" y="3016"/>
                    <a:pt x="21037" y="0"/>
                    <a:pt x="28630" y="0"/>
                  </a:cubicBezTo>
                  <a:close/>
                </a:path>
              </a:pathLst>
            </a:custGeom>
            <a:blipFill>
              <a:blip r:embed="rId3"/>
              <a:stretch>
                <a:fillRect l="-16690" t="0" r="-6199" b="0"/>
              </a:stretch>
            </a:blipFill>
          </p:spPr>
        </p:sp>
      </p:grpSp>
      <p:sp>
        <p:nvSpPr>
          <p:cNvPr name="Freeform 5" id="5"/>
          <p:cNvSpPr/>
          <p:nvPr/>
        </p:nvSpPr>
        <p:spPr>
          <a:xfrm flipH="false" flipV="false" rot="0">
            <a:off x="6489239" y="7589480"/>
            <a:ext cx="3535024" cy="4446571"/>
          </a:xfrm>
          <a:custGeom>
            <a:avLst/>
            <a:gdLst/>
            <a:ahLst/>
            <a:cxnLst/>
            <a:rect r="r" b="b" t="t" l="l"/>
            <a:pathLst>
              <a:path h="4446571" w="3535024">
                <a:moveTo>
                  <a:pt x="0" y="0"/>
                </a:moveTo>
                <a:lnTo>
                  <a:pt x="3535024" y="0"/>
                </a:lnTo>
                <a:lnTo>
                  <a:pt x="3535024" y="4446571"/>
                </a:lnTo>
                <a:lnTo>
                  <a:pt x="0" y="4446571"/>
                </a:lnTo>
                <a:lnTo>
                  <a:pt x="0" y="0"/>
                </a:lnTo>
                <a:close/>
              </a:path>
            </a:pathLst>
          </a:custGeom>
          <a:blipFill>
            <a:blip r:embed="rId4"/>
            <a:stretch>
              <a:fillRect l="0" t="0" r="0" b="0"/>
            </a:stretch>
          </a:blipFill>
        </p:spPr>
      </p:sp>
      <p:sp>
        <p:nvSpPr>
          <p:cNvPr name="Freeform 6" id="6"/>
          <p:cNvSpPr/>
          <p:nvPr/>
        </p:nvSpPr>
        <p:spPr>
          <a:xfrm flipH="false" flipV="false" rot="0">
            <a:off x="8196189" y="630746"/>
            <a:ext cx="2185536" cy="2921333"/>
          </a:xfrm>
          <a:custGeom>
            <a:avLst/>
            <a:gdLst/>
            <a:ahLst/>
            <a:cxnLst/>
            <a:rect r="r" b="b" t="t" l="l"/>
            <a:pathLst>
              <a:path h="2921333" w="2185536">
                <a:moveTo>
                  <a:pt x="0" y="0"/>
                </a:moveTo>
                <a:lnTo>
                  <a:pt x="2185536" y="0"/>
                </a:lnTo>
                <a:lnTo>
                  <a:pt x="2185536" y="2921333"/>
                </a:lnTo>
                <a:lnTo>
                  <a:pt x="0" y="2921333"/>
                </a:lnTo>
                <a:lnTo>
                  <a:pt x="0" y="0"/>
                </a:lnTo>
                <a:close/>
              </a:path>
            </a:pathLst>
          </a:custGeom>
          <a:blipFill>
            <a:blip r:embed="rId5"/>
            <a:stretch>
              <a:fillRect l="0" t="0" r="0" b="0"/>
            </a:stretch>
          </a:blipFill>
        </p:spPr>
      </p:sp>
      <p:sp>
        <p:nvSpPr>
          <p:cNvPr name="TextBox 7" id="7"/>
          <p:cNvSpPr txBox="true"/>
          <p:nvPr/>
        </p:nvSpPr>
        <p:spPr>
          <a:xfrm rot="0">
            <a:off x="1028700" y="2155045"/>
            <a:ext cx="8995563" cy="969645"/>
          </a:xfrm>
          <a:prstGeom prst="rect">
            <a:avLst/>
          </a:prstGeom>
        </p:spPr>
        <p:txBody>
          <a:bodyPr anchor="t" rtlCol="false" tIns="0" lIns="0" bIns="0" rIns="0">
            <a:spAutoFit/>
          </a:bodyPr>
          <a:lstStyle/>
          <a:p>
            <a:pPr algn="l">
              <a:lnSpc>
                <a:spcPts val="6540"/>
              </a:lnSpc>
            </a:pPr>
            <a:r>
              <a:rPr lang="en-US" b="true" sz="6000">
                <a:solidFill>
                  <a:srgbClr val="00FE02"/>
                </a:solidFill>
                <a:latin typeface="Sackers Gothic Heavy"/>
                <a:ea typeface="Sackers Gothic Heavy"/>
                <a:cs typeface="Sackers Gothic Heavy"/>
                <a:sym typeface="Sackers Gothic Heavy"/>
              </a:rPr>
              <a:t>TAMARANEAN</a:t>
            </a:r>
          </a:p>
        </p:txBody>
      </p:sp>
      <p:sp>
        <p:nvSpPr>
          <p:cNvPr name="TextBox 8" id="8"/>
          <p:cNvSpPr txBox="true"/>
          <p:nvPr/>
        </p:nvSpPr>
        <p:spPr>
          <a:xfrm rot="0">
            <a:off x="1028700" y="4352919"/>
            <a:ext cx="9468233" cy="3589655"/>
          </a:xfrm>
          <a:prstGeom prst="rect">
            <a:avLst/>
          </a:prstGeom>
        </p:spPr>
        <p:txBody>
          <a:bodyPr anchor="t" rtlCol="false" tIns="0" lIns="0" bIns="0" rIns="0">
            <a:spAutoFit/>
          </a:bodyPr>
          <a:lstStyle/>
          <a:p>
            <a:pPr algn="l">
              <a:lnSpc>
                <a:spcPts val="3220"/>
              </a:lnSpc>
            </a:pPr>
            <a:r>
              <a:rPr lang="en-US" sz="2300">
                <a:solidFill>
                  <a:srgbClr val="00FE02"/>
                </a:solidFill>
                <a:latin typeface="Inter"/>
                <a:ea typeface="Inter"/>
                <a:cs typeface="Inter"/>
                <a:sym typeface="Inter"/>
              </a:rPr>
              <a:t>These aliens look like humans with golden skin, but they come from the Vega system, which is 25 light years away from Earth. Most of them have red hair (from auburn to bright pink) and green eyes, including the normally white part. </a:t>
            </a:r>
          </a:p>
          <a:p>
            <a:pPr algn="l">
              <a:lnSpc>
                <a:spcPts val="3220"/>
              </a:lnSpc>
            </a:pPr>
          </a:p>
          <a:p>
            <a:pPr algn="l">
              <a:lnSpc>
                <a:spcPts val="3220"/>
              </a:lnSpc>
            </a:pPr>
            <a:r>
              <a:rPr lang="en-US" sz="2300">
                <a:solidFill>
                  <a:srgbClr val="00FE02"/>
                </a:solidFill>
                <a:latin typeface="Inter"/>
                <a:ea typeface="Inter"/>
                <a:cs typeface="Inter"/>
                <a:sym typeface="Inter"/>
              </a:rPr>
              <a:t>They can fly by using ultraviolet light. The most famous member of this species is Starfire. She can shoot energy blasts, but this isn't a natural ability. It happened because of experiments that overloaded her and her sister with ultraviolet radiation.</a:t>
            </a:r>
          </a:p>
        </p:txBody>
      </p:sp>
      <p:sp>
        <p:nvSpPr>
          <p:cNvPr name="TextBox 9" id="9"/>
          <p:cNvSpPr txBox="true"/>
          <p:nvPr/>
        </p:nvSpPr>
        <p:spPr>
          <a:xfrm rot="0">
            <a:off x="1076129" y="3086590"/>
            <a:ext cx="7120060" cy="1088464"/>
          </a:xfrm>
          <a:prstGeom prst="rect">
            <a:avLst/>
          </a:prstGeom>
        </p:spPr>
        <p:txBody>
          <a:bodyPr anchor="t" rtlCol="false" tIns="0" lIns="0" bIns="0" rIns="0">
            <a:spAutoFit/>
          </a:bodyPr>
          <a:lstStyle/>
          <a:p>
            <a:pPr algn="l">
              <a:lnSpc>
                <a:spcPts val="3919"/>
              </a:lnSpc>
            </a:pPr>
            <a:r>
              <a:rPr lang="en-US" sz="3595" b="true">
                <a:solidFill>
                  <a:srgbClr val="00FE02"/>
                </a:solidFill>
                <a:latin typeface="Sackers Gothic Heavy"/>
                <a:ea typeface="Sackers Gothic Heavy"/>
                <a:cs typeface="Sackers Gothic Heavy"/>
                <a:sym typeface="Sackers Gothic Heavy"/>
              </a:rPr>
              <a:t>(Starfire)</a:t>
            </a:r>
          </a:p>
          <a:p>
            <a:pPr algn="l">
              <a:lnSpc>
                <a:spcPts val="3919"/>
              </a:lnSpc>
            </a:pPr>
            <a:r>
              <a:rPr lang="en-US" sz="3595" b="true">
                <a:solidFill>
                  <a:srgbClr val="00FE02"/>
                </a:solidFill>
                <a:latin typeface="Sackers Gothic Heavy"/>
                <a:ea typeface="Sackers Gothic Heavy"/>
                <a:cs typeface="Sackers Gothic Heavy"/>
                <a:sym typeface="Sackers Gothic Heavy"/>
              </a:rPr>
              <a:t>Teen Titans (DC Comics)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1080A"/>
        </a:solidFill>
      </p:bgPr>
    </p:bg>
    <p:spTree>
      <p:nvGrpSpPr>
        <p:cNvPr id="1" name=""/>
        <p:cNvGrpSpPr/>
        <p:nvPr/>
      </p:nvGrpSpPr>
      <p:grpSpPr>
        <a:xfrm>
          <a:off x="0" y="0"/>
          <a:ext cx="0" cy="0"/>
          <a:chOff x="0" y="0"/>
          <a:chExt cx="0" cy="0"/>
        </a:xfrm>
      </p:grpSpPr>
      <p:sp>
        <p:nvSpPr>
          <p:cNvPr name="Freeform 2" id="2"/>
          <p:cNvSpPr/>
          <p:nvPr/>
        </p:nvSpPr>
        <p:spPr>
          <a:xfrm flipH="false" flipV="false" rot="0">
            <a:off x="0" y="-42940"/>
            <a:ext cx="18288000" cy="10329940"/>
          </a:xfrm>
          <a:custGeom>
            <a:avLst/>
            <a:gdLst/>
            <a:ahLst/>
            <a:cxnLst/>
            <a:rect r="r" b="b" t="t" l="l"/>
            <a:pathLst>
              <a:path h="10329940" w="18288000">
                <a:moveTo>
                  <a:pt x="0" y="0"/>
                </a:moveTo>
                <a:lnTo>
                  <a:pt x="18288000" y="0"/>
                </a:lnTo>
                <a:lnTo>
                  <a:pt x="18288000" y="10329940"/>
                </a:lnTo>
                <a:lnTo>
                  <a:pt x="0" y="10329940"/>
                </a:lnTo>
                <a:lnTo>
                  <a:pt x="0" y="0"/>
                </a:lnTo>
                <a:close/>
              </a:path>
            </a:pathLst>
          </a:custGeom>
          <a:blipFill>
            <a:blip r:embed="rId2">
              <a:alphaModFix amt="49000"/>
            </a:blip>
            <a:stretch>
              <a:fillRect l="0" t="-8976" r="0" b="-8976"/>
            </a:stretch>
          </a:blipFill>
        </p:spPr>
      </p:sp>
      <p:grpSp>
        <p:nvGrpSpPr>
          <p:cNvPr name="Group 3" id="3"/>
          <p:cNvGrpSpPr/>
          <p:nvPr/>
        </p:nvGrpSpPr>
        <p:grpSpPr>
          <a:xfrm rot="0">
            <a:off x="11072395" y="-476445"/>
            <a:ext cx="6186905" cy="9236059"/>
            <a:chOff x="0" y="0"/>
            <a:chExt cx="488192" cy="728793"/>
          </a:xfrm>
        </p:grpSpPr>
        <p:sp>
          <p:nvSpPr>
            <p:cNvPr name="Freeform 4" id="4"/>
            <p:cNvSpPr/>
            <p:nvPr/>
          </p:nvSpPr>
          <p:spPr>
            <a:xfrm flipH="false" flipV="false" rot="0">
              <a:off x="0" y="0"/>
              <a:ext cx="488192" cy="728793"/>
            </a:xfrm>
            <a:custGeom>
              <a:avLst/>
              <a:gdLst/>
              <a:ahLst/>
              <a:cxnLst/>
              <a:rect r="r" b="b" t="t" l="l"/>
              <a:pathLst>
                <a:path h="728793" w="488192">
                  <a:moveTo>
                    <a:pt x="60064" y="0"/>
                  </a:moveTo>
                  <a:lnTo>
                    <a:pt x="428128" y="0"/>
                  </a:lnTo>
                  <a:cubicBezTo>
                    <a:pt x="444058" y="0"/>
                    <a:pt x="459335" y="6328"/>
                    <a:pt x="470600" y="17592"/>
                  </a:cubicBezTo>
                  <a:cubicBezTo>
                    <a:pt x="481864" y="28857"/>
                    <a:pt x="488192" y="44134"/>
                    <a:pt x="488192" y="60064"/>
                  </a:cubicBezTo>
                  <a:lnTo>
                    <a:pt x="488192" y="668728"/>
                  </a:lnTo>
                  <a:cubicBezTo>
                    <a:pt x="488192" y="684658"/>
                    <a:pt x="481864" y="699936"/>
                    <a:pt x="470600" y="711200"/>
                  </a:cubicBezTo>
                  <a:cubicBezTo>
                    <a:pt x="459335" y="722464"/>
                    <a:pt x="444058" y="728793"/>
                    <a:pt x="428128" y="728793"/>
                  </a:cubicBezTo>
                  <a:lnTo>
                    <a:pt x="60064" y="728793"/>
                  </a:lnTo>
                  <a:cubicBezTo>
                    <a:pt x="44134" y="728793"/>
                    <a:pt x="28857" y="722464"/>
                    <a:pt x="17592" y="711200"/>
                  </a:cubicBezTo>
                  <a:cubicBezTo>
                    <a:pt x="6328" y="699936"/>
                    <a:pt x="0" y="684658"/>
                    <a:pt x="0" y="668728"/>
                  </a:cubicBezTo>
                  <a:lnTo>
                    <a:pt x="0" y="60064"/>
                  </a:lnTo>
                  <a:cubicBezTo>
                    <a:pt x="0" y="44134"/>
                    <a:pt x="6328" y="28857"/>
                    <a:pt x="17592" y="17592"/>
                  </a:cubicBezTo>
                  <a:cubicBezTo>
                    <a:pt x="28857" y="6328"/>
                    <a:pt x="44134" y="0"/>
                    <a:pt x="60064" y="0"/>
                  </a:cubicBezTo>
                  <a:close/>
                </a:path>
              </a:pathLst>
            </a:custGeom>
            <a:blipFill>
              <a:blip r:embed="rId3"/>
              <a:stretch>
                <a:fillRect l="-62619" t="0" r="-36425" b="0"/>
              </a:stretch>
            </a:blipFill>
          </p:spPr>
        </p:sp>
      </p:grpSp>
      <p:sp>
        <p:nvSpPr>
          <p:cNvPr name="Freeform 5" id="5"/>
          <p:cNvSpPr/>
          <p:nvPr/>
        </p:nvSpPr>
        <p:spPr>
          <a:xfrm flipH="false" flipV="false" rot="0">
            <a:off x="8802830" y="6278351"/>
            <a:ext cx="5481913" cy="4008649"/>
          </a:xfrm>
          <a:custGeom>
            <a:avLst/>
            <a:gdLst/>
            <a:ahLst/>
            <a:cxnLst/>
            <a:rect r="r" b="b" t="t" l="l"/>
            <a:pathLst>
              <a:path h="4008649" w="5481913">
                <a:moveTo>
                  <a:pt x="0" y="0"/>
                </a:moveTo>
                <a:lnTo>
                  <a:pt x="5481912" y="0"/>
                </a:lnTo>
                <a:lnTo>
                  <a:pt x="5481912" y="4008649"/>
                </a:lnTo>
                <a:lnTo>
                  <a:pt x="0" y="4008649"/>
                </a:lnTo>
                <a:lnTo>
                  <a:pt x="0" y="0"/>
                </a:lnTo>
                <a:close/>
              </a:path>
            </a:pathLst>
          </a:custGeom>
          <a:blipFill>
            <a:blip r:embed="rId4"/>
            <a:stretch>
              <a:fillRect l="0" t="0" r="0" b="0"/>
            </a:stretch>
          </a:blipFill>
        </p:spPr>
      </p:sp>
      <p:sp>
        <p:nvSpPr>
          <p:cNvPr name="Freeform 6" id="6"/>
          <p:cNvSpPr/>
          <p:nvPr/>
        </p:nvSpPr>
        <p:spPr>
          <a:xfrm flipH="false" flipV="false" rot="0">
            <a:off x="3296578" y="-369002"/>
            <a:ext cx="4969606" cy="2795403"/>
          </a:xfrm>
          <a:custGeom>
            <a:avLst/>
            <a:gdLst/>
            <a:ahLst/>
            <a:cxnLst/>
            <a:rect r="r" b="b" t="t" l="l"/>
            <a:pathLst>
              <a:path h="2795403" w="4969606">
                <a:moveTo>
                  <a:pt x="0" y="0"/>
                </a:moveTo>
                <a:lnTo>
                  <a:pt x="4969606" y="0"/>
                </a:lnTo>
                <a:lnTo>
                  <a:pt x="4969606" y="2795404"/>
                </a:lnTo>
                <a:lnTo>
                  <a:pt x="0" y="2795404"/>
                </a:lnTo>
                <a:lnTo>
                  <a:pt x="0" y="0"/>
                </a:lnTo>
                <a:close/>
              </a:path>
            </a:pathLst>
          </a:custGeom>
          <a:blipFill>
            <a:blip r:embed="rId5"/>
            <a:stretch>
              <a:fillRect l="0" t="0" r="0" b="0"/>
            </a:stretch>
          </a:blipFill>
        </p:spPr>
      </p:sp>
      <p:sp>
        <p:nvSpPr>
          <p:cNvPr name="Freeform 7" id="7"/>
          <p:cNvSpPr/>
          <p:nvPr/>
        </p:nvSpPr>
        <p:spPr>
          <a:xfrm flipH="false" flipV="false" rot="0">
            <a:off x="227467" y="7913638"/>
            <a:ext cx="3355552" cy="3355552"/>
          </a:xfrm>
          <a:custGeom>
            <a:avLst/>
            <a:gdLst/>
            <a:ahLst/>
            <a:cxnLst/>
            <a:rect r="r" b="b" t="t" l="l"/>
            <a:pathLst>
              <a:path h="3355552" w="3355552">
                <a:moveTo>
                  <a:pt x="0" y="0"/>
                </a:moveTo>
                <a:lnTo>
                  <a:pt x="3355552" y="0"/>
                </a:lnTo>
                <a:lnTo>
                  <a:pt x="3355552" y="3355552"/>
                </a:lnTo>
                <a:lnTo>
                  <a:pt x="0" y="3355552"/>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1080A"/>
        </a:solidFill>
      </p:bgPr>
    </p:bg>
    <p:spTree>
      <p:nvGrpSpPr>
        <p:cNvPr id="1" name=""/>
        <p:cNvGrpSpPr/>
        <p:nvPr/>
      </p:nvGrpSpPr>
      <p:grpSpPr>
        <a:xfrm>
          <a:off x="0" y="0"/>
          <a:ext cx="0" cy="0"/>
          <a:chOff x="0" y="0"/>
          <a:chExt cx="0" cy="0"/>
        </a:xfrm>
      </p:grpSpPr>
      <p:sp>
        <p:nvSpPr>
          <p:cNvPr name="Freeform 2" id="2"/>
          <p:cNvSpPr/>
          <p:nvPr/>
        </p:nvSpPr>
        <p:spPr>
          <a:xfrm flipH="false" flipV="false" rot="0">
            <a:off x="0" y="-42940"/>
            <a:ext cx="18288000" cy="10329940"/>
          </a:xfrm>
          <a:custGeom>
            <a:avLst/>
            <a:gdLst/>
            <a:ahLst/>
            <a:cxnLst/>
            <a:rect r="r" b="b" t="t" l="l"/>
            <a:pathLst>
              <a:path h="10329940" w="18288000">
                <a:moveTo>
                  <a:pt x="0" y="0"/>
                </a:moveTo>
                <a:lnTo>
                  <a:pt x="18288000" y="0"/>
                </a:lnTo>
                <a:lnTo>
                  <a:pt x="18288000" y="10329940"/>
                </a:lnTo>
                <a:lnTo>
                  <a:pt x="0" y="10329940"/>
                </a:lnTo>
                <a:lnTo>
                  <a:pt x="0" y="0"/>
                </a:lnTo>
                <a:close/>
              </a:path>
            </a:pathLst>
          </a:custGeom>
          <a:blipFill>
            <a:blip r:embed="rId2">
              <a:alphaModFix amt="49000"/>
            </a:blip>
            <a:stretch>
              <a:fillRect l="0" t="-8976" r="0" b="-8976"/>
            </a:stretch>
          </a:blipFill>
        </p:spPr>
      </p:sp>
      <p:grpSp>
        <p:nvGrpSpPr>
          <p:cNvPr name="Group 3" id="3"/>
          <p:cNvGrpSpPr/>
          <p:nvPr/>
        </p:nvGrpSpPr>
        <p:grpSpPr>
          <a:xfrm rot="0">
            <a:off x="11072395" y="-476445"/>
            <a:ext cx="6186905" cy="9236059"/>
            <a:chOff x="0" y="0"/>
            <a:chExt cx="488192" cy="728793"/>
          </a:xfrm>
        </p:grpSpPr>
        <p:sp>
          <p:nvSpPr>
            <p:cNvPr name="Freeform 4" id="4"/>
            <p:cNvSpPr/>
            <p:nvPr/>
          </p:nvSpPr>
          <p:spPr>
            <a:xfrm flipH="false" flipV="false" rot="0">
              <a:off x="0" y="0"/>
              <a:ext cx="488192" cy="728793"/>
            </a:xfrm>
            <a:custGeom>
              <a:avLst/>
              <a:gdLst/>
              <a:ahLst/>
              <a:cxnLst/>
              <a:rect r="r" b="b" t="t" l="l"/>
              <a:pathLst>
                <a:path h="728793" w="488192">
                  <a:moveTo>
                    <a:pt x="60064" y="0"/>
                  </a:moveTo>
                  <a:lnTo>
                    <a:pt x="428128" y="0"/>
                  </a:lnTo>
                  <a:cubicBezTo>
                    <a:pt x="444058" y="0"/>
                    <a:pt x="459335" y="6328"/>
                    <a:pt x="470600" y="17592"/>
                  </a:cubicBezTo>
                  <a:cubicBezTo>
                    <a:pt x="481864" y="28857"/>
                    <a:pt x="488192" y="44134"/>
                    <a:pt x="488192" y="60064"/>
                  </a:cubicBezTo>
                  <a:lnTo>
                    <a:pt x="488192" y="668728"/>
                  </a:lnTo>
                  <a:cubicBezTo>
                    <a:pt x="488192" y="684658"/>
                    <a:pt x="481864" y="699936"/>
                    <a:pt x="470600" y="711200"/>
                  </a:cubicBezTo>
                  <a:cubicBezTo>
                    <a:pt x="459335" y="722464"/>
                    <a:pt x="444058" y="728793"/>
                    <a:pt x="428128" y="728793"/>
                  </a:cubicBezTo>
                  <a:lnTo>
                    <a:pt x="60064" y="728793"/>
                  </a:lnTo>
                  <a:cubicBezTo>
                    <a:pt x="44134" y="728793"/>
                    <a:pt x="28857" y="722464"/>
                    <a:pt x="17592" y="711200"/>
                  </a:cubicBezTo>
                  <a:cubicBezTo>
                    <a:pt x="6328" y="699936"/>
                    <a:pt x="0" y="684658"/>
                    <a:pt x="0" y="668728"/>
                  </a:cubicBezTo>
                  <a:lnTo>
                    <a:pt x="0" y="60064"/>
                  </a:lnTo>
                  <a:cubicBezTo>
                    <a:pt x="0" y="44134"/>
                    <a:pt x="6328" y="28857"/>
                    <a:pt x="17592" y="17592"/>
                  </a:cubicBezTo>
                  <a:cubicBezTo>
                    <a:pt x="28857" y="6328"/>
                    <a:pt x="44134" y="0"/>
                    <a:pt x="60064" y="0"/>
                  </a:cubicBezTo>
                  <a:close/>
                </a:path>
              </a:pathLst>
            </a:custGeom>
            <a:blipFill>
              <a:blip r:embed="rId3"/>
              <a:stretch>
                <a:fillRect l="-62619" t="0" r="-36425" b="0"/>
              </a:stretch>
            </a:blipFill>
          </p:spPr>
        </p:sp>
      </p:grpSp>
      <p:sp>
        <p:nvSpPr>
          <p:cNvPr name="Freeform 5" id="5"/>
          <p:cNvSpPr/>
          <p:nvPr/>
        </p:nvSpPr>
        <p:spPr>
          <a:xfrm flipH="false" flipV="false" rot="0">
            <a:off x="8802830" y="6278351"/>
            <a:ext cx="5481913" cy="4008649"/>
          </a:xfrm>
          <a:custGeom>
            <a:avLst/>
            <a:gdLst/>
            <a:ahLst/>
            <a:cxnLst/>
            <a:rect r="r" b="b" t="t" l="l"/>
            <a:pathLst>
              <a:path h="4008649" w="5481913">
                <a:moveTo>
                  <a:pt x="0" y="0"/>
                </a:moveTo>
                <a:lnTo>
                  <a:pt x="5481912" y="0"/>
                </a:lnTo>
                <a:lnTo>
                  <a:pt x="5481912" y="4008649"/>
                </a:lnTo>
                <a:lnTo>
                  <a:pt x="0" y="4008649"/>
                </a:lnTo>
                <a:lnTo>
                  <a:pt x="0" y="0"/>
                </a:lnTo>
                <a:close/>
              </a:path>
            </a:pathLst>
          </a:custGeom>
          <a:blipFill>
            <a:blip r:embed="rId4"/>
            <a:stretch>
              <a:fillRect l="0" t="0" r="0" b="0"/>
            </a:stretch>
          </a:blipFill>
        </p:spPr>
      </p:sp>
      <p:sp>
        <p:nvSpPr>
          <p:cNvPr name="Freeform 6" id="6"/>
          <p:cNvSpPr/>
          <p:nvPr/>
        </p:nvSpPr>
        <p:spPr>
          <a:xfrm flipH="false" flipV="false" rot="0">
            <a:off x="3296578" y="-369002"/>
            <a:ext cx="4969606" cy="2795403"/>
          </a:xfrm>
          <a:custGeom>
            <a:avLst/>
            <a:gdLst/>
            <a:ahLst/>
            <a:cxnLst/>
            <a:rect r="r" b="b" t="t" l="l"/>
            <a:pathLst>
              <a:path h="2795403" w="4969606">
                <a:moveTo>
                  <a:pt x="0" y="0"/>
                </a:moveTo>
                <a:lnTo>
                  <a:pt x="4969606" y="0"/>
                </a:lnTo>
                <a:lnTo>
                  <a:pt x="4969606" y="2795404"/>
                </a:lnTo>
                <a:lnTo>
                  <a:pt x="0" y="2795404"/>
                </a:lnTo>
                <a:lnTo>
                  <a:pt x="0" y="0"/>
                </a:lnTo>
                <a:close/>
              </a:path>
            </a:pathLst>
          </a:custGeom>
          <a:blipFill>
            <a:blip r:embed="rId5"/>
            <a:stretch>
              <a:fillRect l="0" t="0" r="0" b="0"/>
            </a:stretch>
          </a:blipFill>
        </p:spPr>
      </p:sp>
      <p:sp>
        <p:nvSpPr>
          <p:cNvPr name="Freeform 7" id="7"/>
          <p:cNvSpPr/>
          <p:nvPr/>
        </p:nvSpPr>
        <p:spPr>
          <a:xfrm flipH="false" flipV="false" rot="0">
            <a:off x="227467" y="7913638"/>
            <a:ext cx="3355552" cy="3355552"/>
          </a:xfrm>
          <a:custGeom>
            <a:avLst/>
            <a:gdLst/>
            <a:ahLst/>
            <a:cxnLst/>
            <a:rect r="r" b="b" t="t" l="l"/>
            <a:pathLst>
              <a:path h="3355552" w="3355552">
                <a:moveTo>
                  <a:pt x="0" y="0"/>
                </a:moveTo>
                <a:lnTo>
                  <a:pt x="3355552" y="0"/>
                </a:lnTo>
                <a:lnTo>
                  <a:pt x="3355552" y="3355552"/>
                </a:lnTo>
                <a:lnTo>
                  <a:pt x="0" y="3355552"/>
                </a:lnTo>
                <a:lnTo>
                  <a:pt x="0" y="0"/>
                </a:lnTo>
                <a:close/>
              </a:path>
            </a:pathLst>
          </a:custGeom>
          <a:blipFill>
            <a:blip r:embed="rId6"/>
            <a:stretch>
              <a:fillRect l="0" t="0" r="0" b="0"/>
            </a:stretch>
          </a:blipFill>
        </p:spPr>
      </p:sp>
      <p:sp>
        <p:nvSpPr>
          <p:cNvPr name="TextBox 8" id="8"/>
          <p:cNvSpPr txBox="true"/>
          <p:nvPr/>
        </p:nvSpPr>
        <p:spPr>
          <a:xfrm rot="0">
            <a:off x="1028700" y="2755120"/>
            <a:ext cx="8995563" cy="969645"/>
          </a:xfrm>
          <a:prstGeom prst="rect">
            <a:avLst/>
          </a:prstGeom>
        </p:spPr>
        <p:txBody>
          <a:bodyPr anchor="t" rtlCol="false" tIns="0" lIns="0" bIns="0" rIns="0">
            <a:spAutoFit/>
          </a:bodyPr>
          <a:lstStyle/>
          <a:p>
            <a:pPr algn="l">
              <a:lnSpc>
                <a:spcPts val="6540"/>
              </a:lnSpc>
            </a:pPr>
            <a:r>
              <a:rPr lang="en-US" b="true" sz="6000">
                <a:solidFill>
                  <a:srgbClr val="0399F6"/>
                </a:solidFill>
                <a:latin typeface="Sackers Gothic Heavy"/>
                <a:ea typeface="Sackers Gothic Heavy"/>
                <a:cs typeface="Sackers Gothic Heavy"/>
                <a:sym typeface="Sackers Gothic Heavy"/>
              </a:rPr>
              <a:t>ALFA 177 CANINE</a:t>
            </a:r>
          </a:p>
        </p:txBody>
      </p:sp>
      <p:sp>
        <p:nvSpPr>
          <p:cNvPr name="TextBox 9" id="9"/>
          <p:cNvSpPr txBox="true"/>
          <p:nvPr/>
        </p:nvSpPr>
        <p:spPr>
          <a:xfrm rot="0">
            <a:off x="1076129" y="4323983"/>
            <a:ext cx="8995563" cy="3589655"/>
          </a:xfrm>
          <a:prstGeom prst="rect">
            <a:avLst/>
          </a:prstGeom>
        </p:spPr>
        <p:txBody>
          <a:bodyPr anchor="t" rtlCol="false" tIns="0" lIns="0" bIns="0" rIns="0">
            <a:spAutoFit/>
          </a:bodyPr>
          <a:lstStyle/>
          <a:p>
            <a:pPr algn="l">
              <a:lnSpc>
                <a:spcPts val="3220"/>
              </a:lnSpc>
            </a:pPr>
            <a:r>
              <a:rPr lang="en-US" sz="2300">
                <a:solidFill>
                  <a:srgbClr val="0399F6"/>
                </a:solidFill>
                <a:latin typeface="Inter"/>
                <a:ea typeface="Inter"/>
                <a:cs typeface="Inter"/>
                <a:sym typeface="Inter"/>
              </a:rPr>
              <a:t>This animal looks like a small dog, but its long, shaggy fur hides most of its body. Later pictures showed that its body is also dog-like. </a:t>
            </a:r>
          </a:p>
          <a:p>
            <a:pPr algn="l">
              <a:lnSpc>
                <a:spcPts val="3220"/>
              </a:lnSpc>
            </a:pPr>
          </a:p>
          <a:p>
            <a:pPr algn="l">
              <a:lnSpc>
                <a:spcPts val="3220"/>
              </a:lnSpc>
            </a:pPr>
            <a:r>
              <a:rPr lang="en-US" sz="2300">
                <a:solidFill>
                  <a:srgbClr val="0399F6"/>
                </a:solidFill>
                <a:latin typeface="Inter"/>
                <a:ea typeface="Inter"/>
                <a:cs typeface="Inter"/>
                <a:sym typeface="Inter"/>
              </a:rPr>
              <a:t>It has some differences from a regular dog, like a single straight horn on its forehead and two antennas next to it. It also has a bony ridge along its spine that you can see through the fur. Its tail is a long, hairless cone with a tuft of fur at the end, looking a bit like a mix between a rat and a lion's tail.</a:t>
            </a:r>
          </a:p>
        </p:txBody>
      </p:sp>
      <p:sp>
        <p:nvSpPr>
          <p:cNvPr name="TextBox 10" id="10"/>
          <p:cNvSpPr txBox="true"/>
          <p:nvPr/>
        </p:nvSpPr>
        <p:spPr>
          <a:xfrm rot="0">
            <a:off x="1076129" y="3686665"/>
            <a:ext cx="5391197" cy="580963"/>
          </a:xfrm>
          <a:prstGeom prst="rect">
            <a:avLst/>
          </a:prstGeom>
        </p:spPr>
        <p:txBody>
          <a:bodyPr anchor="t" rtlCol="false" tIns="0" lIns="0" bIns="0" rIns="0">
            <a:spAutoFit/>
          </a:bodyPr>
          <a:lstStyle/>
          <a:p>
            <a:pPr algn="l">
              <a:lnSpc>
                <a:spcPts val="3919"/>
              </a:lnSpc>
            </a:pPr>
            <a:r>
              <a:rPr lang="en-US" sz="3595" b="true">
                <a:solidFill>
                  <a:srgbClr val="0399F6"/>
                </a:solidFill>
                <a:latin typeface="Sackers Gothic Heavy"/>
                <a:ea typeface="Sackers Gothic Heavy"/>
                <a:cs typeface="Sackers Gothic Heavy"/>
                <a:sym typeface="Sackers Gothic Heavy"/>
              </a:rPr>
              <a:t>Star Trek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DAHKJ3e3IEY</dc:identifier>
  <dcterms:modified xsi:type="dcterms:W3CDTF">2011-08-01T06:04:30Z</dcterms:modified>
  <cp:revision>1</cp:revision>
  <dc:title>Preconceptions of extraterrestrial Life</dc:title>
</cp:coreProperties>
</file>