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Aptos Bold" panose="020B0604020202020204" charset="0"/>
      <p:regular r:id="rId14"/>
    </p:embeddedFont>
    <p:embeddedFont>
      <p:font typeface="Canva Sans" panose="020B0604020202020204" charset="0"/>
      <p:regular r:id="rId15"/>
    </p:embeddedFont>
    <p:embeddedFont>
      <p:font typeface="Open Sauce Bold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99170" y="159703"/>
            <a:ext cx="17788830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Mars - Air and Weather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271902" y="2060731"/>
            <a:ext cx="13744195" cy="6165540"/>
            <a:chOff x="0" y="-44297"/>
            <a:chExt cx="3619870" cy="145918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870" cy="1373464"/>
            </a:xfrm>
            <a:custGeom>
              <a:avLst/>
              <a:gdLst/>
              <a:ahLst/>
              <a:cxnLst/>
              <a:rect l="l" t="t" r="r" b="b"/>
              <a:pathLst>
                <a:path w="3619870" h="1373464">
                  <a:moveTo>
                    <a:pt x="16899" y="0"/>
                  </a:moveTo>
                  <a:lnTo>
                    <a:pt x="3602972" y="0"/>
                  </a:lnTo>
                  <a:cubicBezTo>
                    <a:pt x="3607453" y="0"/>
                    <a:pt x="3611752" y="1780"/>
                    <a:pt x="3614921" y="4949"/>
                  </a:cubicBezTo>
                  <a:cubicBezTo>
                    <a:pt x="3618090" y="8119"/>
                    <a:pt x="3619870" y="12417"/>
                    <a:pt x="3619870" y="16899"/>
                  </a:cubicBezTo>
                  <a:lnTo>
                    <a:pt x="3619870" y="1356566"/>
                  </a:lnTo>
                  <a:cubicBezTo>
                    <a:pt x="3619870" y="1365898"/>
                    <a:pt x="3612304" y="1373464"/>
                    <a:pt x="3602972" y="1373464"/>
                  </a:cubicBezTo>
                  <a:lnTo>
                    <a:pt x="16899" y="1373464"/>
                  </a:lnTo>
                  <a:cubicBezTo>
                    <a:pt x="7566" y="1373464"/>
                    <a:pt x="0" y="1365898"/>
                    <a:pt x="0" y="1356566"/>
                  </a:cubicBezTo>
                  <a:lnTo>
                    <a:pt x="0" y="16899"/>
                  </a:lnTo>
                  <a:cubicBezTo>
                    <a:pt x="0" y="7566"/>
                    <a:pt x="7566" y="0"/>
                    <a:pt x="16899" y="0"/>
                  </a:cubicBezTo>
                  <a:close/>
                </a:path>
              </a:pathLst>
            </a:custGeom>
            <a:solidFill>
              <a:srgbClr val="522F24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4297"/>
              <a:ext cx="3619870" cy="1459189"/>
            </a:xfrm>
            <a:prstGeom prst="rect">
              <a:avLst/>
            </a:prstGeom>
          </p:spPr>
          <p:txBody>
            <a:bodyPr lIns="292100" tIns="292100" rIns="292100" bIns="292100" rtlCol="0" anchor="ctr"/>
            <a:lstStyle/>
            <a:p>
              <a:pPr marL="949946" lvl="1" indent="-474973" algn="l">
                <a:lnSpc>
                  <a:spcPts val="6159"/>
                </a:lnSpc>
                <a:buFont typeface="Arial"/>
                <a:buChar char="•"/>
              </a:pPr>
              <a:r>
                <a:rPr lang="en-US" sz="4399" dirty="0">
                  <a:solidFill>
                    <a:srgbClr val="FFFFFF">
                      <a:alpha val="89804"/>
                    </a:srgbClr>
                  </a:solidFill>
                  <a:latin typeface="Canva Sans"/>
                  <a:ea typeface="Canva Sans"/>
                  <a:cs typeface="Canva Sans"/>
                  <a:sym typeface="Canva Sans"/>
                </a:rPr>
                <a:t>Mars has very thin air (about 100x thinner than Earth’s).</a:t>
              </a:r>
            </a:p>
            <a:p>
              <a:pPr marL="949946" lvl="1" indent="-474973" algn="l">
                <a:lnSpc>
                  <a:spcPts val="6159"/>
                </a:lnSpc>
                <a:buFont typeface="Arial"/>
                <a:buChar char="•"/>
              </a:pPr>
              <a:r>
                <a:rPr lang="en-US" sz="4399" dirty="0">
                  <a:solidFill>
                    <a:srgbClr val="FFFFFF">
                      <a:alpha val="89804"/>
                    </a:srgbClr>
                  </a:solidFill>
                  <a:latin typeface="Canva Sans"/>
                  <a:ea typeface="Canva Sans"/>
                  <a:cs typeface="Canva Sans"/>
                  <a:sym typeface="Canva Sans"/>
                </a:rPr>
                <a:t>There is almost no oxygen to breathe.</a:t>
              </a:r>
            </a:p>
            <a:p>
              <a:pPr marL="949946" lvl="1" indent="-474973" algn="l">
                <a:lnSpc>
                  <a:spcPts val="6159"/>
                </a:lnSpc>
                <a:buFont typeface="Arial"/>
                <a:buChar char="•"/>
              </a:pPr>
              <a:r>
                <a:rPr lang="en-US" sz="4399" dirty="0">
                  <a:solidFill>
                    <a:srgbClr val="FFFFFF">
                      <a:alpha val="89804"/>
                    </a:srgbClr>
                  </a:solidFill>
                  <a:latin typeface="Canva Sans"/>
                  <a:ea typeface="Canva Sans"/>
                  <a:cs typeface="Canva Sans"/>
                  <a:sym typeface="Canva Sans"/>
                </a:rPr>
                <a:t>It is very cold and dry.</a:t>
              </a:r>
            </a:p>
            <a:p>
              <a:pPr marL="949946" lvl="1" indent="-474973" algn="l">
                <a:lnSpc>
                  <a:spcPts val="6159"/>
                </a:lnSpc>
                <a:buFont typeface="Arial"/>
                <a:buChar char="•"/>
              </a:pPr>
              <a:r>
                <a:rPr lang="en-US" sz="4399" dirty="0">
                  <a:solidFill>
                    <a:srgbClr val="FFFFFF">
                      <a:alpha val="89804"/>
                    </a:srgbClr>
                  </a:solidFill>
                  <a:latin typeface="Canva Sans"/>
                  <a:ea typeface="Canva Sans"/>
                  <a:cs typeface="Canva Sans"/>
                  <a:sym typeface="Canva Sans"/>
                </a:rPr>
                <a:t>It never rains.</a:t>
              </a:r>
            </a:p>
            <a:p>
              <a:pPr marL="949946" lvl="1" indent="-474973" algn="l">
                <a:lnSpc>
                  <a:spcPts val="615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4399" dirty="0">
                  <a:solidFill>
                    <a:srgbClr val="FFFFFF">
                      <a:alpha val="89804"/>
                    </a:srgbClr>
                  </a:solidFill>
                  <a:latin typeface="Canva Sans"/>
                  <a:ea typeface="Canva Sans"/>
                  <a:cs typeface="Canva Sans"/>
                  <a:sym typeface="Canva Sans"/>
                </a:rPr>
                <a:t>Huge dust storms can cover the whole planet.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114" b="-911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99170" y="159703"/>
            <a:ext cx="17788830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Arizona - Dirt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271902" y="2481328"/>
            <a:ext cx="13744195" cy="6776972"/>
            <a:chOff x="0" y="0"/>
            <a:chExt cx="3619870" cy="178488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870" cy="1784881"/>
            </a:xfrm>
            <a:custGeom>
              <a:avLst/>
              <a:gdLst/>
              <a:ahLst/>
              <a:cxnLst/>
              <a:rect l="l" t="t" r="r" b="b"/>
              <a:pathLst>
                <a:path w="3619870" h="1784881">
                  <a:moveTo>
                    <a:pt x="16899" y="0"/>
                  </a:moveTo>
                  <a:lnTo>
                    <a:pt x="3602972" y="0"/>
                  </a:lnTo>
                  <a:cubicBezTo>
                    <a:pt x="3607453" y="0"/>
                    <a:pt x="3611752" y="1780"/>
                    <a:pt x="3614921" y="4949"/>
                  </a:cubicBezTo>
                  <a:cubicBezTo>
                    <a:pt x="3618090" y="8119"/>
                    <a:pt x="3619870" y="12417"/>
                    <a:pt x="3619870" y="16899"/>
                  </a:cubicBezTo>
                  <a:lnTo>
                    <a:pt x="3619870" y="1767983"/>
                  </a:lnTo>
                  <a:cubicBezTo>
                    <a:pt x="3619870" y="1777316"/>
                    <a:pt x="3612304" y="1784881"/>
                    <a:pt x="3602972" y="1784881"/>
                  </a:cubicBezTo>
                  <a:lnTo>
                    <a:pt x="16899" y="1784881"/>
                  </a:lnTo>
                  <a:cubicBezTo>
                    <a:pt x="7566" y="1784881"/>
                    <a:pt x="0" y="1777316"/>
                    <a:pt x="0" y="1767983"/>
                  </a:cubicBezTo>
                  <a:lnTo>
                    <a:pt x="0" y="16899"/>
                  </a:lnTo>
                  <a:cubicBezTo>
                    <a:pt x="0" y="7566"/>
                    <a:pt x="7566" y="0"/>
                    <a:pt x="16899" y="0"/>
                  </a:cubicBezTo>
                  <a:close/>
                </a:path>
              </a:pathLst>
            </a:custGeom>
            <a:solidFill>
              <a:srgbClr val="522F24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85725"/>
              <a:ext cx="3619870" cy="1870606"/>
            </a:xfrm>
            <a:prstGeom prst="rect">
              <a:avLst/>
            </a:prstGeom>
          </p:spPr>
          <p:txBody>
            <a:bodyPr lIns="292100" tIns="292100" rIns="292100" bIns="292100" rtlCol="0" anchor="ctr"/>
            <a:lstStyle/>
            <a:p>
              <a:pPr marL="949946" lvl="1" indent="-474973" algn="l">
                <a:lnSpc>
                  <a:spcPts val="6159"/>
                </a:lnSpc>
                <a:buFont typeface="Arial"/>
                <a:buChar char="•"/>
              </a:pPr>
              <a:r>
                <a:rPr lang="en-US" sz="4399">
                  <a:solidFill>
                    <a:srgbClr val="FFFFFF">
                      <a:alpha val="89804"/>
                    </a:srgbClr>
                  </a:solidFill>
                  <a:latin typeface="Canva Sans"/>
                  <a:ea typeface="Canva Sans"/>
                  <a:cs typeface="Canva Sans"/>
                  <a:sym typeface="Canva Sans"/>
                </a:rPr>
                <a:t>Arizona desert dirt can also be reddish - it contains iron oxide, just like Mars!</a:t>
              </a:r>
            </a:p>
            <a:p>
              <a:pPr marL="949946" lvl="1" indent="-474973" algn="l">
                <a:lnSpc>
                  <a:spcPts val="6159"/>
                </a:lnSpc>
                <a:buFont typeface="Arial"/>
                <a:buChar char="•"/>
              </a:pPr>
              <a:r>
                <a:rPr lang="en-US" sz="4399">
                  <a:solidFill>
                    <a:srgbClr val="FFFFFF">
                      <a:alpha val="89804"/>
                    </a:srgbClr>
                  </a:solidFill>
                  <a:latin typeface="Canva Sans"/>
                  <a:ea typeface="Canva Sans"/>
                  <a:cs typeface="Canva Sans"/>
                  <a:sym typeface="Canva Sans"/>
                </a:rPr>
                <a:t>Some areas look very similar to Mars.</a:t>
              </a:r>
            </a:p>
            <a:p>
              <a:pPr marL="949946" lvl="1" indent="-474973" algn="l">
                <a:lnSpc>
                  <a:spcPts val="6159"/>
                </a:lnSpc>
                <a:buFont typeface="Arial"/>
                <a:buChar char="•"/>
              </a:pPr>
              <a:r>
                <a:rPr lang="en-US" sz="4399">
                  <a:solidFill>
                    <a:srgbClr val="FFFFFF">
                      <a:alpha val="89804"/>
                    </a:srgbClr>
                  </a:solidFill>
                  <a:latin typeface="Canva Sans"/>
                  <a:ea typeface="Canva Sans"/>
                  <a:cs typeface="Canva Sans"/>
                  <a:sym typeface="Canva Sans"/>
                </a:rPr>
                <a:t>Arizona dirt can support plant life.</a:t>
              </a:r>
            </a:p>
            <a:p>
              <a:pPr marL="949946" lvl="1" indent="-474973" algn="l">
                <a:lnSpc>
                  <a:spcPts val="6159"/>
                </a:lnSpc>
                <a:buFont typeface="Arial"/>
                <a:buChar char="•"/>
              </a:pPr>
              <a:r>
                <a:rPr lang="en-US" sz="4399">
                  <a:solidFill>
                    <a:srgbClr val="FFFFFF">
                      <a:alpha val="89804"/>
                    </a:srgbClr>
                  </a:solidFill>
                  <a:latin typeface="Canva Sans"/>
                  <a:ea typeface="Canva Sans"/>
                  <a:cs typeface="Canva Sans"/>
                  <a:sym typeface="Canva Sans"/>
                </a:rPr>
                <a:t>It contains nutrients from decomposed plants and animals.</a:t>
              </a:r>
            </a:p>
            <a:p>
              <a:pPr marL="949946" lvl="1" indent="-474973" algn="l">
                <a:lnSpc>
                  <a:spcPts val="615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4399">
                  <a:solidFill>
                    <a:srgbClr val="FFFFFF">
                      <a:alpha val="89804"/>
                    </a:srgbClr>
                  </a:solidFill>
                  <a:latin typeface="Canva Sans"/>
                  <a:ea typeface="Canva Sans"/>
                  <a:cs typeface="Canva Sans"/>
                  <a:sym typeface="Canva Sans"/>
                </a:rPr>
                <a:t>Tiny organisms in the soil help recycle nutrients.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99170" y="159703"/>
            <a:ext cx="17788830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Mars - Terrain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271902" y="3317114"/>
            <a:ext cx="13744195" cy="3652772"/>
            <a:chOff x="0" y="0"/>
            <a:chExt cx="3619870" cy="96204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870" cy="962047"/>
            </a:xfrm>
            <a:custGeom>
              <a:avLst/>
              <a:gdLst/>
              <a:ahLst/>
              <a:cxnLst/>
              <a:rect l="l" t="t" r="r" b="b"/>
              <a:pathLst>
                <a:path w="3619870" h="962047">
                  <a:moveTo>
                    <a:pt x="16899" y="0"/>
                  </a:moveTo>
                  <a:lnTo>
                    <a:pt x="3602972" y="0"/>
                  </a:lnTo>
                  <a:cubicBezTo>
                    <a:pt x="3607453" y="0"/>
                    <a:pt x="3611752" y="1780"/>
                    <a:pt x="3614921" y="4949"/>
                  </a:cubicBezTo>
                  <a:cubicBezTo>
                    <a:pt x="3618090" y="8119"/>
                    <a:pt x="3619870" y="12417"/>
                    <a:pt x="3619870" y="16899"/>
                  </a:cubicBezTo>
                  <a:lnTo>
                    <a:pt x="3619870" y="945148"/>
                  </a:lnTo>
                  <a:cubicBezTo>
                    <a:pt x="3619870" y="954481"/>
                    <a:pt x="3612304" y="962047"/>
                    <a:pt x="3602972" y="962047"/>
                  </a:cubicBezTo>
                  <a:lnTo>
                    <a:pt x="16899" y="962047"/>
                  </a:lnTo>
                  <a:cubicBezTo>
                    <a:pt x="7566" y="962047"/>
                    <a:pt x="0" y="954481"/>
                    <a:pt x="0" y="945148"/>
                  </a:cubicBezTo>
                  <a:lnTo>
                    <a:pt x="0" y="16899"/>
                  </a:lnTo>
                  <a:cubicBezTo>
                    <a:pt x="0" y="7566"/>
                    <a:pt x="7566" y="0"/>
                    <a:pt x="16899" y="0"/>
                  </a:cubicBezTo>
                  <a:close/>
                </a:path>
              </a:pathLst>
            </a:custGeom>
            <a:solidFill>
              <a:srgbClr val="522F24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85725"/>
              <a:ext cx="3619870" cy="1047772"/>
            </a:xfrm>
            <a:prstGeom prst="rect">
              <a:avLst/>
            </a:prstGeom>
          </p:spPr>
          <p:txBody>
            <a:bodyPr lIns="292100" tIns="292100" rIns="292100" bIns="292100" rtlCol="0" anchor="ctr"/>
            <a:lstStyle/>
            <a:p>
              <a:pPr marL="949946" lvl="1" indent="-474973" algn="l">
                <a:lnSpc>
                  <a:spcPts val="6159"/>
                </a:lnSpc>
                <a:buFont typeface="Arial"/>
                <a:buChar char="•"/>
              </a:pPr>
              <a:r>
                <a:rPr lang="en-US" sz="4399">
                  <a:solidFill>
                    <a:srgbClr val="FFFFFF">
                      <a:alpha val="89804"/>
                    </a:srgbClr>
                  </a:solidFill>
                  <a:latin typeface="Canva Sans"/>
                  <a:ea typeface="Canva Sans"/>
                  <a:cs typeface="Canva Sans"/>
                  <a:sym typeface="Canva Sans"/>
                </a:rPr>
                <a:t>Mars has volcanoes, canyons, and craters.</a:t>
              </a:r>
            </a:p>
            <a:p>
              <a:pPr marL="949946" lvl="1" indent="-474973" algn="l">
                <a:lnSpc>
                  <a:spcPts val="6159"/>
                </a:lnSpc>
                <a:buFont typeface="Arial"/>
                <a:buChar char="•"/>
              </a:pPr>
              <a:r>
                <a:rPr lang="en-US" sz="4399">
                  <a:solidFill>
                    <a:srgbClr val="FFFFFF">
                      <a:alpha val="89804"/>
                    </a:srgbClr>
                  </a:solidFill>
                  <a:latin typeface="Canva Sans"/>
                  <a:ea typeface="Canva Sans"/>
                  <a:cs typeface="Canva Sans"/>
                  <a:sym typeface="Canva Sans"/>
                </a:rPr>
                <a:t>It has sand dunes and rocky plains.</a:t>
              </a:r>
            </a:p>
            <a:p>
              <a:pPr marL="949946" lvl="1" indent="-474973" algn="l">
                <a:lnSpc>
                  <a:spcPts val="615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4399">
                  <a:solidFill>
                    <a:srgbClr val="FFFFFF">
                      <a:alpha val="89804"/>
                    </a:srgbClr>
                  </a:solidFill>
                  <a:latin typeface="Canva Sans"/>
                  <a:ea typeface="Canva Sans"/>
                  <a:cs typeface="Canva Sans"/>
                  <a:sym typeface="Canva Sans"/>
                </a:rPr>
                <a:t>Some areas look like they were shaped by water long ago.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114" b="-911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99170" y="159703"/>
            <a:ext cx="17788830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Arizona - Terrain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271902" y="3317114"/>
            <a:ext cx="13744195" cy="3652772"/>
            <a:chOff x="0" y="0"/>
            <a:chExt cx="3619870" cy="96204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870" cy="962047"/>
            </a:xfrm>
            <a:custGeom>
              <a:avLst/>
              <a:gdLst/>
              <a:ahLst/>
              <a:cxnLst/>
              <a:rect l="l" t="t" r="r" b="b"/>
              <a:pathLst>
                <a:path w="3619870" h="962047">
                  <a:moveTo>
                    <a:pt x="16899" y="0"/>
                  </a:moveTo>
                  <a:lnTo>
                    <a:pt x="3602972" y="0"/>
                  </a:lnTo>
                  <a:cubicBezTo>
                    <a:pt x="3607453" y="0"/>
                    <a:pt x="3611752" y="1780"/>
                    <a:pt x="3614921" y="4949"/>
                  </a:cubicBezTo>
                  <a:cubicBezTo>
                    <a:pt x="3618090" y="8119"/>
                    <a:pt x="3619870" y="12417"/>
                    <a:pt x="3619870" y="16899"/>
                  </a:cubicBezTo>
                  <a:lnTo>
                    <a:pt x="3619870" y="945148"/>
                  </a:lnTo>
                  <a:cubicBezTo>
                    <a:pt x="3619870" y="954481"/>
                    <a:pt x="3612304" y="962047"/>
                    <a:pt x="3602972" y="962047"/>
                  </a:cubicBezTo>
                  <a:lnTo>
                    <a:pt x="16899" y="962047"/>
                  </a:lnTo>
                  <a:cubicBezTo>
                    <a:pt x="7566" y="962047"/>
                    <a:pt x="0" y="954481"/>
                    <a:pt x="0" y="945148"/>
                  </a:cubicBezTo>
                  <a:lnTo>
                    <a:pt x="0" y="16899"/>
                  </a:lnTo>
                  <a:cubicBezTo>
                    <a:pt x="0" y="7566"/>
                    <a:pt x="7566" y="0"/>
                    <a:pt x="16899" y="0"/>
                  </a:cubicBezTo>
                  <a:close/>
                </a:path>
              </a:pathLst>
            </a:custGeom>
            <a:solidFill>
              <a:srgbClr val="522F24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85725"/>
              <a:ext cx="3619870" cy="1047772"/>
            </a:xfrm>
            <a:prstGeom prst="rect">
              <a:avLst/>
            </a:prstGeom>
          </p:spPr>
          <p:txBody>
            <a:bodyPr lIns="292100" tIns="292100" rIns="292100" bIns="292100" rtlCol="0" anchor="ctr"/>
            <a:lstStyle/>
            <a:p>
              <a:pPr marL="949946" lvl="1" indent="-474973" algn="l">
                <a:lnSpc>
                  <a:spcPts val="6159"/>
                </a:lnSpc>
                <a:buFont typeface="Arial"/>
                <a:buChar char="•"/>
              </a:pPr>
              <a:r>
                <a:rPr lang="en-US" sz="4399">
                  <a:solidFill>
                    <a:srgbClr val="FFFFFF">
                      <a:alpha val="89804"/>
                    </a:srgbClr>
                  </a:solidFill>
                  <a:latin typeface="Canva Sans"/>
                  <a:ea typeface="Canva Sans"/>
                  <a:cs typeface="Canva Sans"/>
                  <a:sym typeface="Canva Sans"/>
                </a:rPr>
                <a:t>Arizona has canyons, deserts, and rocky landscapes.</a:t>
              </a:r>
            </a:p>
            <a:p>
              <a:pPr marL="949946" lvl="1" indent="-474973" algn="l">
                <a:lnSpc>
                  <a:spcPts val="6159"/>
                </a:lnSpc>
                <a:buFont typeface="Arial"/>
                <a:buChar char="•"/>
              </a:pPr>
              <a:r>
                <a:rPr lang="en-US" sz="4399">
                  <a:solidFill>
                    <a:srgbClr val="FFFFFF">
                      <a:alpha val="89804"/>
                    </a:srgbClr>
                  </a:solidFill>
                  <a:latin typeface="Canva Sans"/>
                  <a:ea typeface="Canva Sans"/>
                  <a:cs typeface="Canva Sans"/>
                  <a:sym typeface="Canva Sans"/>
                </a:rPr>
                <a:t>It also has dunes and volcanic areas.</a:t>
              </a:r>
            </a:p>
            <a:p>
              <a:pPr marL="949946" lvl="1" indent="-474973" algn="l">
                <a:lnSpc>
                  <a:spcPts val="615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4399">
                  <a:solidFill>
                    <a:srgbClr val="FFFFFF">
                      <a:alpha val="89804"/>
                    </a:srgbClr>
                  </a:solidFill>
                  <a:latin typeface="Canva Sans"/>
                  <a:ea typeface="Canva Sans"/>
                  <a:cs typeface="Canva Sans"/>
                  <a:sym typeface="Canva Sans"/>
                </a:rPr>
                <a:t>Wind and water shape the land.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114" b="-911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271902" y="2800756"/>
            <a:ext cx="13744195" cy="5214872"/>
            <a:chOff x="0" y="0"/>
            <a:chExt cx="3619870" cy="13734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19870" cy="1373464"/>
            </a:xfrm>
            <a:custGeom>
              <a:avLst/>
              <a:gdLst/>
              <a:ahLst/>
              <a:cxnLst/>
              <a:rect l="l" t="t" r="r" b="b"/>
              <a:pathLst>
                <a:path w="3619870" h="1373464">
                  <a:moveTo>
                    <a:pt x="16899" y="0"/>
                  </a:moveTo>
                  <a:lnTo>
                    <a:pt x="3602972" y="0"/>
                  </a:lnTo>
                  <a:cubicBezTo>
                    <a:pt x="3607453" y="0"/>
                    <a:pt x="3611752" y="1780"/>
                    <a:pt x="3614921" y="4949"/>
                  </a:cubicBezTo>
                  <a:cubicBezTo>
                    <a:pt x="3618090" y="8119"/>
                    <a:pt x="3619870" y="12417"/>
                    <a:pt x="3619870" y="16899"/>
                  </a:cubicBezTo>
                  <a:lnTo>
                    <a:pt x="3619870" y="1356566"/>
                  </a:lnTo>
                  <a:cubicBezTo>
                    <a:pt x="3619870" y="1365898"/>
                    <a:pt x="3612304" y="1373464"/>
                    <a:pt x="3602972" y="1373464"/>
                  </a:cubicBezTo>
                  <a:lnTo>
                    <a:pt x="16899" y="1373464"/>
                  </a:lnTo>
                  <a:cubicBezTo>
                    <a:pt x="7566" y="1373464"/>
                    <a:pt x="0" y="1365898"/>
                    <a:pt x="0" y="1356566"/>
                  </a:cubicBezTo>
                  <a:lnTo>
                    <a:pt x="0" y="16899"/>
                  </a:lnTo>
                  <a:cubicBezTo>
                    <a:pt x="0" y="7566"/>
                    <a:pt x="7566" y="0"/>
                    <a:pt x="16899" y="0"/>
                  </a:cubicBezTo>
                  <a:close/>
                </a:path>
              </a:pathLst>
            </a:custGeom>
            <a:solidFill>
              <a:srgbClr val="522F24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85725"/>
              <a:ext cx="3619870" cy="1459189"/>
            </a:xfrm>
            <a:prstGeom prst="rect">
              <a:avLst/>
            </a:prstGeom>
          </p:spPr>
          <p:txBody>
            <a:bodyPr lIns="292100" tIns="292100" rIns="292100" bIns="292100" rtlCol="0" anchor="ctr"/>
            <a:lstStyle/>
            <a:p>
              <a:pPr marL="949946" lvl="1" indent="-474973" algn="l">
                <a:lnSpc>
                  <a:spcPts val="6159"/>
                </a:lnSpc>
                <a:buFont typeface="Arial"/>
                <a:buChar char="•"/>
              </a:pPr>
              <a:r>
                <a:rPr lang="en-US" sz="4399">
                  <a:solidFill>
                    <a:srgbClr val="FFFFFF">
                      <a:alpha val="89804"/>
                    </a:srgbClr>
                  </a:solidFill>
                  <a:latin typeface="Canva Sans"/>
                  <a:ea typeface="Canva Sans"/>
                  <a:cs typeface="Canva Sans"/>
                  <a:sym typeface="Canva Sans"/>
                </a:rPr>
                <a:t>Arizona has oxygen that humans and other animals need to survive.</a:t>
              </a:r>
            </a:p>
            <a:p>
              <a:pPr marL="949946" lvl="1" indent="-474973" algn="l">
                <a:lnSpc>
                  <a:spcPts val="6159"/>
                </a:lnSpc>
                <a:buFont typeface="Arial"/>
                <a:buChar char="•"/>
              </a:pPr>
              <a:r>
                <a:rPr lang="en-US" sz="4399">
                  <a:solidFill>
                    <a:srgbClr val="FFFFFF">
                      <a:alpha val="89804"/>
                    </a:srgbClr>
                  </a:solidFill>
                  <a:latin typeface="Canva Sans"/>
                  <a:ea typeface="Canva Sans"/>
                  <a:cs typeface="Canva Sans"/>
                  <a:sym typeface="Canva Sans"/>
                </a:rPr>
                <a:t>It is hot and dry most of the year.</a:t>
              </a:r>
            </a:p>
            <a:p>
              <a:pPr marL="949946" lvl="1" indent="-474973" algn="l">
                <a:lnSpc>
                  <a:spcPts val="6159"/>
                </a:lnSpc>
                <a:buFont typeface="Arial"/>
                <a:buChar char="•"/>
              </a:pPr>
              <a:r>
                <a:rPr lang="en-US" sz="4399">
                  <a:solidFill>
                    <a:srgbClr val="FFFFFF">
                      <a:alpha val="89804"/>
                    </a:srgbClr>
                  </a:solidFill>
                  <a:latin typeface="Canva Sans"/>
                  <a:ea typeface="Canva Sans"/>
                  <a:cs typeface="Canva Sans"/>
                  <a:sym typeface="Canva Sans"/>
                </a:rPr>
                <a:t>It gets some rain, especially during the summer monsoons.</a:t>
              </a:r>
            </a:p>
            <a:p>
              <a:pPr marL="949946" lvl="1" indent="-474973" algn="l">
                <a:lnSpc>
                  <a:spcPts val="615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4399">
                  <a:solidFill>
                    <a:srgbClr val="FFFFFF">
                      <a:alpha val="89804"/>
                    </a:srgbClr>
                  </a:solidFill>
                  <a:latin typeface="Canva Sans"/>
                  <a:ea typeface="Canva Sans"/>
                  <a:cs typeface="Canva Sans"/>
                  <a:sym typeface="Canva Sans"/>
                </a:rPr>
                <a:t>Dust storms can happen in the desert.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99170" y="159703"/>
            <a:ext cx="17788830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Arizona - Air and Weather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99170" y="159703"/>
            <a:ext cx="17788830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Mars - Temperature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271902" y="2800756"/>
            <a:ext cx="13744195" cy="4467323"/>
            <a:chOff x="0" y="0"/>
            <a:chExt cx="3619870" cy="117657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870" cy="1176579"/>
            </a:xfrm>
            <a:custGeom>
              <a:avLst/>
              <a:gdLst/>
              <a:ahLst/>
              <a:cxnLst/>
              <a:rect l="l" t="t" r="r" b="b"/>
              <a:pathLst>
                <a:path w="3619870" h="1176579">
                  <a:moveTo>
                    <a:pt x="16899" y="0"/>
                  </a:moveTo>
                  <a:lnTo>
                    <a:pt x="3602972" y="0"/>
                  </a:lnTo>
                  <a:cubicBezTo>
                    <a:pt x="3607453" y="0"/>
                    <a:pt x="3611752" y="1780"/>
                    <a:pt x="3614921" y="4949"/>
                  </a:cubicBezTo>
                  <a:cubicBezTo>
                    <a:pt x="3618090" y="8119"/>
                    <a:pt x="3619870" y="12417"/>
                    <a:pt x="3619870" y="16899"/>
                  </a:cubicBezTo>
                  <a:lnTo>
                    <a:pt x="3619870" y="1159680"/>
                  </a:lnTo>
                  <a:cubicBezTo>
                    <a:pt x="3619870" y="1169013"/>
                    <a:pt x="3612304" y="1176579"/>
                    <a:pt x="3602972" y="1176579"/>
                  </a:cubicBezTo>
                  <a:lnTo>
                    <a:pt x="16899" y="1176579"/>
                  </a:lnTo>
                  <a:cubicBezTo>
                    <a:pt x="7566" y="1176579"/>
                    <a:pt x="0" y="1169013"/>
                    <a:pt x="0" y="1159680"/>
                  </a:cubicBezTo>
                  <a:lnTo>
                    <a:pt x="0" y="16899"/>
                  </a:lnTo>
                  <a:cubicBezTo>
                    <a:pt x="0" y="7566"/>
                    <a:pt x="7566" y="0"/>
                    <a:pt x="16899" y="0"/>
                  </a:cubicBezTo>
                  <a:close/>
                </a:path>
              </a:pathLst>
            </a:custGeom>
            <a:solidFill>
              <a:srgbClr val="522F24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85725"/>
              <a:ext cx="3619870" cy="1262304"/>
            </a:xfrm>
            <a:prstGeom prst="rect">
              <a:avLst/>
            </a:prstGeom>
          </p:spPr>
          <p:txBody>
            <a:bodyPr lIns="292100" tIns="292100" rIns="292100" bIns="292100" rtlCol="0" anchor="ctr"/>
            <a:lstStyle/>
            <a:p>
              <a:pPr marL="949946" lvl="1" indent="-474973" algn="l">
                <a:lnSpc>
                  <a:spcPts val="6159"/>
                </a:lnSpc>
                <a:buFont typeface="Arial"/>
                <a:buChar char="•"/>
              </a:pPr>
              <a:r>
                <a:rPr lang="en-US" sz="4399">
                  <a:solidFill>
                    <a:srgbClr val="FFFFFF">
                      <a:alpha val="89804"/>
                    </a:srgbClr>
                  </a:solidFill>
                  <a:latin typeface="Canva Sans"/>
                  <a:ea typeface="Canva Sans"/>
                  <a:cs typeface="Canva Sans"/>
                  <a:sym typeface="Canva Sans"/>
                </a:rPr>
                <a:t>Mars is very cold.</a:t>
              </a:r>
            </a:p>
            <a:p>
              <a:pPr marL="949946" lvl="1" indent="-474973" algn="l">
                <a:lnSpc>
                  <a:spcPts val="6159"/>
                </a:lnSpc>
                <a:buFont typeface="Arial"/>
                <a:buChar char="•"/>
              </a:pPr>
              <a:r>
                <a:rPr lang="en-US" sz="4399">
                  <a:solidFill>
                    <a:srgbClr val="FFFFFF">
                      <a:alpha val="89804"/>
                    </a:srgbClr>
                  </a:solidFill>
                  <a:latin typeface="Canva Sans"/>
                  <a:ea typeface="Canva Sans"/>
                  <a:cs typeface="Canva Sans"/>
                  <a:sym typeface="Canva Sans"/>
                </a:rPr>
                <a:t>The average temperature is about -80°F.</a:t>
              </a:r>
            </a:p>
            <a:p>
              <a:pPr marL="949946" lvl="1" indent="-474973" algn="l">
                <a:lnSpc>
                  <a:spcPts val="6159"/>
                </a:lnSpc>
                <a:buFont typeface="Arial"/>
                <a:buChar char="•"/>
              </a:pPr>
              <a:r>
                <a:rPr lang="en-US" sz="4399">
                  <a:solidFill>
                    <a:srgbClr val="FFFFFF">
                      <a:alpha val="89804"/>
                    </a:srgbClr>
                  </a:solidFill>
                  <a:latin typeface="Canva Sans"/>
                  <a:ea typeface="Canva Sans"/>
                  <a:cs typeface="Canva Sans"/>
                  <a:sym typeface="Canva Sans"/>
                </a:rPr>
                <a:t>Nights can be even colder!</a:t>
              </a:r>
            </a:p>
            <a:p>
              <a:pPr marL="949946" lvl="1" indent="-474973" algn="l">
                <a:lnSpc>
                  <a:spcPts val="615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4399">
                  <a:solidFill>
                    <a:srgbClr val="FFFFFF">
                      <a:alpha val="89804"/>
                    </a:srgbClr>
                  </a:solidFill>
                  <a:latin typeface="Canva Sans"/>
                  <a:ea typeface="Canva Sans"/>
                  <a:cs typeface="Canva Sans"/>
                  <a:sym typeface="Canva Sans"/>
                </a:rPr>
                <a:t>Water freezes quickly. Only very salty water can stay liquid on the surface.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114" b="-911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99170" y="159703"/>
            <a:ext cx="17788830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Arizona - Temperature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271902" y="2800756"/>
            <a:ext cx="13744195" cy="4467323"/>
            <a:chOff x="0" y="0"/>
            <a:chExt cx="3619870" cy="117657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870" cy="1176579"/>
            </a:xfrm>
            <a:custGeom>
              <a:avLst/>
              <a:gdLst/>
              <a:ahLst/>
              <a:cxnLst/>
              <a:rect l="l" t="t" r="r" b="b"/>
              <a:pathLst>
                <a:path w="3619870" h="1176579">
                  <a:moveTo>
                    <a:pt x="16899" y="0"/>
                  </a:moveTo>
                  <a:lnTo>
                    <a:pt x="3602972" y="0"/>
                  </a:lnTo>
                  <a:cubicBezTo>
                    <a:pt x="3607453" y="0"/>
                    <a:pt x="3611752" y="1780"/>
                    <a:pt x="3614921" y="4949"/>
                  </a:cubicBezTo>
                  <a:cubicBezTo>
                    <a:pt x="3618090" y="8119"/>
                    <a:pt x="3619870" y="12417"/>
                    <a:pt x="3619870" y="16899"/>
                  </a:cubicBezTo>
                  <a:lnTo>
                    <a:pt x="3619870" y="1159680"/>
                  </a:lnTo>
                  <a:cubicBezTo>
                    <a:pt x="3619870" y="1169013"/>
                    <a:pt x="3612304" y="1176579"/>
                    <a:pt x="3602972" y="1176579"/>
                  </a:cubicBezTo>
                  <a:lnTo>
                    <a:pt x="16899" y="1176579"/>
                  </a:lnTo>
                  <a:cubicBezTo>
                    <a:pt x="7566" y="1176579"/>
                    <a:pt x="0" y="1169013"/>
                    <a:pt x="0" y="1159680"/>
                  </a:cubicBezTo>
                  <a:lnTo>
                    <a:pt x="0" y="16899"/>
                  </a:lnTo>
                  <a:cubicBezTo>
                    <a:pt x="0" y="7566"/>
                    <a:pt x="7566" y="0"/>
                    <a:pt x="16899" y="0"/>
                  </a:cubicBezTo>
                  <a:close/>
                </a:path>
              </a:pathLst>
            </a:custGeom>
            <a:solidFill>
              <a:srgbClr val="522F24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85725"/>
              <a:ext cx="3619870" cy="1262304"/>
            </a:xfrm>
            <a:prstGeom prst="rect">
              <a:avLst/>
            </a:prstGeom>
          </p:spPr>
          <p:txBody>
            <a:bodyPr lIns="292100" tIns="292100" rIns="292100" bIns="292100" rtlCol="0" anchor="ctr"/>
            <a:lstStyle/>
            <a:p>
              <a:pPr marL="949946" lvl="1" indent="-474973" algn="l">
                <a:lnSpc>
                  <a:spcPts val="6159"/>
                </a:lnSpc>
                <a:buFont typeface="Arial"/>
                <a:buChar char="•"/>
              </a:pPr>
              <a:r>
                <a:rPr lang="en-US" sz="4399">
                  <a:solidFill>
                    <a:srgbClr val="FFFFFF">
                      <a:alpha val="89804"/>
                    </a:srgbClr>
                  </a:solidFill>
                  <a:latin typeface="Canva Sans"/>
                  <a:ea typeface="Canva Sans"/>
                  <a:cs typeface="Canva Sans"/>
                  <a:sym typeface="Canva Sans"/>
                </a:rPr>
                <a:t>Arizona deserts are very hot during the day.</a:t>
              </a:r>
            </a:p>
            <a:p>
              <a:pPr marL="949946" lvl="1" indent="-474973" algn="l">
                <a:lnSpc>
                  <a:spcPts val="6159"/>
                </a:lnSpc>
                <a:buFont typeface="Arial"/>
                <a:buChar char="•"/>
              </a:pPr>
              <a:r>
                <a:rPr lang="en-US" sz="4399">
                  <a:solidFill>
                    <a:srgbClr val="FFFFFF">
                      <a:alpha val="89804"/>
                    </a:srgbClr>
                  </a:solidFill>
                  <a:latin typeface="Canva Sans"/>
                  <a:ea typeface="Canva Sans"/>
                  <a:cs typeface="Canva Sans"/>
                  <a:sym typeface="Canva Sans"/>
                </a:rPr>
                <a:t>Summer temperatures can go above 100°F.</a:t>
              </a:r>
            </a:p>
            <a:p>
              <a:pPr marL="949946" lvl="1" indent="-474973" algn="l">
                <a:lnSpc>
                  <a:spcPts val="6159"/>
                </a:lnSpc>
                <a:buFont typeface="Arial"/>
                <a:buChar char="•"/>
              </a:pPr>
              <a:r>
                <a:rPr lang="en-US" sz="4399">
                  <a:solidFill>
                    <a:srgbClr val="FFFFFF">
                      <a:alpha val="89804"/>
                    </a:srgbClr>
                  </a:solidFill>
                  <a:latin typeface="Canva Sans"/>
                  <a:ea typeface="Canva Sans"/>
                  <a:cs typeface="Canva Sans"/>
                  <a:sym typeface="Canva Sans"/>
                </a:rPr>
                <a:t>Nights can be cooler.</a:t>
              </a:r>
            </a:p>
            <a:p>
              <a:pPr marL="949946" lvl="1" indent="-474973" algn="l">
                <a:lnSpc>
                  <a:spcPts val="615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4399">
                  <a:solidFill>
                    <a:srgbClr val="FFFFFF">
                      <a:alpha val="89804"/>
                    </a:srgbClr>
                  </a:solidFill>
                  <a:latin typeface="Canva Sans"/>
                  <a:ea typeface="Canva Sans"/>
                  <a:cs typeface="Canva Sans"/>
                  <a:sym typeface="Canva Sans"/>
                </a:rPr>
                <a:t>Water stays liquid most of the time.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99170" y="159703"/>
            <a:ext cx="17788830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Mars - Gravity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271902" y="3398599"/>
            <a:ext cx="13744195" cy="3189176"/>
            <a:chOff x="0" y="0"/>
            <a:chExt cx="3619870" cy="83994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870" cy="839948"/>
            </a:xfrm>
            <a:custGeom>
              <a:avLst/>
              <a:gdLst/>
              <a:ahLst/>
              <a:cxnLst/>
              <a:rect l="l" t="t" r="r" b="b"/>
              <a:pathLst>
                <a:path w="3619870" h="839948">
                  <a:moveTo>
                    <a:pt x="16899" y="0"/>
                  </a:moveTo>
                  <a:lnTo>
                    <a:pt x="3602972" y="0"/>
                  </a:lnTo>
                  <a:cubicBezTo>
                    <a:pt x="3607453" y="0"/>
                    <a:pt x="3611752" y="1780"/>
                    <a:pt x="3614921" y="4949"/>
                  </a:cubicBezTo>
                  <a:cubicBezTo>
                    <a:pt x="3618090" y="8119"/>
                    <a:pt x="3619870" y="12417"/>
                    <a:pt x="3619870" y="16899"/>
                  </a:cubicBezTo>
                  <a:lnTo>
                    <a:pt x="3619870" y="823049"/>
                  </a:lnTo>
                  <a:cubicBezTo>
                    <a:pt x="3619870" y="832382"/>
                    <a:pt x="3612304" y="839948"/>
                    <a:pt x="3602972" y="839948"/>
                  </a:cubicBezTo>
                  <a:lnTo>
                    <a:pt x="16899" y="839948"/>
                  </a:lnTo>
                  <a:cubicBezTo>
                    <a:pt x="7566" y="839948"/>
                    <a:pt x="0" y="832382"/>
                    <a:pt x="0" y="823049"/>
                  </a:cubicBezTo>
                  <a:lnTo>
                    <a:pt x="0" y="16899"/>
                  </a:lnTo>
                  <a:cubicBezTo>
                    <a:pt x="0" y="7566"/>
                    <a:pt x="7566" y="0"/>
                    <a:pt x="16899" y="0"/>
                  </a:cubicBezTo>
                  <a:close/>
                </a:path>
              </a:pathLst>
            </a:custGeom>
            <a:solidFill>
              <a:srgbClr val="522F24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85725"/>
              <a:ext cx="3619870" cy="925673"/>
            </a:xfrm>
            <a:prstGeom prst="rect">
              <a:avLst/>
            </a:prstGeom>
          </p:spPr>
          <p:txBody>
            <a:bodyPr lIns="292100" tIns="292100" rIns="292100" bIns="292100" rtlCol="0" anchor="ctr"/>
            <a:lstStyle/>
            <a:p>
              <a:pPr marL="949946" lvl="1" indent="-474973" algn="l">
                <a:lnSpc>
                  <a:spcPts val="6159"/>
                </a:lnSpc>
                <a:buFont typeface="Arial"/>
                <a:buChar char="•"/>
              </a:pPr>
              <a:r>
                <a:rPr lang="en-US" sz="4399">
                  <a:solidFill>
                    <a:srgbClr val="FFFFFF">
                      <a:alpha val="89804"/>
                    </a:srgbClr>
                  </a:solidFill>
                  <a:latin typeface="Canva Sans"/>
                  <a:ea typeface="Canva Sans"/>
                  <a:cs typeface="Canva Sans"/>
                  <a:sym typeface="Canva Sans"/>
                </a:rPr>
                <a:t>Gravity on Mars is much weaker than Earth.</a:t>
              </a:r>
            </a:p>
            <a:p>
              <a:pPr marL="949946" lvl="1" indent="-474973" algn="l">
                <a:lnSpc>
                  <a:spcPts val="6159"/>
                </a:lnSpc>
                <a:buFont typeface="Arial"/>
                <a:buChar char="•"/>
              </a:pPr>
              <a:r>
                <a:rPr lang="en-US" sz="4399">
                  <a:solidFill>
                    <a:srgbClr val="FFFFFF">
                      <a:alpha val="89804"/>
                    </a:srgbClr>
                  </a:solidFill>
                  <a:latin typeface="Canva Sans"/>
                  <a:ea typeface="Canva Sans"/>
                  <a:cs typeface="Canva Sans"/>
                  <a:sym typeface="Canva Sans"/>
                </a:rPr>
                <a:t>You would weigh less there.</a:t>
              </a:r>
            </a:p>
            <a:p>
              <a:pPr marL="949946" lvl="1" indent="-474973" algn="l">
                <a:lnSpc>
                  <a:spcPts val="615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4399">
                  <a:solidFill>
                    <a:srgbClr val="FFFFFF">
                      <a:alpha val="89804"/>
                    </a:srgbClr>
                  </a:solidFill>
                  <a:latin typeface="Canva Sans"/>
                  <a:ea typeface="Canva Sans"/>
                  <a:cs typeface="Canva Sans"/>
                  <a:sym typeface="Canva Sans"/>
                </a:rPr>
                <a:t>You could jump higher and farther.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114" b="-911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99170" y="159703"/>
            <a:ext cx="17788830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Arizona - Gravity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271902" y="3398599"/>
            <a:ext cx="13744195" cy="3189176"/>
            <a:chOff x="0" y="0"/>
            <a:chExt cx="3619870" cy="83994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870" cy="839948"/>
            </a:xfrm>
            <a:custGeom>
              <a:avLst/>
              <a:gdLst/>
              <a:ahLst/>
              <a:cxnLst/>
              <a:rect l="l" t="t" r="r" b="b"/>
              <a:pathLst>
                <a:path w="3619870" h="839948">
                  <a:moveTo>
                    <a:pt x="16899" y="0"/>
                  </a:moveTo>
                  <a:lnTo>
                    <a:pt x="3602972" y="0"/>
                  </a:lnTo>
                  <a:cubicBezTo>
                    <a:pt x="3607453" y="0"/>
                    <a:pt x="3611752" y="1780"/>
                    <a:pt x="3614921" y="4949"/>
                  </a:cubicBezTo>
                  <a:cubicBezTo>
                    <a:pt x="3618090" y="8119"/>
                    <a:pt x="3619870" y="12417"/>
                    <a:pt x="3619870" y="16899"/>
                  </a:cubicBezTo>
                  <a:lnTo>
                    <a:pt x="3619870" y="823049"/>
                  </a:lnTo>
                  <a:cubicBezTo>
                    <a:pt x="3619870" y="832382"/>
                    <a:pt x="3612304" y="839948"/>
                    <a:pt x="3602972" y="839948"/>
                  </a:cubicBezTo>
                  <a:lnTo>
                    <a:pt x="16899" y="839948"/>
                  </a:lnTo>
                  <a:cubicBezTo>
                    <a:pt x="7566" y="839948"/>
                    <a:pt x="0" y="832382"/>
                    <a:pt x="0" y="823049"/>
                  </a:cubicBezTo>
                  <a:lnTo>
                    <a:pt x="0" y="16899"/>
                  </a:lnTo>
                  <a:cubicBezTo>
                    <a:pt x="0" y="7566"/>
                    <a:pt x="7566" y="0"/>
                    <a:pt x="16899" y="0"/>
                  </a:cubicBezTo>
                  <a:close/>
                </a:path>
              </a:pathLst>
            </a:custGeom>
            <a:solidFill>
              <a:srgbClr val="522F24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85725"/>
              <a:ext cx="3619870" cy="925673"/>
            </a:xfrm>
            <a:prstGeom prst="rect">
              <a:avLst/>
            </a:prstGeom>
          </p:spPr>
          <p:txBody>
            <a:bodyPr lIns="292100" tIns="292100" rIns="292100" bIns="292100" rtlCol="0" anchor="ctr"/>
            <a:lstStyle/>
            <a:p>
              <a:pPr marL="949946" lvl="1" indent="-474973" algn="l">
                <a:lnSpc>
                  <a:spcPts val="6159"/>
                </a:lnSpc>
                <a:buFont typeface="Arial"/>
                <a:buChar char="•"/>
              </a:pPr>
              <a:r>
                <a:rPr lang="en-US" sz="4399">
                  <a:solidFill>
                    <a:srgbClr val="FFFFFF">
                      <a:alpha val="89804"/>
                    </a:srgbClr>
                  </a:solidFill>
                  <a:latin typeface="Canva Sans"/>
                  <a:ea typeface="Canva Sans"/>
                  <a:cs typeface="Canva Sans"/>
                  <a:sym typeface="Canva Sans"/>
                </a:rPr>
                <a:t>Arizona has the same gravity as the rest of Earth.</a:t>
              </a:r>
            </a:p>
            <a:p>
              <a:pPr marL="949946" lvl="1" indent="-474973" algn="l">
                <a:lnSpc>
                  <a:spcPts val="615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4399">
                  <a:solidFill>
                    <a:srgbClr val="FFFFFF">
                      <a:alpha val="89804"/>
                    </a:srgbClr>
                  </a:solidFill>
                  <a:latin typeface="Canva Sans"/>
                  <a:ea typeface="Canva Sans"/>
                  <a:cs typeface="Canva Sans"/>
                  <a:sym typeface="Canva Sans"/>
                </a:rPr>
                <a:t>We cannot jump as high as we could on Mars.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99170" y="159703"/>
            <a:ext cx="17788830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Mars - Desert Environment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862557" y="3630397"/>
            <a:ext cx="14153541" cy="3189176"/>
            <a:chOff x="0" y="0"/>
            <a:chExt cx="3727681" cy="83994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727681" cy="839948"/>
            </a:xfrm>
            <a:custGeom>
              <a:avLst/>
              <a:gdLst/>
              <a:ahLst/>
              <a:cxnLst/>
              <a:rect l="l" t="t" r="r" b="b"/>
              <a:pathLst>
                <a:path w="3727681" h="839948">
                  <a:moveTo>
                    <a:pt x="16410" y="0"/>
                  </a:moveTo>
                  <a:lnTo>
                    <a:pt x="3711272" y="0"/>
                  </a:lnTo>
                  <a:cubicBezTo>
                    <a:pt x="3715624" y="0"/>
                    <a:pt x="3719798" y="1729"/>
                    <a:pt x="3722875" y="4806"/>
                  </a:cubicBezTo>
                  <a:cubicBezTo>
                    <a:pt x="3725952" y="7884"/>
                    <a:pt x="3727681" y="12058"/>
                    <a:pt x="3727681" y="16410"/>
                  </a:cubicBezTo>
                  <a:lnTo>
                    <a:pt x="3727681" y="823538"/>
                  </a:lnTo>
                  <a:cubicBezTo>
                    <a:pt x="3727681" y="827890"/>
                    <a:pt x="3725952" y="832064"/>
                    <a:pt x="3722875" y="835141"/>
                  </a:cubicBezTo>
                  <a:cubicBezTo>
                    <a:pt x="3719798" y="838219"/>
                    <a:pt x="3715624" y="839948"/>
                    <a:pt x="3711272" y="839948"/>
                  </a:cubicBezTo>
                  <a:lnTo>
                    <a:pt x="16410" y="839948"/>
                  </a:lnTo>
                  <a:cubicBezTo>
                    <a:pt x="12058" y="839948"/>
                    <a:pt x="7884" y="838219"/>
                    <a:pt x="4806" y="835141"/>
                  </a:cubicBezTo>
                  <a:cubicBezTo>
                    <a:pt x="1729" y="832064"/>
                    <a:pt x="0" y="827890"/>
                    <a:pt x="0" y="823538"/>
                  </a:cubicBezTo>
                  <a:lnTo>
                    <a:pt x="0" y="16410"/>
                  </a:lnTo>
                  <a:cubicBezTo>
                    <a:pt x="0" y="12058"/>
                    <a:pt x="1729" y="7884"/>
                    <a:pt x="4806" y="4806"/>
                  </a:cubicBezTo>
                  <a:cubicBezTo>
                    <a:pt x="7884" y="1729"/>
                    <a:pt x="12058" y="0"/>
                    <a:pt x="16410" y="0"/>
                  </a:cubicBezTo>
                  <a:close/>
                </a:path>
              </a:pathLst>
            </a:custGeom>
            <a:solidFill>
              <a:srgbClr val="522F24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85725"/>
              <a:ext cx="3727681" cy="925673"/>
            </a:xfrm>
            <a:prstGeom prst="rect">
              <a:avLst/>
            </a:prstGeom>
          </p:spPr>
          <p:txBody>
            <a:bodyPr lIns="292100" tIns="292100" rIns="292100" bIns="292100" rtlCol="0" anchor="ctr"/>
            <a:lstStyle/>
            <a:p>
              <a:pPr marL="949946" lvl="1" indent="-474973" algn="l">
                <a:lnSpc>
                  <a:spcPts val="6159"/>
                </a:lnSpc>
                <a:buFont typeface="Arial"/>
                <a:buChar char="•"/>
              </a:pPr>
              <a:r>
                <a:rPr lang="en-US" sz="4399">
                  <a:solidFill>
                    <a:srgbClr val="FFFFFF">
                      <a:alpha val="89804"/>
                    </a:srgbClr>
                  </a:solidFill>
                  <a:latin typeface="Canva Sans"/>
                  <a:ea typeface="Canva Sans"/>
                  <a:cs typeface="Canva Sans"/>
                  <a:sym typeface="Canva Sans"/>
                </a:rPr>
                <a:t>Mars is a giant desert planet.</a:t>
              </a:r>
            </a:p>
            <a:p>
              <a:pPr marL="949946" lvl="1" indent="-474973" algn="l">
                <a:lnSpc>
                  <a:spcPts val="6159"/>
                </a:lnSpc>
                <a:buFont typeface="Arial"/>
                <a:buChar char="•"/>
              </a:pPr>
              <a:r>
                <a:rPr lang="en-US" sz="4399">
                  <a:solidFill>
                    <a:srgbClr val="FFFFFF">
                      <a:alpha val="89804"/>
                    </a:srgbClr>
                  </a:solidFill>
                  <a:latin typeface="Canva Sans"/>
                  <a:ea typeface="Canva Sans"/>
                  <a:cs typeface="Canva Sans"/>
                  <a:sym typeface="Canva Sans"/>
                </a:rPr>
                <a:t>It is dry and dusty everywhere.</a:t>
              </a:r>
            </a:p>
            <a:p>
              <a:pPr marL="949946" lvl="1" indent="-474973" algn="l">
                <a:lnSpc>
                  <a:spcPts val="615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4399">
                  <a:solidFill>
                    <a:srgbClr val="FFFFFF">
                      <a:alpha val="89804"/>
                    </a:srgbClr>
                  </a:solidFill>
                  <a:latin typeface="Canva Sans"/>
                  <a:ea typeface="Canva Sans"/>
                  <a:cs typeface="Canva Sans"/>
                  <a:sym typeface="Canva Sans"/>
                </a:rPr>
                <a:t>There are no plants or animals that we know of.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114" b="-911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99170" y="159703"/>
            <a:ext cx="17788830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Arizona - Desert Environment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271902" y="3398599"/>
            <a:ext cx="13744195" cy="3652772"/>
            <a:chOff x="0" y="0"/>
            <a:chExt cx="3619870" cy="96204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870" cy="962047"/>
            </a:xfrm>
            <a:custGeom>
              <a:avLst/>
              <a:gdLst/>
              <a:ahLst/>
              <a:cxnLst/>
              <a:rect l="l" t="t" r="r" b="b"/>
              <a:pathLst>
                <a:path w="3619870" h="962047">
                  <a:moveTo>
                    <a:pt x="16899" y="0"/>
                  </a:moveTo>
                  <a:lnTo>
                    <a:pt x="3602972" y="0"/>
                  </a:lnTo>
                  <a:cubicBezTo>
                    <a:pt x="3607453" y="0"/>
                    <a:pt x="3611752" y="1780"/>
                    <a:pt x="3614921" y="4949"/>
                  </a:cubicBezTo>
                  <a:cubicBezTo>
                    <a:pt x="3618090" y="8119"/>
                    <a:pt x="3619870" y="12417"/>
                    <a:pt x="3619870" y="16899"/>
                  </a:cubicBezTo>
                  <a:lnTo>
                    <a:pt x="3619870" y="945148"/>
                  </a:lnTo>
                  <a:cubicBezTo>
                    <a:pt x="3619870" y="954481"/>
                    <a:pt x="3612304" y="962047"/>
                    <a:pt x="3602972" y="962047"/>
                  </a:cubicBezTo>
                  <a:lnTo>
                    <a:pt x="16899" y="962047"/>
                  </a:lnTo>
                  <a:cubicBezTo>
                    <a:pt x="7566" y="962047"/>
                    <a:pt x="0" y="954481"/>
                    <a:pt x="0" y="945148"/>
                  </a:cubicBezTo>
                  <a:lnTo>
                    <a:pt x="0" y="16899"/>
                  </a:lnTo>
                  <a:cubicBezTo>
                    <a:pt x="0" y="7566"/>
                    <a:pt x="7566" y="0"/>
                    <a:pt x="16899" y="0"/>
                  </a:cubicBezTo>
                  <a:close/>
                </a:path>
              </a:pathLst>
            </a:custGeom>
            <a:solidFill>
              <a:srgbClr val="522F24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85725"/>
              <a:ext cx="3619870" cy="1047772"/>
            </a:xfrm>
            <a:prstGeom prst="rect">
              <a:avLst/>
            </a:prstGeom>
          </p:spPr>
          <p:txBody>
            <a:bodyPr lIns="292100" tIns="292100" rIns="292100" bIns="292100" rtlCol="0" anchor="ctr"/>
            <a:lstStyle/>
            <a:p>
              <a:pPr marL="949946" lvl="1" indent="-474973" algn="l">
                <a:lnSpc>
                  <a:spcPts val="6159"/>
                </a:lnSpc>
                <a:buFont typeface="Arial"/>
                <a:buChar char="•"/>
              </a:pPr>
              <a:r>
                <a:rPr lang="en-US" sz="4399">
                  <a:solidFill>
                    <a:srgbClr val="FFFFFF">
                      <a:alpha val="89804"/>
                    </a:srgbClr>
                  </a:solidFill>
                  <a:latin typeface="Canva Sans"/>
                  <a:ea typeface="Canva Sans"/>
                  <a:cs typeface="Canva Sans"/>
                  <a:sym typeface="Canva Sans"/>
                </a:rPr>
                <a:t>Arizona has large desert areas, but it is not entirely a desert.</a:t>
              </a:r>
            </a:p>
            <a:p>
              <a:pPr marL="949946" lvl="1" indent="-474973" algn="l">
                <a:lnSpc>
                  <a:spcPts val="6159"/>
                </a:lnSpc>
                <a:buFont typeface="Arial"/>
                <a:buChar char="•"/>
              </a:pPr>
              <a:r>
                <a:rPr lang="en-US" sz="4399">
                  <a:solidFill>
                    <a:srgbClr val="FFFFFF">
                      <a:alpha val="89804"/>
                    </a:srgbClr>
                  </a:solidFill>
                  <a:latin typeface="Canva Sans"/>
                  <a:ea typeface="Canva Sans"/>
                  <a:cs typeface="Canva Sans"/>
                  <a:sym typeface="Canva Sans"/>
                </a:rPr>
                <a:t>It is dry, but not as extreme as Mars.</a:t>
              </a:r>
            </a:p>
            <a:p>
              <a:pPr marL="949946" lvl="1" indent="-474973" algn="l">
                <a:lnSpc>
                  <a:spcPts val="615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4399">
                  <a:solidFill>
                    <a:srgbClr val="FFFFFF">
                      <a:alpha val="89804"/>
                    </a:srgbClr>
                  </a:solidFill>
                  <a:latin typeface="Canva Sans"/>
                  <a:ea typeface="Canva Sans"/>
                  <a:cs typeface="Canva Sans"/>
                  <a:sym typeface="Canva Sans"/>
                </a:rPr>
                <a:t>Plants and animals live there.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99170" y="159703"/>
            <a:ext cx="17788830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Mars - Dirt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191643" y="2481328"/>
            <a:ext cx="14403884" cy="6776972"/>
            <a:chOff x="0" y="0"/>
            <a:chExt cx="3793615" cy="178488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793615" cy="1784881"/>
            </a:xfrm>
            <a:custGeom>
              <a:avLst/>
              <a:gdLst/>
              <a:ahLst/>
              <a:cxnLst/>
              <a:rect l="l" t="t" r="r" b="b"/>
              <a:pathLst>
                <a:path w="3793615" h="1784881">
                  <a:moveTo>
                    <a:pt x="16125" y="0"/>
                  </a:moveTo>
                  <a:lnTo>
                    <a:pt x="3777491" y="0"/>
                  </a:lnTo>
                  <a:cubicBezTo>
                    <a:pt x="3786396" y="0"/>
                    <a:pt x="3793615" y="7219"/>
                    <a:pt x="3793615" y="16125"/>
                  </a:cubicBezTo>
                  <a:lnTo>
                    <a:pt x="3793615" y="1768757"/>
                  </a:lnTo>
                  <a:cubicBezTo>
                    <a:pt x="3793615" y="1773033"/>
                    <a:pt x="3791917" y="1777135"/>
                    <a:pt x="3788892" y="1780159"/>
                  </a:cubicBezTo>
                  <a:cubicBezTo>
                    <a:pt x="3785869" y="1783182"/>
                    <a:pt x="3781767" y="1784881"/>
                    <a:pt x="3777491" y="1784881"/>
                  </a:cubicBezTo>
                  <a:lnTo>
                    <a:pt x="16125" y="1784881"/>
                  </a:lnTo>
                  <a:cubicBezTo>
                    <a:pt x="11848" y="1784881"/>
                    <a:pt x="7747" y="1783182"/>
                    <a:pt x="4723" y="1780159"/>
                  </a:cubicBezTo>
                  <a:cubicBezTo>
                    <a:pt x="1699" y="1777135"/>
                    <a:pt x="0" y="1773033"/>
                    <a:pt x="0" y="1768757"/>
                  </a:cubicBezTo>
                  <a:lnTo>
                    <a:pt x="0" y="16125"/>
                  </a:lnTo>
                  <a:cubicBezTo>
                    <a:pt x="0" y="11848"/>
                    <a:pt x="1699" y="7747"/>
                    <a:pt x="4723" y="4723"/>
                  </a:cubicBezTo>
                  <a:cubicBezTo>
                    <a:pt x="7747" y="1699"/>
                    <a:pt x="11848" y="0"/>
                    <a:pt x="16125" y="0"/>
                  </a:cubicBezTo>
                  <a:close/>
                </a:path>
              </a:pathLst>
            </a:custGeom>
            <a:solidFill>
              <a:srgbClr val="522F24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85725"/>
              <a:ext cx="3793615" cy="1870606"/>
            </a:xfrm>
            <a:prstGeom prst="rect">
              <a:avLst/>
            </a:prstGeom>
          </p:spPr>
          <p:txBody>
            <a:bodyPr lIns="292100" tIns="292100" rIns="292100" bIns="292100" rtlCol="0" anchor="ctr"/>
            <a:lstStyle/>
            <a:p>
              <a:pPr marL="949946" lvl="1" indent="-474973" algn="l">
                <a:lnSpc>
                  <a:spcPts val="6159"/>
                </a:lnSpc>
                <a:buFont typeface="Arial"/>
                <a:buChar char="•"/>
              </a:pPr>
              <a:r>
                <a:rPr lang="en-US" sz="4399">
                  <a:solidFill>
                    <a:srgbClr val="FFFFFF">
                      <a:alpha val="89804"/>
                    </a:srgbClr>
                  </a:solidFill>
                  <a:latin typeface="Canva Sans"/>
                  <a:ea typeface="Canva Sans"/>
                  <a:cs typeface="Canva Sans"/>
                  <a:sym typeface="Canva Sans"/>
                </a:rPr>
                <a:t>Mars dirt is red because of iron oxide (rust)</a:t>
              </a:r>
            </a:p>
            <a:p>
              <a:pPr marL="1899892" lvl="2" indent="-633297" algn="l">
                <a:lnSpc>
                  <a:spcPts val="6159"/>
                </a:lnSpc>
                <a:buFont typeface="Arial"/>
                <a:buChar char="⚬"/>
              </a:pPr>
              <a:r>
                <a:rPr lang="en-US" sz="4399">
                  <a:solidFill>
                    <a:srgbClr val="FFFFFF">
                      <a:alpha val="89804"/>
                    </a:srgbClr>
                  </a:solidFill>
                  <a:latin typeface="Canva Sans"/>
                  <a:ea typeface="Canva Sans"/>
                  <a:cs typeface="Canva Sans"/>
                  <a:sym typeface="Canva Sans"/>
                </a:rPr>
                <a:t>This is why Mars is called the “Red Planet”</a:t>
              </a:r>
            </a:p>
            <a:p>
              <a:pPr marL="949946" lvl="1" indent="-474973" algn="l">
                <a:lnSpc>
                  <a:spcPts val="6159"/>
                </a:lnSpc>
                <a:buFont typeface="Arial"/>
                <a:buChar char="•"/>
              </a:pPr>
              <a:r>
                <a:rPr lang="en-US" sz="4399">
                  <a:solidFill>
                    <a:srgbClr val="FFFFFF">
                      <a:alpha val="89804"/>
                    </a:srgbClr>
                  </a:solidFill>
                  <a:latin typeface="Canva Sans"/>
                  <a:ea typeface="Canva Sans"/>
                  <a:cs typeface="Canva Sans"/>
                  <a:sym typeface="Canva Sans"/>
                </a:rPr>
                <a:t>Mars dirt contains toxic chemicals called perchlorates. These chemicals can be harmful to living things.</a:t>
              </a:r>
            </a:p>
            <a:p>
              <a:pPr marL="949946" lvl="1" indent="-474973" algn="l">
                <a:lnSpc>
                  <a:spcPts val="615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4399">
                  <a:solidFill>
                    <a:srgbClr val="FFFFFF">
                      <a:alpha val="89804"/>
                    </a:srgbClr>
                  </a:solidFill>
                  <a:latin typeface="Canva Sans"/>
                  <a:ea typeface="Canva Sans"/>
                  <a:cs typeface="Canva Sans"/>
                  <a:sym typeface="Canva Sans"/>
                </a:rPr>
                <a:t>The dirt does not have organic matter (decomposed plants or animals).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446</Words>
  <Application>Microsoft Office PowerPoint</Application>
  <PresentationFormat>Custom</PresentationFormat>
  <Paragraphs>55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Canva Sans</vt:lpstr>
      <vt:lpstr>Aptos Bold</vt:lpstr>
      <vt:lpstr>Calibri</vt:lpstr>
      <vt:lpstr>Arial</vt:lpstr>
      <vt:lpstr>Open Sauce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Arizona as a Mars Analog</dc:title>
  <cp:lastModifiedBy>James, Lauren - (laurenjames)</cp:lastModifiedBy>
  <cp:revision>2</cp:revision>
  <dcterms:created xsi:type="dcterms:W3CDTF">2006-08-16T00:00:00Z</dcterms:created>
  <dcterms:modified xsi:type="dcterms:W3CDTF">2026-07-20T16:23:20Z</dcterms:modified>
  <dc:identifier>DAHPAwGvvsk</dc:identifier>
</cp:coreProperties>
</file>