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x="18288000" cy="10287000"/>
  <p:notesSz cx="6858000" cy="9144000"/>
  <p:embeddedFontLst>
    <p:embeddedFont>
      <p:font typeface="Ashley Crawford" charset="1" panose="02000605090000020004"/>
      <p:regular r:id="rId21"/>
    </p:embeddedFont>
    <p:embeddedFont>
      <p:font typeface="Glacial Indifference Bold" charset="1" panose="0000080000000000000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fonts/font21.fntdata" Type="http://schemas.openxmlformats.org/officeDocument/2006/relationships/font"/><Relationship Id="rId22" Target="fonts/font22.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png" Type="http://schemas.openxmlformats.org/officeDocument/2006/relationships/image"/><Relationship Id="rId3" Target="../media/image21.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png" Type="http://schemas.openxmlformats.org/officeDocument/2006/relationships/image"/><Relationship Id="rId3" Target="../media/image23.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png" Type="http://schemas.openxmlformats.org/officeDocument/2006/relationships/image"/><Relationship Id="rId3" Target="../media/image25.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6.png" Type="http://schemas.openxmlformats.org/officeDocument/2006/relationships/image"/><Relationship Id="rId3" Target="../media/image27.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8.png" Type="http://schemas.openxmlformats.org/officeDocument/2006/relationships/image"/><Relationship Id="rId3" Target="../media/image29.png" Type="http://schemas.openxmlformats.org/officeDocument/2006/relationships/image"/><Relationship Id="rId4" Target="../media/image30.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1.png" Type="http://schemas.openxmlformats.org/officeDocument/2006/relationships/image"/><Relationship Id="rId3" Target="../media/image3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png" Type="http://schemas.openxmlformats.org/officeDocument/2006/relationships/image"/><Relationship Id="rId4" Target="../media/image9.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 Id="rId3" Target="../media/image13.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png" Type="http://schemas.openxmlformats.org/officeDocument/2006/relationships/image"/><Relationship Id="rId3" Target="../media/image15.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 Id="rId3" Target="../media/image17.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 Id="rId3" Target="../media/image19.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Freeform 3" id="3"/>
          <p:cNvSpPr/>
          <p:nvPr/>
        </p:nvSpPr>
        <p:spPr>
          <a:xfrm flipH="false" flipV="false" rot="0">
            <a:off x="1028700" y="8800361"/>
            <a:ext cx="4885109" cy="818634"/>
          </a:xfrm>
          <a:custGeom>
            <a:avLst/>
            <a:gdLst/>
            <a:ahLst/>
            <a:cxnLst/>
            <a:rect r="r" b="b" t="t" l="l"/>
            <a:pathLst>
              <a:path h="818634" w="4885109">
                <a:moveTo>
                  <a:pt x="0" y="0"/>
                </a:moveTo>
                <a:lnTo>
                  <a:pt x="4885109" y="0"/>
                </a:lnTo>
                <a:lnTo>
                  <a:pt x="4885109" y="818634"/>
                </a:lnTo>
                <a:lnTo>
                  <a:pt x="0" y="818634"/>
                </a:lnTo>
                <a:lnTo>
                  <a:pt x="0" y="0"/>
                </a:lnTo>
                <a:close/>
              </a:path>
            </a:pathLst>
          </a:custGeom>
          <a:blipFill>
            <a:blip r:embed="rId3"/>
            <a:stretch>
              <a:fillRect l="0" t="0" r="0" b="0"/>
            </a:stretch>
          </a:blipFill>
        </p:spPr>
      </p:sp>
      <p:grpSp>
        <p:nvGrpSpPr>
          <p:cNvPr name="Group 4" id="4"/>
          <p:cNvGrpSpPr/>
          <p:nvPr/>
        </p:nvGrpSpPr>
        <p:grpSpPr>
          <a:xfrm rot="0">
            <a:off x="-684451" y="2106559"/>
            <a:ext cx="19656903" cy="3036941"/>
            <a:chOff x="0" y="0"/>
            <a:chExt cx="5177127" cy="799853"/>
          </a:xfrm>
        </p:grpSpPr>
        <p:sp>
          <p:nvSpPr>
            <p:cNvPr name="Freeform 5" id="5"/>
            <p:cNvSpPr/>
            <p:nvPr/>
          </p:nvSpPr>
          <p:spPr>
            <a:xfrm flipH="false" flipV="false" rot="0">
              <a:off x="0" y="0"/>
              <a:ext cx="5177127" cy="799853"/>
            </a:xfrm>
            <a:custGeom>
              <a:avLst/>
              <a:gdLst/>
              <a:ahLst/>
              <a:cxnLst/>
              <a:rect r="r" b="b" t="t" l="l"/>
              <a:pathLst>
                <a:path h="799853" w="5177127">
                  <a:moveTo>
                    <a:pt x="0" y="0"/>
                  </a:moveTo>
                  <a:lnTo>
                    <a:pt x="5177127" y="0"/>
                  </a:lnTo>
                  <a:lnTo>
                    <a:pt x="5177127" y="799853"/>
                  </a:lnTo>
                  <a:lnTo>
                    <a:pt x="0" y="799853"/>
                  </a:lnTo>
                  <a:close/>
                </a:path>
              </a:pathLst>
            </a:custGeom>
            <a:solidFill>
              <a:srgbClr val="F9F9F9">
                <a:alpha val="68627"/>
              </a:srgbClr>
            </a:solidFill>
          </p:spPr>
        </p:sp>
        <p:sp>
          <p:nvSpPr>
            <p:cNvPr name="TextBox 6" id="6"/>
            <p:cNvSpPr txBox="true"/>
            <p:nvPr/>
          </p:nvSpPr>
          <p:spPr>
            <a:xfrm>
              <a:off x="0" y="-47625"/>
              <a:ext cx="5177127" cy="847478"/>
            </a:xfrm>
            <a:prstGeom prst="rect">
              <a:avLst/>
            </a:prstGeom>
          </p:spPr>
          <p:txBody>
            <a:bodyPr anchor="ctr" rtlCol="false" tIns="50800" lIns="50800" bIns="50800" rIns="50800"/>
            <a:lstStyle/>
            <a:p>
              <a:pPr algn="ctr">
                <a:lnSpc>
                  <a:spcPts val="2659"/>
                </a:lnSpc>
              </a:pPr>
            </a:p>
          </p:txBody>
        </p:sp>
      </p:grpSp>
      <p:sp>
        <p:nvSpPr>
          <p:cNvPr name="TextBox 7" id="7"/>
          <p:cNvSpPr txBox="true"/>
          <p:nvPr/>
        </p:nvSpPr>
        <p:spPr>
          <a:xfrm rot="0">
            <a:off x="2049613" y="2086530"/>
            <a:ext cx="14188774" cy="2562650"/>
          </a:xfrm>
          <a:prstGeom prst="rect">
            <a:avLst/>
          </a:prstGeom>
        </p:spPr>
        <p:txBody>
          <a:bodyPr anchor="t" rtlCol="false" tIns="0" lIns="0" bIns="0" rIns="0">
            <a:spAutoFit/>
          </a:bodyPr>
          <a:lstStyle/>
          <a:p>
            <a:pPr algn="ctr">
              <a:lnSpc>
                <a:spcPts val="18876"/>
              </a:lnSpc>
              <a:spcBef>
                <a:spcPct val="0"/>
              </a:spcBef>
            </a:pPr>
            <a:r>
              <a:rPr lang="en-US" sz="13483">
                <a:solidFill>
                  <a:srgbClr val="3A2313"/>
                </a:solidFill>
                <a:latin typeface="Ashley Crawford"/>
                <a:ea typeface="Ashley Crawford"/>
                <a:cs typeface="Ashley Crawford"/>
                <a:sym typeface="Ashley Crawford"/>
              </a:rPr>
              <a:t>Extreme Life</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97B0D6"/>
        </a:solidFill>
      </p:bgPr>
    </p:bg>
    <p:spTree>
      <p:nvGrpSpPr>
        <p:cNvPr id="1" name=""/>
        <p:cNvGrpSpPr/>
        <p:nvPr/>
      </p:nvGrpSpPr>
      <p:grpSpPr>
        <a:xfrm>
          <a:off x="0" y="0"/>
          <a:ext cx="0" cy="0"/>
          <a:chOff x="0" y="0"/>
          <a:chExt cx="0" cy="0"/>
        </a:xfrm>
      </p:grpSpPr>
      <p:sp>
        <p:nvSpPr>
          <p:cNvPr name="Freeform 2" id="2"/>
          <p:cNvSpPr/>
          <p:nvPr/>
        </p:nvSpPr>
        <p:spPr>
          <a:xfrm flipH="false" flipV="false" rot="0">
            <a:off x="0" y="26869"/>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alphaModFix amt="86000"/>
            </a:blip>
            <a:stretch>
              <a:fillRect l="0" t="0" r="0" b="0"/>
            </a:stretch>
          </a:blipFill>
        </p:spPr>
      </p:sp>
      <p:grpSp>
        <p:nvGrpSpPr>
          <p:cNvPr name="Group 3" id="3"/>
          <p:cNvGrpSpPr/>
          <p:nvPr/>
        </p:nvGrpSpPr>
        <p:grpSpPr>
          <a:xfrm rot="0">
            <a:off x="4365911" y="4606247"/>
            <a:ext cx="10383867" cy="5031073"/>
            <a:chOff x="0" y="0"/>
            <a:chExt cx="3126182" cy="1514662"/>
          </a:xfrm>
        </p:grpSpPr>
        <p:sp>
          <p:nvSpPr>
            <p:cNvPr name="Freeform 4" id="4"/>
            <p:cNvSpPr/>
            <p:nvPr/>
          </p:nvSpPr>
          <p:spPr>
            <a:xfrm flipH="false" flipV="false" rot="0">
              <a:off x="0" y="0"/>
              <a:ext cx="3126182" cy="1514662"/>
            </a:xfrm>
            <a:custGeom>
              <a:avLst/>
              <a:gdLst/>
              <a:ahLst/>
              <a:cxnLst/>
              <a:rect r="r" b="b" t="t" l="l"/>
              <a:pathLst>
                <a:path h="1514662" w="3126182">
                  <a:moveTo>
                    <a:pt x="28332" y="0"/>
                  </a:moveTo>
                  <a:lnTo>
                    <a:pt x="3097850" y="0"/>
                  </a:lnTo>
                  <a:cubicBezTo>
                    <a:pt x="3105364" y="0"/>
                    <a:pt x="3112570" y="2985"/>
                    <a:pt x="3117884" y="8298"/>
                  </a:cubicBezTo>
                  <a:cubicBezTo>
                    <a:pt x="3123197" y="13611"/>
                    <a:pt x="3126182" y="20818"/>
                    <a:pt x="3126182" y="28332"/>
                  </a:cubicBezTo>
                  <a:lnTo>
                    <a:pt x="3126182" y="1486330"/>
                  </a:lnTo>
                  <a:cubicBezTo>
                    <a:pt x="3126182" y="1501978"/>
                    <a:pt x="3113497" y="1514662"/>
                    <a:pt x="3097850" y="1514662"/>
                  </a:cubicBezTo>
                  <a:lnTo>
                    <a:pt x="28332" y="1514662"/>
                  </a:lnTo>
                  <a:cubicBezTo>
                    <a:pt x="12685" y="1514662"/>
                    <a:pt x="0" y="1501978"/>
                    <a:pt x="0" y="1486330"/>
                  </a:cubicBezTo>
                  <a:lnTo>
                    <a:pt x="0" y="28332"/>
                  </a:lnTo>
                  <a:cubicBezTo>
                    <a:pt x="0" y="12685"/>
                    <a:pt x="12685" y="0"/>
                    <a:pt x="28332" y="0"/>
                  </a:cubicBezTo>
                  <a:close/>
                </a:path>
              </a:pathLst>
            </a:custGeom>
            <a:solidFill>
              <a:srgbClr val="FFFFFF">
                <a:alpha val="75686"/>
              </a:srgbClr>
            </a:solidFill>
            <a:ln w="47625" cap="rnd">
              <a:solidFill>
                <a:srgbClr val="5D5A62">
                  <a:alpha val="75686"/>
                </a:srgbClr>
              </a:solidFill>
              <a:prstDash val="solid"/>
              <a:round/>
            </a:ln>
          </p:spPr>
        </p:sp>
        <p:sp>
          <p:nvSpPr>
            <p:cNvPr name="TextBox 5" id="5"/>
            <p:cNvSpPr txBox="true"/>
            <p:nvPr/>
          </p:nvSpPr>
          <p:spPr>
            <a:xfrm>
              <a:off x="0" y="-47625"/>
              <a:ext cx="3126182" cy="1562287"/>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true" flipV="false" rot="0">
            <a:off x="4103788" y="-169707"/>
            <a:ext cx="10080424" cy="5670239"/>
          </a:xfrm>
          <a:custGeom>
            <a:avLst/>
            <a:gdLst/>
            <a:ahLst/>
            <a:cxnLst/>
            <a:rect r="r" b="b" t="t" l="l"/>
            <a:pathLst>
              <a:path h="5670239" w="10080424">
                <a:moveTo>
                  <a:pt x="10080424" y="0"/>
                </a:moveTo>
                <a:lnTo>
                  <a:pt x="0" y="0"/>
                </a:lnTo>
                <a:lnTo>
                  <a:pt x="0" y="5670239"/>
                </a:lnTo>
                <a:lnTo>
                  <a:pt x="10080424" y="5670239"/>
                </a:lnTo>
                <a:lnTo>
                  <a:pt x="10080424" y="0"/>
                </a:lnTo>
                <a:close/>
              </a:path>
            </a:pathLst>
          </a:custGeom>
          <a:blipFill>
            <a:blip r:embed="rId3"/>
            <a:stretch>
              <a:fillRect l="0" t="0" r="0" b="0"/>
            </a:stretch>
          </a:blipFill>
        </p:spPr>
      </p:sp>
      <p:sp>
        <p:nvSpPr>
          <p:cNvPr name="TextBox 7" id="7"/>
          <p:cNvSpPr txBox="true"/>
          <p:nvPr/>
        </p:nvSpPr>
        <p:spPr>
          <a:xfrm rot="0">
            <a:off x="4178031" y="4757670"/>
            <a:ext cx="10759628" cy="1579606"/>
          </a:xfrm>
          <a:prstGeom prst="rect">
            <a:avLst/>
          </a:prstGeom>
        </p:spPr>
        <p:txBody>
          <a:bodyPr anchor="t" rtlCol="false" tIns="0" lIns="0" bIns="0" rIns="0">
            <a:spAutoFit/>
          </a:bodyPr>
          <a:lstStyle/>
          <a:p>
            <a:pPr algn="ctr">
              <a:lnSpc>
                <a:spcPts val="11544"/>
              </a:lnSpc>
              <a:spcBef>
                <a:spcPct val="0"/>
              </a:spcBef>
            </a:pPr>
            <a:r>
              <a:rPr lang="en-US" sz="8245">
                <a:solidFill>
                  <a:srgbClr val="5D5A62"/>
                </a:solidFill>
                <a:latin typeface="Ashley Crawford"/>
                <a:ea typeface="Ashley Crawford"/>
                <a:cs typeface="Ashley Crawford"/>
                <a:sym typeface="Ashley Crawford"/>
              </a:rPr>
              <a:t>Mussels</a:t>
            </a:r>
          </a:p>
        </p:txBody>
      </p:sp>
      <p:sp>
        <p:nvSpPr>
          <p:cNvPr name="TextBox 8" id="8"/>
          <p:cNvSpPr txBox="true"/>
          <p:nvPr/>
        </p:nvSpPr>
        <p:spPr>
          <a:xfrm rot="0">
            <a:off x="4686869" y="6376613"/>
            <a:ext cx="9741950" cy="2785434"/>
          </a:xfrm>
          <a:prstGeom prst="rect">
            <a:avLst/>
          </a:prstGeom>
        </p:spPr>
        <p:txBody>
          <a:bodyPr anchor="t" rtlCol="false" tIns="0" lIns="0" bIns="0" rIns="0">
            <a:spAutoFit/>
          </a:bodyPr>
          <a:lstStyle/>
          <a:p>
            <a:pPr algn="ctr">
              <a:lnSpc>
                <a:spcPts val="4497"/>
              </a:lnSpc>
              <a:spcBef>
                <a:spcPct val="0"/>
              </a:spcBef>
            </a:pPr>
            <a:r>
              <a:rPr lang="en-US" b="true" sz="3212">
                <a:solidFill>
                  <a:srgbClr val="000000"/>
                </a:solidFill>
                <a:latin typeface="Glacial Indifference Bold"/>
                <a:ea typeface="Glacial Indifference Bold"/>
                <a:cs typeface="Glacial Indifference Bold"/>
                <a:sym typeface="Glacial Indifference Bold"/>
              </a:rPr>
              <a:t>Mussels live on the coast where waves crash on rocks. They use lots of thin threads to attach to the rocks so they don’t get knocked off by the waves. They also close their shells so they don’t dry out when they’re out of the water.</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97B0D6"/>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6366926" y="1028700"/>
            <a:ext cx="10383867" cy="3993825"/>
            <a:chOff x="0" y="0"/>
            <a:chExt cx="3126182" cy="1202387"/>
          </a:xfrm>
        </p:grpSpPr>
        <p:sp>
          <p:nvSpPr>
            <p:cNvPr name="Freeform 4" id="4"/>
            <p:cNvSpPr/>
            <p:nvPr/>
          </p:nvSpPr>
          <p:spPr>
            <a:xfrm flipH="false" flipV="false" rot="0">
              <a:off x="0" y="0"/>
              <a:ext cx="3126182" cy="1202387"/>
            </a:xfrm>
            <a:custGeom>
              <a:avLst/>
              <a:gdLst/>
              <a:ahLst/>
              <a:cxnLst/>
              <a:rect r="r" b="b" t="t" l="l"/>
              <a:pathLst>
                <a:path h="1202387" w="3126182">
                  <a:moveTo>
                    <a:pt x="28332" y="0"/>
                  </a:moveTo>
                  <a:lnTo>
                    <a:pt x="3097850" y="0"/>
                  </a:lnTo>
                  <a:cubicBezTo>
                    <a:pt x="3105364" y="0"/>
                    <a:pt x="3112570" y="2985"/>
                    <a:pt x="3117884" y="8298"/>
                  </a:cubicBezTo>
                  <a:cubicBezTo>
                    <a:pt x="3123197" y="13611"/>
                    <a:pt x="3126182" y="20818"/>
                    <a:pt x="3126182" y="28332"/>
                  </a:cubicBezTo>
                  <a:lnTo>
                    <a:pt x="3126182" y="1174055"/>
                  </a:lnTo>
                  <a:cubicBezTo>
                    <a:pt x="3126182" y="1189702"/>
                    <a:pt x="3113497" y="1202387"/>
                    <a:pt x="3097850" y="1202387"/>
                  </a:cubicBezTo>
                  <a:lnTo>
                    <a:pt x="28332" y="1202387"/>
                  </a:lnTo>
                  <a:cubicBezTo>
                    <a:pt x="12685" y="1202387"/>
                    <a:pt x="0" y="1189702"/>
                    <a:pt x="0" y="1174055"/>
                  </a:cubicBezTo>
                  <a:lnTo>
                    <a:pt x="0" y="28332"/>
                  </a:lnTo>
                  <a:cubicBezTo>
                    <a:pt x="0" y="12685"/>
                    <a:pt x="12685" y="0"/>
                    <a:pt x="28332" y="0"/>
                  </a:cubicBezTo>
                  <a:close/>
                </a:path>
              </a:pathLst>
            </a:custGeom>
            <a:solidFill>
              <a:srgbClr val="FFFFFF">
                <a:alpha val="75686"/>
              </a:srgbClr>
            </a:solidFill>
            <a:ln w="47625" cap="rnd">
              <a:solidFill>
                <a:srgbClr val="6C5354">
                  <a:alpha val="75686"/>
                </a:srgbClr>
              </a:solidFill>
              <a:prstDash val="solid"/>
              <a:round/>
            </a:ln>
          </p:spPr>
        </p:sp>
        <p:sp>
          <p:nvSpPr>
            <p:cNvPr name="TextBox 5" id="5"/>
            <p:cNvSpPr txBox="true"/>
            <p:nvPr/>
          </p:nvSpPr>
          <p:spPr>
            <a:xfrm>
              <a:off x="0" y="-47625"/>
              <a:ext cx="3126182" cy="1250012"/>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true" flipV="false" rot="-214487">
            <a:off x="-2556592" y="544920"/>
            <a:ext cx="17847036" cy="11793195"/>
          </a:xfrm>
          <a:custGeom>
            <a:avLst/>
            <a:gdLst/>
            <a:ahLst/>
            <a:cxnLst/>
            <a:rect r="r" b="b" t="t" l="l"/>
            <a:pathLst>
              <a:path h="11793195" w="17847036">
                <a:moveTo>
                  <a:pt x="17847036" y="0"/>
                </a:moveTo>
                <a:lnTo>
                  <a:pt x="0" y="0"/>
                </a:lnTo>
                <a:lnTo>
                  <a:pt x="0" y="11793195"/>
                </a:lnTo>
                <a:lnTo>
                  <a:pt x="17847036" y="11793195"/>
                </a:lnTo>
                <a:lnTo>
                  <a:pt x="17847036" y="0"/>
                </a:lnTo>
                <a:close/>
              </a:path>
            </a:pathLst>
          </a:custGeom>
          <a:blipFill>
            <a:blip r:embed="rId3"/>
            <a:stretch>
              <a:fillRect l="0" t="0" r="0" b="0"/>
            </a:stretch>
          </a:blipFill>
        </p:spPr>
      </p:sp>
      <p:sp>
        <p:nvSpPr>
          <p:cNvPr name="TextBox 7" id="7"/>
          <p:cNvSpPr txBox="true"/>
          <p:nvPr/>
        </p:nvSpPr>
        <p:spPr>
          <a:xfrm rot="0">
            <a:off x="6179046" y="1223474"/>
            <a:ext cx="10759628" cy="1579606"/>
          </a:xfrm>
          <a:prstGeom prst="rect">
            <a:avLst/>
          </a:prstGeom>
        </p:spPr>
        <p:txBody>
          <a:bodyPr anchor="t" rtlCol="false" tIns="0" lIns="0" bIns="0" rIns="0">
            <a:spAutoFit/>
          </a:bodyPr>
          <a:lstStyle/>
          <a:p>
            <a:pPr algn="ctr">
              <a:lnSpc>
                <a:spcPts val="11544"/>
              </a:lnSpc>
              <a:spcBef>
                <a:spcPct val="0"/>
              </a:spcBef>
            </a:pPr>
            <a:r>
              <a:rPr lang="en-US" sz="8245">
                <a:solidFill>
                  <a:srgbClr val="6C5354"/>
                </a:solidFill>
                <a:latin typeface="Ashley Crawford"/>
                <a:ea typeface="Ashley Crawford"/>
                <a:cs typeface="Ashley Crawford"/>
                <a:sym typeface="Ashley Crawford"/>
              </a:rPr>
              <a:t>Lungfish</a:t>
            </a:r>
          </a:p>
        </p:txBody>
      </p:sp>
      <p:sp>
        <p:nvSpPr>
          <p:cNvPr name="TextBox 8" id="8"/>
          <p:cNvSpPr txBox="true"/>
          <p:nvPr/>
        </p:nvSpPr>
        <p:spPr>
          <a:xfrm rot="0">
            <a:off x="6687885" y="2842417"/>
            <a:ext cx="9741950" cy="1661484"/>
          </a:xfrm>
          <a:prstGeom prst="rect">
            <a:avLst/>
          </a:prstGeom>
        </p:spPr>
        <p:txBody>
          <a:bodyPr anchor="t" rtlCol="false" tIns="0" lIns="0" bIns="0" rIns="0">
            <a:spAutoFit/>
          </a:bodyPr>
          <a:lstStyle/>
          <a:p>
            <a:pPr algn="ctr">
              <a:lnSpc>
                <a:spcPts val="4497"/>
              </a:lnSpc>
              <a:spcBef>
                <a:spcPct val="0"/>
              </a:spcBef>
            </a:pPr>
            <a:r>
              <a:rPr lang="en-US" b="true" sz="3212">
                <a:solidFill>
                  <a:srgbClr val="000000"/>
                </a:solidFill>
                <a:latin typeface="Glacial Indifference Bold"/>
                <a:ea typeface="Glacial Indifference Bold"/>
                <a:cs typeface="Glacial Indifference Bold"/>
                <a:sym typeface="Glacial Indifference Bold"/>
              </a:rPr>
              <a:t>Lungfish live in tropical streams and lakes that sometimes dry out. Lungfish can burrow in the soil when it is dry, and have a lung to breathe air.</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97B0D6"/>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216580" y="1028700"/>
            <a:ext cx="10383867" cy="4436699"/>
            <a:chOff x="0" y="0"/>
            <a:chExt cx="3126182" cy="1335719"/>
          </a:xfrm>
        </p:grpSpPr>
        <p:sp>
          <p:nvSpPr>
            <p:cNvPr name="Freeform 4" id="4"/>
            <p:cNvSpPr/>
            <p:nvPr/>
          </p:nvSpPr>
          <p:spPr>
            <a:xfrm flipH="false" flipV="false" rot="0">
              <a:off x="0" y="0"/>
              <a:ext cx="3126182" cy="1335719"/>
            </a:xfrm>
            <a:custGeom>
              <a:avLst/>
              <a:gdLst/>
              <a:ahLst/>
              <a:cxnLst/>
              <a:rect r="r" b="b" t="t" l="l"/>
              <a:pathLst>
                <a:path h="1335719" w="3126182">
                  <a:moveTo>
                    <a:pt x="28332" y="0"/>
                  </a:moveTo>
                  <a:lnTo>
                    <a:pt x="3097850" y="0"/>
                  </a:lnTo>
                  <a:cubicBezTo>
                    <a:pt x="3105364" y="0"/>
                    <a:pt x="3112570" y="2985"/>
                    <a:pt x="3117884" y="8298"/>
                  </a:cubicBezTo>
                  <a:cubicBezTo>
                    <a:pt x="3123197" y="13611"/>
                    <a:pt x="3126182" y="20818"/>
                    <a:pt x="3126182" y="28332"/>
                  </a:cubicBezTo>
                  <a:lnTo>
                    <a:pt x="3126182" y="1307387"/>
                  </a:lnTo>
                  <a:cubicBezTo>
                    <a:pt x="3126182" y="1323034"/>
                    <a:pt x="3113497" y="1335719"/>
                    <a:pt x="3097850" y="1335719"/>
                  </a:cubicBezTo>
                  <a:lnTo>
                    <a:pt x="28332" y="1335719"/>
                  </a:lnTo>
                  <a:cubicBezTo>
                    <a:pt x="12685" y="1335719"/>
                    <a:pt x="0" y="1323034"/>
                    <a:pt x="0" y="1307387"/>
                  </a:cubicBezTo>
                  <a:lnTo>
                    <a:pt x="0" y="28332"/>
                  </a:lnTo>
                  <a:cubicBezTo>
                    <a:pt x="0" y="12685"/>
                    <a:pt x="12685" y="0"/>
                    <a:pt x="28332" y="0"/>
                  </a:cubicBezTo>
                  <a:close/>
                </a:path>
              </a:pathLst>
            </a:custGeom>
            <a:solidFill>
              <a:srgbClr val="FFFFFF">
                <a:alpha val="75686"/>
              </a:srgbClr>
            </a:solidFill>
            <a:ln w="47625" cap="rnd">
              <a:solidFill>
                <a:srgbClr val="4F628D">
                  <a:alpha val="75686"/>
                </a:srgbClr>
              </a:solidFill>
              <a:prstDash val="solid"/>
              <a:round/>
            </a:ln>
          </p:spPr>
        </p:sp>
        <p:sp>
          <p:nvSpPr>
            <p:cNvPr name="TextBox 5" id="5"/>
            <p:cNvSpPr txBox="true"/>
            <p:nvPr/>
          </p:nvSpPr>
          <p:spPr>
            <a:xfrm>
              <a:off x="0" y="-47625"/>
              <a:ext cx="3126182" cy="1383344"/>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0">
            <a:off x="6022981" y="3518453"/>
            <a:ext cx="13537301" cy="7614732"/>
          </a:xfrm>
          <a:custGeom>
            <a:avLst/>
            <a:gdLst/>
            <a:ahLst/>
            <a:cxnLst/>
            <a:rect r="r" b="b" t="t" l="l"/>
            <a:pathLst>
              <a:path h="7614732" w="13537301">
                <a:moveTo>
                  <a:pt x="0" y="0"/>
                </a:moveTo>
                <a:lnTo>
                  <a:pt x="13537300" y="0"/>
                </a:lnTo>
                <a:lnTo>
                  <a:pt x="13537300" y="7614731"/>
                </a:lnTo>
                <a:lnTo>
                  <a:pt x="0" y="7614731"/>
                </a:lnTo>
                <a:lnTo>
                  <a:pt x="0" y="0"/>
                </a:lnTo>
                <a:close/>
              </a:path>
            </a:pathLst>
          </a:custGeom>
          <a:blipFill>
            <a:blip r:embed="rId3"/>
            <a:stretch>
              <a:fillRect l="0" t="0" r="0" b="0"/>
            </a:stretch>
          </a:blipFill>
        </p:spPr>
      </p:sp>
      <p:sp>
        <p:nvSpPr>
          <p:cNvPr name="TextBox 7" id="7"/>
          <p:cNvSpPr txBox="true"/>
          <p:nvPr/>
        </p:nvSpPr>
        <p:spPr>
          <a:xfrm rot="0">
            <a:off x="1028700" y="1163924"/>
            <a:ext cx="10759628" cy="1579606"/>
          </a:xfrm>
          <a:prstGeom prst="rect">
            <a:avLst/>
          </a:prstGeom>
        </p:spPr>
        <p:txBody>
          <a:bodyPr anchor="t" rtlCol="false" tIns="0" lIns="0" bIns="0" rIns="0">
            <a:spAutoFit/>
          </a:bodyPr>
          <a:lstStyle/>
          <a:p>
            <a:pPr algn="ctr">
              <a:lnSpc>
                <a:spcPts val="11544"/>
              </a:lnSpc>
              <a:spcBef>
                <a:spcPct val="0"/>
              </a:spcBef>
            </a:pPr>
            <a:r>
              <a:rPr lang="en-US" sz="8245">
                <a:solidFill>
                  <a:srgbClr val="4F628D"/>
                </a:solidFill>
                <a:latin typeface="Ashley Crawford"/>
                <a:ea typeface="Ashley Crawford"/>
                <a:cs typeface="Ashley Crawford"/>
                <a:sym typeface="Ashley Crawford"/>
              </a:rPr>
              <a:t>Javelina</a:t>
            </a:r>
          </a:p>
        </p:txBody>
      </p:sp>
      <p:sp>
        <p:nvSpPr>
          <p:cNvPr name="TextBox 8" id="8"/>
          <p:cNvSpPr txBox="true"/>
          <p:nvPr/>
        </p:nvSpPr>
        <p:spPr>
          <a:xfrm rot="0">
            <a:off x="1537539" y="2782866"/>
            <a:ext cx="9741950" cy="2223459"/>
          </a:xfrm>
          <a:prstGeom prst="rect">
            <a:avLst/>
          </a:prstGeom>
        </p:spPr>
        <p:txBody>
          <a:bodyPr anchor="t" rtlCol="false" tIns="0" lIns="0" bIns="0" rIns="0">
            <a:spAutoFit/>
          </a:bodyPr>
          <a:lstStyle/>
          <a:p>
            <a:pPr algn="ctr">
              <a:lnSpc>
                <a:spcPts val="4497"/>
              </a:lnSpc>
              <a:spcBef>
                <a:spcPct val="0"/>
              </a:spcBef>
            </a:pPr>
            <a:r>
              <a:rPr lang="en-US" b="true" sz="3212">
                <a:solidFill>
                  <a:srgbClr val="000000"/>
                </a:solidFill>
                <a:latin typeface="Glacial Indifference Bold"/>
                <a:ea typeface="Glacial Indifference Bold"/>
                <a:cs typeface="Glacial Indifference Bold"/>
                <a:sym typeface="Glacial Indifference Bold"/>
              </a:rPr>
              <a:t>The javelina lives in the Sonoran Desert. Cacti store lots of water, but they have sharp spines. Javelinas have big teeth and tough skin so they can eat cacti and get the water they need.</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97B0D6"/>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87000"/>
          </a:xfrm>
          <a:custGeom>
            <a:avLst/>
            <a:gdLst/>
            <a:ahLst/>
            <a:cxnLst/>
            <a:rect r="r" b="b" t="t" l="l"/>
            <a:pathLst>
              <a:path h="10287000" w="18288000">
                <a:moveTo>
                  <a:pt x="18288000" y="0"/>
                </a:moveTo>
                <a:lnTo>
                  <a:pt x="0" y="0"/>
                </a:lnTo>
                <a:lnTo>
                  <a:pt x="0" y="10287000"/>
                </a:lnTo>
                <a:lnTo>
                  <a:pt x="18288000" y="10287000"/>
                </a:lnTo>
                <a:lnTo>
                  <a:pt x="18288000" y="0"/>
                </a:lnTo>
                <a:close/>
              </a:path>
            </a:pathLst>
          </a:custGeom>
          <a:blipFill>
            <a:blip r:embed="rId2">
              <a:alphaModFix amt="80000"/>
            </a:blip>
            <a:stretch>
              <a:fillRect l="0" t="0" r="0" b="0"/>
            </a:stretch>
          </a:blipFill>
        </p:spPr>
      </p:sp>
      <p:grpSp>
        <p:nvGrpSpPr>
          <p:cNvPr name="Group 3" id="3"/>
          <p:cNvGrpSpPr/>
          <p:nvPr/>
        </p:nvGrpSpPr>
        <p:grpSpPr>
          <a:xfrm rot="0">
            <a:off x="7459379" y="5461319"/>
            <a:ext cx="10383867" cy="4436699"/>
            <a:chOff x="0" y="0"/>
            <a:chExt cx="3126182" cy="1335719"/>
          </a:xfrm>
        </p:grpSpPr>
        <p:sp>
          <p:nvSpPr>
            <p:cNvPr name="Freeform 4" id="4"/>
            <p:cNvSpPr/>
            <p:nvPr/>
          </p:nvSpPr>
          <p:spPr>
            <a:xfrm flipH="false" flipV="false" rot="0">
              <a:off x="0" y="0"/>
              <a:ext cx="3126182" cy="1335719"/>
            </a:xfrm>
            <a:custGeom>
              <a:avLst/>
              <a:gdLst/>
              <a:ahLst/>
              <a:cxnLst/>
              <a:rect r="r" b="b" t="t" l="l"/>
              <a:pathLst>
                <a:path h="1335719" w="3126182">
                  <a:moveTo>
                    <a:pt x="28332" y="0"/>
                  </a:moveTo>
                  <a:lnTo>
                    <a:pt x="3097850" y="0"/>
                  </a:lnTo>
                  <a:cubicBezTo>
                    <a:pt x="3105364" y="0"/>
                    <a:pt x="3112570" y="2985"/>
                    <a:pt x="3117884" y="8298"/>
                  </a:cubicBezTo>
                  <a:cubicBezTo>
                    <a:pt x="3123197" y="13611"/>
                    <a:pt x="3126182" y="20818"/>
                    <a:pt x="3126182" y="28332"/>
                  </a:cubicBezTo>
                  <a:lnTo>
                    <a:pt x="3126182" y="1307387"/>
                  </a:lnTo>
                  <a:cubicBezTo>
                    <a:pt x="3126182" y="1323034"/>
                    <a:pt x="3113497" y="1335719"/>
                    <a:pt x="3097850" y="1335719"/>
                  </a:cubicBezTo>
                  <a:lnTo>
                    <a:pt x="28332" y="1335719"/>
                  </a:lnTo>
                  <a:cubicBezTo>
                    <a:pt x="12685" y="1335719"/>
                    <a:pt x="0" y="1323034"/>
                    <a:pt x="0" y="1307387"/>
                  </a:cubicBezTo>
                  <a:lnTo>
                    <a:pt x="0" y="28332"/>
                  </a:lnTo>
                  <a:cubicBezTo>
                    <a:pt x="0" y="12685"/>
                    <a:pt x="12685" y="0"/>
                    <a:pt x="28332" y="0"/>
                  </a:cubicBezTo>
                  <a:close/>
                </a:path>
              </a:pathLst>
            </a:custGeom>
            <a:solidFill>
              <a:srgbClr val="FFFFFF">
                <a:alpha val="75686"/>
              </a:srgbClr>
            </a:solidFill>
            <a:ln w="47625" cap="rnd">
              <a:solidFill>
                <a:srgbClr val="C88218">
                  <a:alpha val="75686"/>
                </a:srgbClr>
              </a:solidFill>
              <a:prstDash val="solid"/>
              <a:round/>
            </a:ln>
          </p:spPr>
        </p:sp>
        <p:sp>
          <p:nvSpPr>
            <p:cNvPr name="TextBox 5" id="5"/>
            <p:cNvSpPr txBox="true"/>
            <p:nvPr/>
          </p:nvSpPr>
          <p:spPr>
            <a:xfrm>
              <a:off x="0" y="-47625"/>
              <a:ext cx="3126182" cy="1383344"/>
            </a:xfrm>
            <a:prstGeom prst="rect">
              <a:avLst/>
            </a:prstGeom>
          </p:spPr>
          <p:txBody>
            <a:bodyPr anchor="ctr" rtlCol="false" tIns="50800" lIns="50800" bIns="50800" rIns="50800"/>
            <a:lstStyle/>
            <a:p>
              <a:pPr algn="ctr">
                <a:lnSpc>
                  <a:spcPts val="2659"/>
                </a:lnSpc>
              </a:pPr>
            </a:p>
          </p:txBody>
        </p:sp>
      </p:grpSp>
      <p:sp>
        <p:nvSpPr>
          <p:cNvPr name="TextBox 6" id="6"/>
          <p:cNvSpPr txBox="true"/>
          <p:nvPr/>
        </p:nvSpPr>
        <p:spPr>
          <a:xfrm rot="0">
            <a:off x="7271499" y="5596543"/>
            <a:ext cx="10759628" cy="1579606"/>
          </a:xfrm>
          <a:prstGeom prst="rect">
            <a:avLst/>
          </a:prstGeom>
        </p:spPr>
        <p:txBody>
          <a:bodyPr anchor="t" rtlCol="false" tIns="0" lIns="0" bIns="0" rIns="0">
            <a:spAutoFit/>
          </a:bodyPr>
          <a:lstStyle/>
          <a:p>
            <a:pPr algn="ctr">
              <a:lnSpc>
                <a:spcPts val="11544"/>
              </a:lnSpc>
              <a:spcBef>
                <a:spcPct val="0"/>
              </a:spcBef>
            </a:pPr>
            <a:r>
              <a:rPr lang="en-US" sz="8245">
                <a:solidFill>
                  <a:srgbClr val="C88218"/>
                </a:solidFill>
                <a:latin typeface="Ashley Crawford"/>
                <a:ea typeface="Ashley Crawford"/>
                <a:cs typeface="Ashley Crawford"/>
                <a:sym typeface="Ashley Crawford"/>
              </a:rPr>
              <a:t>Creosote bush</a:t>
            </a:r>
          </a:p>
        </p:txBody>
      </p:sp>
      <p:sp>
        <p:nvSpPr>
          <p:cNvPr name="TextBox 7" id="7"/>
          <p:cNvSpPr txBox="true"/>
          <p:nvPr/>
        </p:nvSpPr>
        <p:spPr>
          <a:xfrm rot="0">
            <a:off x="7780338" y="7215486"/>
            <a:ext cx="9741950" cy="2223459"/>
          </a:xfrm>
          <a:prstGeom prst="rect">
            <a:avLst/>
          </a:prstGeom>
        </p:spPr>
        <p:txBody>
          <a:bodyPr anchor="t" rtlCol="false" tIns="0" lIns="0" bIns="0" rIns="0">
            <a:spAutoFit/>
          </a:bodyPr>
          <a:lstStyle/>
          <a:p>
            <a:pPr algn="ctr">
              <a:lnSpc>
                <a:spcPts val="4497"/>
              </a:lnSpc>
              <a:spcBef>
                <a:spcPct val="0"/>
              </a:spcBef>
            </a:pPr>
            <a:r>
              <a:rPr lang="en-US" b="true" sz="3212">
                <a:solidFill>
                  <a:srgbClr val="000000"/>
                </a:solidFill>
                <a:latin typeface="Glacial Indifference Bold"/>
                <a:ea typeface="Glacial Indifference Bold"/>
                <a:cs typeface="Glacial Indifference Bold"/>
                <a:sym typeface="Glacial Indifference Bold"/>
              </a:rPr>
              <a:t>Plants lose water through their leaves. Creosote bushes live in the Sonoran Desert and have small waxy leaves so they lose less water and don’t dry out.</a:t>
            </a:r>
          </a:p>
        </p:txBody>
      </p:sp>
      <p:sp>
        <p:nvSpPr>
          <p:cNvPr name="Freeform 8" id="8"/>
          <p:cNvSpPr/>
          <p:nvPr/>
        </p:nvSpPr>
        <p:spPr>
          <a:xfrm flipH="false" flipV="false" rot="0">
            <a:off x="0" y="-528063"/>
            <a:ext cx="16232740" cy="10815063"/>
          </a:xfrm>
          <a:custGeom>
            <a:avLst/>
            <a:gdLst/>
            <a:ahLst/>
            <a:cxnLst/>
            <a:rect r="r" b="b" t="t" l="l"/>
            <a:pathLst>
              <a:path h="10815063" w="16232740">
                <a:moveTo>
                  <a:pt x="0" y="0"/>
                </a:moveTo>
                <a:lnTo>
                  <a:pt x="16232740" y="0"/>
                </a:lnTo>
                <a:lnTo>
                  <a:pt x="16232740" y="10815063"/>
                </a:lnTo>
                <a:lnTo>
                  <a:pt x="0" y="10815063"/>
                </a:lnTo>
                <a:lnTo>
                  <a:pt x="0" y="0"/>
                </a:lnTo>
                <a:close/>
              </a:path>
            </a:pathLst>
          </a:custGeom>
          <a:blipFill>
            <a:blip r:embed="rId3"/>
            <a:stretch>
              <a:fillRect l="0" t="0" r="0" b="0"/>
            </a:stretch>
          </a:blipFill>
        </p:spPr>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97B0D6"/>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981590" y="5650166"/>
            <a:ext cx="10383867" cy="3977625"/>
            <a:chOff x="0" y="0"/>
            <a:chExt cx="3126182" cy="1197510"/>
          </a:xfrm>
        </p:grpSpPr>
        <p:sp>
          <p:nvSpPr>
            <p:cNvPr name="Freeform 4" id="4"/>
            <p:cNvSpPr/>
            <p:nvPr/>
          </p:nvSpPr>
          <p:spPr>
            <a:xfrm flipH="false" flipV="false" rot="0">
              <a:off x="0" y="0"/>
              <a:ext cx="3126182" cy="1197510"/>
            </a:xfrm>
            <a:custGeom>
              <a:avLst/>
              <a:gdLst/>
              <a:ahLst/>
              <a:cxnLst/>
              <a:rect r="r" b="b" t="t" l="l"/>
              <a:pathLst>
                <a:path h="1197510" w="3126182">
                  <a:moveTo>
                    <a:pt x="28332" y="0"/>
                  </a:moveTo>
                  <a:lnTo>
                    <a:pt x="3097850" y="0"/>
                  </a:lnTo>
                  <a:cubicBezTo>
                    <a:pt x="3105364" y="0"/>
                    <a:pt x="3112570" y="2985"/>
                    <a:pt x="3117884" y="8298"/>
                  </a:cubicBezTo>
                  <a:cubicBezTo>
                    <a:pt x="3123197" y="13611"/>
                    <a:pt x="3126182" y="20818"/>
                    <a:pt x="3126182" y="28332"/>
                  </a:cubicBezTo>
                  <a:lnTo>
                    <a:pt x="3126182" y="1169178"/>
                  </a:lnTo>
                  <a:cubicBezTo>
                    <a:pt x="3126182" y="1184825"/>
                    <a:pt x="3113497" y="1197510"/>
                    <a:pt x="3097850" y="1197510"/>
                  </a:cubicBezTo>
                  <a:lnTo>
                    <a:pt x="28332" y="1197510"/>
                  </a:lnTo>
                  <a:cubicBezTo>
                    <a:pt x="12685" y="1197510"/>
                    <a:pt x="0" y="1184825"/>
                    <a:pt x="0" y="1169178"/>
                  </a:cubicBezTo>
                  <a:lnTo>
                    <a:pt x="0" y="28332"/>
                  </a:lnTo>
                  <a:cubicBezTo>
                    <a:pt x="0" y="12685"/>
                    <a:pt x="12685" y="0"/>
                    <a:pt x="28332" y="0"/>
                  </a:cubicBezTo>
                  <a:close/>
                </a:path>
              </a:pathLst>
            </a:custGeom>
            <a:solidFill>
              <a:srgbClr val="FFFFFF">
                <a:alpha val="75686"/>
              </a:srgbClr>
            </a:solidFill>
            <a:ln w="47625" cap="rnd">
              <a:solidFill>
                <a:srgbClr val="51433F">
                  <a:alpha val="75686"/>
                </a:srgbClr>
              </a:solidFill>
              <a:prstDash val="solid"/>
              <a:round/>
            </a:ln>
          </p:spPr>
        </p:sp>
        <p:sp>
          <p:nvSpPr>
            <p:cNvPr name="TextBox 5" id="5"/>
            <p:cNvSpPr txBox="true"/>
            <p:nvPr/>
          </p:nvSpPr>
          <p:spPr>
            <a:xfrm>
              <a:off x="0" y="-47625"/>
              <a:ext cx="3126182" cy="1245135"/>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0">
            <a:off x="1947119" y="0"/>
            <a:ext cx="19682418" cy="13121612"/>
          </a:xfrm>
          <a:custGeom>
            <a:avLst/>
            <a:gdLst/>
            <a:ahLst/>
            <a:cxnLst/>
            <a:rect r="r" b="b" t="t" l="l"/>
            <a:pathLst>
              <a:path h="13121612" w="19682418">
                <a:moveTo>
                  <a:pt x="0" y="0"/>
                </a:moveTo>
                <a:lnTo>
                  <a:pt x="19682418" y="0"/>
                </a:lnTo>
                <a:lnTo>
                  <a:pt x="19682418" y="13121612"/>
                </a:lnTo>
                <a:lnTo>
                  <a:pt x="0" y="13121612"/>
                </a:lnTo>
                <a:lnTo>
                  <a:pt x="0" y="0"/>
                </a:lnTo>
                <a:close/>
              </a:path>
            </a:pathLst>
          </a:custGeom>
          <a:blipFill>
            <a:blip r:embed="rId3"/>
            <a:stretch>
              <a:fillRect l="0" t="0" r="0" b="0"/>
            </a:stretch>
          </a:blipFill>
        </p:spPr>
      </p:sp>
      <p:sp>
        <p:nvSpPr>
          <p:cNvPr name="TextBox 7" id="7"/>
          <p:cNvSpPr txBox="true"/>
          <p:nvPr/>
        </p:nvSpPr>
        <p:spPr>
          <a:xfrm rot="0">
            <a:off x="793710" y="5785390"/>
            <a:ext cx="10759628" cy="1579606"/>
          </a:xfrm>
          <a:prstGeom prst="rect">
            <a:avLst/>
          </a:prstGeom>
        </p:spPr>
        <p:txBody>
          <a:bodyPr anchor="t" rtlCol="false" tIns="0" lIns="0" bIns="0" rIns="0">
            <a:spAutoFit/>
          </a:bodyPr>
          <a:lstStyle/>
          <a:p>
            <a:pPr algn="ctr">
              <a:lnSpc>
                <a:spcPts val="11544"/>
              </a:lnSpc>
              <a:spcBef>
                <a:spcPct val="0"/>
              </a:spcBef>
            </a:pPr>
            <a:r>
              <a:rPr lang="en-US" sz="8245">
                <a:solidFill>
                  <a:srgbClr val="51433F"/>
                </a:solidFill>
                <a:latin typeface="Ashley Crawford"/>
                <a:ea typeface="Ashley Crawford"/>
                <a:cs typeface="Ashley Crawford"/>
                <a:sym typeface="Ashley Crawford"/>
              </a:rPr>
              <a:t>Elf Owl</a:t>
            </a:r>
          </a:p>
        </p:txBody>
      </p:sp>
      <p:sp>
        <p:nvSpPr>
          <p:cNvPr name="TextBox 8" id="8"/>
          <p:cNvSpPr txBox="true"/>
          <p:nvPr/>
        </p:nvSpPr>
        <p:spPr>
          <a:xfrm rot="0">
            <a:off x="1302549" y="7404333"/>
            <a:ext cx="9741950" cy="2223459"/>
          </a:xfrm>
          <a:prstGeom prst="rect">
            <a:avLst/>
          </a:prstGeom>
        </p:spPr>
        <p:txBody>
          <a:bodyPr anchor="t" rtlCol="false" tIns="0" lIns="0" bIns="0" rIns="0">
            <a:spAutoFit/>
          </a:bodyPr>
          <a:lstStyle/>
          <a:p>
            <a:pPr algn="ctr">
              <a:lnSpc>
                <a:spcPts val="4497"/>
              </a:lnSpc>
              <a:spcBef>
                <a:spcPct val="0"/>
              </a:spcBef>
            </a:pPr>
            <a:r>
              <a:rPr lang="en-US" b="true" sz="3212">
                <a:solidFill>
                  <a:srgbClr val="000000"/>
                </a:solidFill>
                <a:latin typeface="Glacial Indifference Bold"/>
                <a:ea typeface="Glacial Indifference Bold"/>
                <a:cs typeface="Glacial Indifference Bold"/>
                <a:sym typeface="Glacial Indifference Bold"/>
              </a:rPr>
              <a:t>Elf owls are tiny owls that live in the holes of a saguaro cactus in the Sonoran Desert. Inside the cactus is cooler and keeps them safe from the sun.</a:t>
            </a:r>
          </a:p>
          <a:p>
            <a:pPr algn="ctr">
              <a:lnSpc>
                <a:spcPts val="4497"/>
              </a:lnSpc>
              <a:spcBef>
                <a:spcPct val="0"/>
              </a:spcBef>
            </a:pPr>
          </a:p>
        </p:txBody>
      </p:sp>
      <p:sp>
        <p:nvSpPr>
          <p:cNvPr name="Freeform 9" id="9"/>
          <p:cNvSpPr/>
          <p:nvPr/>
        </p:nvSpPr>
        <p:spPr>
          <a:xfrm flipH="false" flipV="false" rot="0">
            <a:off x="5740546" y="1451326"/>
            <a:ext cx="2818251" cy="4781845"/>
          </a:xfrm>
          <a:custGeom>
            <a:avLst/>
            <a:gdLst/>
            <a:ahLst/>
            <a:cxnLst/>
            <a:rect r="r" b="b" t="t" l="l"/>
            <a:pathLst>
              <a:path h="4781845" w="2818251">
                <a:moveTo>
                  <a:pt x="0" y="0"/>
                </a:moveTo>
                <a:lnTo>
                  <a:pt x="2818252" y="0"/>
                </a:lnTo>
                <a:lnTo>
                  <a:pt x="2818252" y="4781845"/>
                </a:lnTo>
                <a:lnTo>
                  <a:pt x="0" y="4781845"/>
                </a:lnTo>
                <a:lnTo>
                  <a:pt x="0" y="0"/>
                </a:lnTo>
                <a:close/>
              </a:path>
            </a:pathLst>
          </a:custGeom>
          <a:blipFill>
            <a:blip r:embed="rId4"/>
            <a:stretch>
              <a:fillRect l="-139849" t="-16248" r="-161152" b="-13737"/>
            </a:stretch>
          </a:blipFill>
        </p:spPr>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97B0D6"/>
        </a:solidFill>
      </p:bgPr>
    </p:bg>
    <p:spTree>
      <p:nvGrpSpPr>
        <p:cNvPr id="1" name=""/>
        <p:cNvGrpSpPr/>
        <p:nvPr/>
      </p:nvGrpSpPr>
      <p:grpSpPr>
        <a:xfrm>
          <a:off x="0" y="0"/>
          <a:ext cx="0" cy="0"/>
          <a:chOff x="0" y="0"/>
          <a:chExt cx="0" cy="0"/>
        </a:xfrm>
      </p:grpSpPr>
      <p:sp>
        <p:nvSpPr>
          <p:cNvPr name="Freeform 2" id="2"/>
          <p:cNvSpPr/>
          <p:nvPr/>
        </p:nvSpPr>
        <p:spPr>
          <a:xfrm flipH="false" flipV="false" rot="0">
            <a:off x="-6400187" y="-3600105"/>
            <a:ext cx="24688187" cy="13887105"/>
          </a:xfrm>
          <a:custGeom>
            <a:avLst/>
            <a:gdLst/>
            <a:ahLst/>
            <a:cxnLst/>
            <a:rect r="r" b="b" t="t" l="l"/>
            <a:pathLst>
              <a:path h="13887105" w="24688187">
                <a:moveTo>
                  <a:pt x="0" y="0"/>
                </a:moveTo>
                <a:lnTo>
                  <a:pt x="24688187" y="0"/>
                </a:lnTo>
                <a:lnTo>
                  <a:pt x="24688187" y="13887105"/>
                </a:lnTo>
                <a:lnTo>
                  <a:pt x="0" y="13887105"/>
                </a:lnTo>
                <a:lnTo>
                  <a:pt x="0" y="0"/>
                </a:lnTo>
                <a:close/>
              </a:path>
            </a:pathLst>
          </a:custGeom>
          <a:blipFill>
            <a:blip r:embed="rId2"/>
            <a:stretch>
              <a:fillRect l="0" t="0" r="0" b="0"/>
            </a:stretch>
          </a:blipFill>
        </p:spPr>
      </p:sp>
      <p:grpSp>
        <p:nvGrpSpPr>
          <p:cNvPr name="Group 3" id="3"/>
          <p:cNvGrpSpPr/>
          <p:nvPr/>
        </p:nvGrpSpPr>
        <p:grpSpPr>
          <a:xfrm rot="0">
            <a:off x="6866544" y="5456165"/>
            <a:ext cx="11016362" cy="3977625"/>
            <a:chOff x="0" y="0"/>
            <a:chExt cx="3316602" cy="1197510"/>
          </a:xfrm>
        </p:grpSpPr>
        <p:sp>
          <p:nvSpPr>
            <p:cNvPr name="Freeform 4" id="4"/>
            <p:cNvSpPr/>
            <p:nvPr/>
          </p:nvSpPr>
          <p:spPr>
            <a:xfrm flipH="false" flipV="false" rot="0">
              <a:off x="0" y="0"/>
              <a:ext cx="3316602" cy="1197510"/>
            </a:xfrm>
            <a:custGeom>
              <a:avLst/>
              <a:gdLst/>
              <a:ahLst/>
              <a:cxnLst/>
              <a:rect r="r" b="b" t="t" l="l"/>
              <a:pathLst>
                <a:path h="1197510" w="3316602">
                  <a:moveTo>
                    <a:pt x="26705" y="0"/>
                  </a:moveTo>
                  <a:lnTo>
                    <a:pt x="3289897" y="0"/>
                  </a:lnTo>
                  <a:cubicBezTo>
                    <a:pt x="3296979" y="0"/>
                    <a:pt x="3303772" y="2814"/>
                    <a:pt x="3308780" y="7822"/>
                  </a:cubicBezTo>
                  <a:cubicBezTo>
                    <a:pt x="3313788" y="12830"/>
                    <a:pt x="3316602" y="19622"/>
                    <a:pt x="3316602" y="26705"/>
                  </a:cubicBezTo>
                  <a:lnTo>
                    <a:pt x="3316602" y="1170805"/>
                  </a:lnTo>
                  <a:cubicBezTo>
                    <a:pt x="3316602" y="1185553"/>
                    <a:pt x="3304646" y="1197510"/>
                    <a:pt x="3289897" y="1197510"/>
                  </a:cubicBezTo>
                  <a:lnTo>
                    <a:pt x="26705" y="1197510"/>
                  </a:lnTo>
                  <a:cubicBezTo>
                    <a:pt x="11956" y="1197510"/>
                    <a:pt x="0" y="1185553"/>
                    <a:pt x="0" y="1170805"/>
                  </a:cubicBezTo>
                  <a:lnTo>
                    <a:pt x="0" y="26705"/>
                  </a:lnTo>
                  <a:cubicBezTo>
                    <a:pt x="0" y="11956"/>
                    <a:pt x="11956" y="0"/>
                    <a:pt x="26705" y="0"/>
                  </a:cubicBezTo>
                  <a:close/>
                </a:path>
              </a:pathLst>
            </a:custGeom>
            <a:solidFill>
              <a:srgbClr val="FFFFFF">
                <a:alpha val="75686"/>
              </a:srgbClr>
            </a:solidFill>
            <a:ln w="47625" cap="rnd">
              <a:solidFill>
                <a:srgbClr val="807F24">
                  <a:alpha val="75686"/>
                </a:srgbClr>
              </a:solidFill>
              <a:prstDash val="solid"/>
              <a:round/>
            </a:ln>
          </p:spPr>
        </p:sp>
        <p:sp>
          <p:nvSpPr>
            <p:cNvPr name="TextBox 5" id="5"/>
            <p:cNvSpPr txBox="true"/>
            <p:nvPr/>
          </p:nvSpPr>
          <p:spPr>
            <a:xfrm>
              <a:off x="0" y="-47625"/>
              <a:ext cx="3316602" cy="1245135"/>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0">
            <a:off x="-3558631" y="-2753278"/>
            <a:ext cx="12702631" cy="16936842"/>
          </a:xfrm>
          <a:custGeom>
            <a:avLst/>
            <a:gdLst/>
            <a:ahLst/>
            <a:cxnLst/>
            <a:rect r="r" b="b" t="t" l="l"/>
            <a:pathLst>
              <a:path h="16936842" w="12702631">
                <a:moveTo>
                  <a:pt x="0" y="0"/>
                </a:moveTo>
                <a:lnTo>
                  <a:pt x="12702631" y="0"/>
                </a:lnTo>
                <a:lnTo>
                  <a:pt x="12702631" y="16936841"/>
                </a:lnTo>
                <a:lnTo>
                  <a:pt x="0" y="16936841"/>
                </a:lnTo>
                <a:lnTo>
                  <a:pt x="0" y="0"/>
                </a:lnTo>
                <a:close/>
              </a:path>
            </a:pathLst>
          </a:custGeom>
          <a:blipFill>
            <a:blip r:embed="rId3"/>
            <a:stretch>
              <a:fillRect l="0" t="0" r="0" b="0"/>
            </a:stretch>
          </a:blipFill>
        </p:spPr>
      </p:sp>
      <p:sp>
        <p:nvSpPr>
          <p:cNvPr name="TextBox 7" id="7"/>
          <p:cNvSpPr txBox="true"/>
          <p:nvPr/>
        </p:nvSpPr>
        <p:spPr>
          <a:xfrm rot="0">
            <a:off x="6994911" y="5622495"/>
            <a:ext cx="10759628" cy="1579606"/>
          </a:xfrm>
          <a:prstGeom prst="rect">
            <a:avLst/>
          </a:prstGeom>
        </p:spPr>
        <p:txBody>
          <a:bodyPr anchor="t" rtlCol="false" tIns="0" lIns="0" bIns="0" rIns="0">
            <a:spAutoFit/>
          </a:bodyPr>
          <a:lstStyle/>
          <a:p>
            <a:pPr algn="ctr">
              <a:lnSpc>
                <a:spcPts val="11544"/>
              </a:lnSpc>
              <a:spcBef>
                <a:spcPct val="0"/>
              </a:spcBef>
            </a:pPr>
            <a:r>
              <a:rPr lang="en-US" sz="8245">
                <a:solidFill>
                  <a:srgbClr val="807F24"/>
                </a:solidFill>
                <a:latin typeface="Ashley Crawford"/>
                <a:ea typeface="Ashley Crawford"/>
                <a:cs typeface="Ashley Crawford"/>
                <a:sym typeface="Ashley Crawford"/>
              </a:rPr>
              <a:t>Saguaro cactus</a:t>
            </a:r>
          </a:p>
        </p:txBody>
      </p:sp>
      <p:sp>
        <p:nvSpPr>
          <p:cNvPr name="TextBox 8" id="8"/>
          <p:cNvSpPr txBox="true"/>
          <p:nvPr/>
        </p:nvSpPr>
        <p:spPr>
          <a:xfrm rot="0">
            <a:off x="7503750" y="7282126"/>
            <a:ext cx="9741950" cy="1661484"/>
          </a:xfrm>
          <a:prstGeom prst="rect">
            <a:avLst/>
          </a:prstGeom>
        </p:spPr>
        <p:txBody>
          <a:bodyPr anchor="t" rtlCol="false" tIns="0" lIns="0" bIns="0" rIns="0">
            <a:spAutoFit/>
          </a:bodyPr>
          <a:lstStyle/>
          <a:p>
            <a:pPr algn="ctr">
              <a:lnSpc>
                <a:spcPts val="4497"/>
              </a:lnSpc>
              <a:spcBef>
                <a:spcPct val="0"/>
              </a:spcBef>
            </a:pPr>
            <a:r>
              <a:rPr lang="en-US" b="true" sz="3212">
                <a:solidFill>
                  <a:srgbClr val="000000"/>
                </a:solidFill>
                <a:latin typeface="Glacial Indifference Bold"/>
                <a:ea typeface="Glacial Indifference Bold"/>
                <a:cs typeface="Glacial Indifference Bold"/>
                <a:sym typeface="Glacial Indifference Bold"/>
              </a:rPr>
              <a:t>The saguaro cactus lives in the Sonoran Desert. When it rains, saguaros can fill up like a sponge to store water for when it’s dry.</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0">
            <a:off x="0" y="0"/>
            <a:ext cx="18288000" cy="10287000"/>
          </a:xfrm>
          <a:custGeom>
            <a:avLst/>
            <a:gdLst/>
            <a:ahLst/>
            <a:cxnLst/>
            <a:rect r="r" b="b" t="t" l="l"/>
            <a:pathLst>
              <a:path h="10287000" w="18288000">
                <a:moveTo>
                  <a:pt x="18288000" y="0"/>
                </a:moveTo>
                <a:lnTo>
                  <a:pt x="0" y="0"/>
                </a:lnTo>
                <a:lnTo>
                  <a:pt x="0" y="10287000"/>
                </a:lnTo>
                <a:lnTo>
                  <a:pt x="18288000" y="10287000"/>
                </a:lnTo>
                <a:lnTo>
                  <a:pt x="18288000" y="0"/>
                </a:lnTo>
                <a:close/>
              </a:path>
            </a:pathLst>
          </a:custGeom>
          <a:blipFill>
            <a:blip r:embed="rId2"/>
            <a:stretch>
              <a:fillRect l="0" t="0" r="0" b="0"/>
            </a:stretch>
          </a:blipFill>
        </p:spPr>
      </p:sp>
      <p:grpSp>
        <p:nvGrpSpPr>
          <p:cNvPr name="Group 3" id="3"/>
          <p:cNvGrpSpPr/>
          <p:nvPr/>
        </p:nvGrpSpPr>
        <p:grpSpPr>
          <a:xfrm rot="0">
            <a:off x="6443453" y="804893"/>
            <a:ext cx="9491842" cy="4016946"/>
            <a:chOff x="0" y="0"/>
            <a:chExt cx="2742711" cy="1160715"/>
          </a:xfrm>
        </p:grpSpPr>
        <p:sp>
          <p:nvSpPr>
            <p:cNvPr name="Freeform 4" id="4"/>
            <p:cNvSpPr/>
            <p:nvPr/>
          </p:nvSpPr>
          <p:spPr>
            <a:xfrm flipH="false" flipV="false" rot="0">
              <a:off x="0" y="0"/>
              <a:ext cx="2742711" cy="1160715"/>
            </a:xfrm>
            <a:custGeom>
              <a:avLst/>
              <a:gdLst/>
              <a:ahLst/>
              <a:cxnLst/>
              <a:rect r="r" b="b" t="t" l="l"/>
              <a:pathLst>
                <a:path h="1160715" w="2742711">
                  <a:moveTo>
                    <a:pt x="30994" y="0"/>
                  </a:moveTo>
                  <a:lnTo>
                    <a:pt x="2711717" y="0"/>
                  </a:lnTo>
                  <a:cubicBezTo>
                    <a:pt x="2728835" y="0"/>
                    <a:pt x="2742711" y="13877"/>
                    <a:pt x="2742711" y="30994"/>
                  </a:cubicBezTo>
                  <a:lnTo>
                    <a:pt x="2742711" y="1129721"/>
                  </a:lnTo>
                  <a:cubicBezTo>
                    <a:pt x="2742711" y="1137941"/>
                    <a:pt x="2739446" y="1145824"/>
                    <a:pt x="2733633" y="1151637"/>
                  </a:cubicBezTo>
                  <a:cubicBezTo>
                    <a:pt x="2727821" y="1157449"/>
                    <a:pt x="2719937" y="1160715"/>
                    <a:pt x="2711717" y="1160715"/>
                  </a:cubicBezTo>
                  <a:lnTo>
                    <a:pt x="30994" y="1160715"/>
                  </a:lnTo>
                  <a:cubicBezTo>
                    <a:pt x="22774" y="1160715"/>
                    <a:pt x="14891" y="1157449"/>
                    <a:pt x="9078" y="1151637"/>
                  </a:cubicBezTo>
                  <a:cubicBezTo>
                    <a:pt x="3265" y="1145824"/>
                    <a:pt x="0" y="1137941"/>
                    <a:pt x="0" y="1129721"/>
                  </a:cubicBezTo>
                  <a:lnTo>
                    <a:pt x="0" y="30994"/>
                  </a:lnTo>
                  <a:cubicBezTo>
                    <a:pt x="0" y="22774"/>
                    <a:pt x="3265" y="14891"/>
                    <a:pt x="9078" y="9078"/>
                  </a:cubicBezTo>
                  <a:cubicBezTo>
                    <a:pt x="14891" y="3265"/>
                    <a:pt x="22774" y="0"/>
                    <a:pt x="30994" y="0"/>
                  </a:cubicBezTo>
                  <a:close/>
                </a:path>
              </a:pathLst>
            </a:custGeom>
            <a:solidFill>
              <a:srgbClr val="FFFFFF">
                <a:alpha val="75686"/>
              </a:srgbClr>
            </a:solidFill>
            <a:ln w="47625" cap="rnd">
              <a:solidFill>
                <a:srgbClr val="3E7631">
                  <a:alpha val="75686"/>
                </a:srgbClr>
              </a:solidFill>
              <a:prstDash val="solid"/>
              <a:round/>
            </a:ln>
          </p:spPr>
        </p:sp>
        <p:sp>
          <p:nvSpPr>
            <p:cNvPr name="TextBox 5" id="5"/>
            <p:cNvSpPr txBox="true"/>
            <p:nvPr/>
          </p:nvSpPr>
          <p:spPr>
            <a:xfrm>
              <a:off x="0" y="-47625"/>
              <a:ext cx="2742711" cy="1208340"/>
            </a:xfrm>
            <a:prstGeom prst="rect">
              <a:avLst/>
            </a:prstGeom>
          </p:spPr>
          <p:txBody>
            <a:bodyPr anchor="ctr" rtlCol="false" tIns="50800" lIns="50800" bIns="50800" rIns="50800"/>
            <a:lstStyle/>
            <a:p>
              <a:pPr algn="ctr">
                <a:lnSpc>
                  <a:spcPts val="2659"/>
                </a:lnSpc>
              </a:pPr>
            </a:p>
          </p:txBody>
        </p:sp>
      </p:grpSp>
      <p:sp>
        <p:nvSpPr>
          <p:cNvPr name="TextBox 6" id="6"/>
          <p:cNvSpPr txBox="true"/>
          <p:nvPr/>
        </p:nvSpPr>
        <p:spPr>
          <a:xfrm rot="0">
            <a:off x="6609943" y="717967"/>
            <a:ext cx="9158863" cy="1991716"/>
          </a:xfrm>
          <a:prstGeom prst="rect">
            <a:avLst/>
          </a:prstGeom>
        </p:spPr>
        <p:txBody>
          <a:bodyPr anchor="t" rtlCol="false" tIns="0" lIns="0" bIns="0" rIns="0">
            <a:spAutoFit/>
          </a:bodyPr>
          <a:lstStyle/>
          <a:p>
            <a:pPr algn="ctr">
              <a:lnSpc>
                <a:spcPts val="14544"/>
              </a:lnSpc>
              <a:spcBef>
                <a:spcPct val="0"/>
              </a:spcBef>
            </a:pPr>
            <a:r>
              <a:rPr lang="en-US" sz="10389">
                <a:solidFill>
                  <a:srgbClr val="003011"/>
                </a:solidFill>
                <a:latin typeface="Ashley Crawford"/>
                <a:ea typeface="Ashley Crawford"/>
                <a:cs typeface="Ashley Crawford"/>
                <a:sym typeface="Ashley Crawford"/>
              </a:rPr>
              <a:t>Wood Frog</a:t>
            </a:r>
          </a:p>
        </p:txBody>
      </p:sp>
      <p:sp>
        <p:nvSpPr>
          <p:cNvPr name="TextBox 7" id="7"/>
          <p:cNvSpPr txBox="true"/>
          <p:nvPr/>
        </p:nvSpPr>
        <p:spPr>
          <a:xfrm rot="0">
            <a:off x="6912992" y="2746691"/>
            <a:ext cx="8552765" cy="1753316"/>
          </a:xfrm>
          <a:prstGeom prst="rect">
            <a:avLst/>
          </a:prstGeom>
        </p:spPr>
        <p:txBody>
          <a:bodyPr anchor="t" rtlCol="false" tIns="0" lIns="0" bIns="0" rIns="0">
            <a:spAutoFit/>
          </a:bodyPr>
          <a:lstStyle/>
          <a:p>
            <a:pPr algn="ctr">
              <a:lnSpc>
                <a:spcPts val="4685"/>
              </a:lnSpc>
              <a:spcBef>
                <a:spcPct val="0"/>
              </a:spcBef>
            </a:pPr>
            <a:r>
              <a:rPr lang="en-US" b="true" sz="3346">
                <a:solidFill>
                  <a:srgbClr val="000000"/>
                </a:solidFill>
                <a:latin typeface="Glacial Indifference Bold"/>
                <a:ea typeface="Glacial Indifference Bold"/>
                <a:cs typeface="Glacial Indifference Bold"/>
                <a:sym typeface="Glacial Indifference Bold"/>
              </a:rPr>
              <a:t>Wood frogs live in forests and ponds that freeze in winter. They can freeze solid and wake up again in the spring.</a:t>
            </a:r>
          </a:p>
        </p:txBody>
      </p:sp>
      <p:sp>
        <p:nvSpPr>
          <p:cNvPr name="Freeform 8" id="8"/>
          <p:cNvSpPr/>
          <p:nvPr/>
        </p:nvSpPr>
        <p:spPr>
          <a:xfrm flipH="false" flipV="false" rot="0">
            <a:off x="-299782" y="2167693"/>
            <a:ext cx="10733000" cy="7338689"/>
          </a:xfrm>
          <a:custGeom>
            <a:avLst/>
            <a:gdLst/>
            <a:ahLst/>
            <a:cxnLst/>
            <a:rect r="r" b="b" t="t" l="l"/>
            <a:pathLst>
              <a:path h="7338689" w="10733000">
                <a:moveTo>
                  <a:pt x="0" y="0"/>
                </a:moveTo>
                <a:lnTo>
                  <a:pt x="10733000" y="0"/>
                </a:lnTo>
                <a:lnTo>
                  <a:pt x="10733000" y="7338689"/>
                </a:lnTo>
                <a:lnTo>
                  <a:pt x="0" y="7338689"/>
                </a:lnTo>
                <a:lnTo>
                  <a:pt x="0" y="0"/>
                </a:lnTo>
                <a:close/>
              </a:path>
            </a:pathLst>
          </a:custGeom>
          <a:blipFill>
            <a:blip r:embed="rId3"/>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28C5E"/>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alphaModFix amt="82000"/>
            </a:blip>
            <a:stretch>
              <a:fillRect l="0" t="0" r="0" b="0"/>
            </a:stretch>
          </a:blipFill>
        </p:spPr>
      </p:sp>
      <p:grpSp>
        <p:nvGrpSpPr>
          <p:cNvPr name="Group 3" id="3"/>
          <p:cNvGrpSpPr/>
          <p:nvPr/>
        </p:nvGrpSpPr>
        <p:grpSpPr>
          <a:xfrm rot="0">
            <a:off x="636440" y="713583"/>
            <a:ext cx="9110139" cy="4628692"/>
            <a:chOff x="0" y="0"/>
            <a:chExt cx="2742711" cy="1393521"/>
          </a:xfrm>
        </p:grpSpPr>
        <p:sp>
          <p:nvSpPr>
            <p:cNvPr name="Freeform 4" id="4"/>
            <p:cNvSpPr/>
            <p:nvPr/>
          </p:nvSpPr>
          <p:spPr>
            <a:xfrm flipH="false" flipV="false" rot="0">
              <a:off x="0" y="0"/>
              <a:ext cx="2742711" cy="1393521"/>
            </a:xfrm>
            <a:custGeom>
              <a:avLst/>
              <a:gdLst/>
              <a:ahLst/>
              <a:cxnLst/>
              <a:rect r="r" b="b" t="t" l="l"/>
              <a:pathLst>
                <a:path h="1393521" w="2742711">
                  <a:moveTo>
                    <a:pt x="32293" y="0"/>
                  </a:moveTo>
                  <a:lnTo>
                    <a:pt x="2710418" y="0"/>
                  </a:lnTo>
                  <a:cubicBezTo>
                    <a:pt x="2728253" y="0"/>
                    <a:pt x="2742711" y="14458"/>
                    <a:pt x="2742711" y="32293"/>
                  </a:cubicBezTo>
                  <a:lnTo>
                    <a:pt x="2742711" y="1361228"/>
                  </a:lnTo>
                  <a:cubicBezTo>
                    <a:pt x="2742711" y="1379063"/>
                    <a:pt x="2728253" y="1393521"/>
                    <a:pt x="2710418" y="1393521"/>
                  </a:cubicBezTo>
                  <a:lnTo>
                    <a:pt x="32293" y="1393521"/>
                  </a:lnTo>
                  <a:cubicBezTo>
                    <a:pt x="14458" y="1393521"/>
                    <a:pt x="0" y="1379063"/>
                    <a:pt x="0" y="1361228"/>
                  </a:cubicBezTo>
                  <a:lnTo>
                    <a:pt x="0" y="32293"/>
                  </a:lnTo>
                  <a:cubicBezTo>
                    <a:pt x="0" y="14458"/>
                    <a:pt x="14458" y="0"/>
                    <a:pt x="32293" y="0"/>
                  </a:cubicBezTo>
                  <a:close/>
                </a:path>
              </a:pathLst>
            </a:custGeom>
            <a:solidFill>
              <a:srgbClr val="FFFFFF">
                <a:alpha val="75686"/>
              </a:srgbClr>
            </a:solidFill>
            <a:ln w="47625" cap="rnd">
              <a:solidFill>
                <a:srgbClr val="B45400">
                  <a:alpha val="75686"/>
                </a:srgbClr>
              </a:solidFill>
              <a:prstDash val="solid"/>
              <a:round/>
            </a:ln>
          </p:spPr>
        </p:sp>
        <p:sp>
          <p:nvSpPr>
            <p:cNvPr name="TextBox 5" id="5"/>
            <p:cNvSpPr txBox="true"/>
            <p:nvPr/>
          </p:nvSpPr>
          <p:spPr>
            <a:xfrm>
              <a:off x="0" y="-47625"/>
              <a:ext cx="2742711" cy="1441146"/>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0">
            <a:off x="3731218" y="1845876"/>
            <a:ext cx="10289389" cy="8841253"/>
          </a:xfrm>
          <a:custGeom>
            <a:avLst/>
            <a:gdLst/>
            <a:ahLst/>
            <a:cxnLst/>
            <a:rect r="r" b="b" t="t" l="l"/>
            <a:pathLst>
              <a:path h="8841253" w="10289389">
                <a:moveTo>
                  <a:pt x="0" y="0"/>
                </a:moveTo>
                <a:lnTo>
                  <a:pt x="10289390" y="0"/>
                </a:lnTo>
                <a:lnTo>
                  <a:pt x="10289390" y="8841254"/>
                </a:lnTo>
                <a:lnTo>
                  <a:pt x="0" y="8841254"/>
                </a:lnTo>
                <a:lnTo>
                  <a:pt x="0" y="0"/>
                </a:lnTo>
                <a:close/>
              </a:path>
            </a:pathLst>
          </a:custGeom>
          <a:blipFill>
            <a:blip r:embed="rId3"/>
            <a:stretch>
              <a:fillRect l="0" t="0" r="0" b="0"/>
            </a:stretch>
          </a:blipFill>
        </p:spPr>
      </p:sp>
      <p:sp>
        <p:nvSpPr>
          <p:cNvPr name="TextBox 7" id="7"/>
          <p:cNvSpPr txBox="true"/>
          <p:nvPr/>
        </p:nvSpPr>
        <p:spPr>
          <a:xfrm rot="0">
            <a:off x="941666" y="894148"/>
            <a:ext cx="8499688" cy="1579606"/>
          </a:xfrm>
          <a:prstGeom prst="rect">
            <a:avLst/>
          </a:prstGeom>
        </p:spPr>
        <p:txBody>
          <a:bodyPr anchor="t" rtlCol="false" tIns="0" lIns="0" bIns="0" rIns="0">
            <a:spAutoFit/>
          </a:bodyPr>
          <a:lstStyle/>
          <a:p>
            <a:pPr algn="ctr">
              <a:lnSpc>
                <a:spcPts val="11544"/>
              </a:lnSpc>
              <a:spcBef>
                <a:spcPct val="0"/>
              </a:spcBef>
            </a:pPr>
            <a:r>
              <a:rPr lang="en-US" sz="8245">
                <a:solidFill>
                  <a:srgbClr val="8D2B03"/>
                </a:solidFill>
                <a:latin typeface="Ashley Crawford"/>
                <a:ea typeface="Ashley Crawford"/>
                <a:cs typeface="Ashley Crawford"/>
                <a:sym typeface="Ashley Crawford"/>
              </a:rPr>
              <a:t>Thorny devil</a:t>
            </a:r>
          </a:p>
        </p:txBody>
      </p:sp>
      <p:sp>
        <p:nvSpPr>
          <p:cNvPr name="TextBox 8" id="8"/>
          <p:cNvSpPr txBox="true"/>
          <p:nvPr/>
        </p:nvSpPr>
        <p:spPr>
          <a:xfrm rot="0">
            <a:off x="1087097" y="2566829"/>
            <a:ext cx="8354257" cy="2223459"/>
          </a:xfrm>
          <a:prstGeom prst="rect">
            <a:avLst/>
          </a:prstGeom>
        </p:spPr>
        <p:txBody>
          <a:bodyPr anchor="t" rtlCol="false" tIns="0" lIns="0" bIns="0" rIns="0">
            <a:spAutoFit/>
          </a:bodyPr>
          <a:lstStyle/>
          <a:p>
            <a:pPr algn="ctr">
              <a:lnSpc>
                <a:spcPts val="4497"/>
              </a:lnSpc>
              <a:spcBef>
                <a:spcPct val="0"/>
              </a:spcBef>
            </a:pPr>
            <a:r>
              <a:rPr lang="en-US" b="true" sz="3212">
                <a:solidFill>
                  <a:srgbClr val="000000"/>
                </a:solidFill>
                <a:latin typeface="Glacial Indifference Bold"/>
                <a:ea typeface="Glacial Indifference Bold"/>
                <a:cs typeface="Glacial Indifference Bold"/>
                <a:sym typeface="Glacial Indifference Bold"/>
              </a:rPr>
              <a:t>Thorny devils live in deserts in Australia and get water using special grooves on their skin. If they step in a small puddle, the water moves to their mouth along their skin.</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28C5E"/>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704923" y="1028700"/>
            <a:ext cx="11484217" cy="4080828"/>
            <a:chOff x="0" y="0"/>
            <a:chExt cx="3457455" cy="1228580"/>
          </a:xfrm>
        </p:grpSpPr>
        <p:sp>
          <p:nvSpPr>
            <p:cNvPr name="Freeform 4" id="4"/>
            <p:cNvSpPr/>
            <p:nvPr/>
          </p:nvSpPr>
          <p:spPr>
            <a:xfrm flipH="false" flipV="false" rot="0">
              <a:off x="0" y="0"/>
              <a:ext cx="3457454" cy="1228580"/>
            </a:xfrm>
            <a:custGeom>
              <a:avLst/>
              <a:gdLst/>
              <a:ahLst/>
              <a:cxnLst/>
              <a:rect r="r" b="b" t="t" l="l"/>
              <a:pathLst>
                <a:path h="1228580" w="3457454">
                  <a:moveTo>
                    <a:pt x="25617" y="0"/>
                  </a:moveTo>
                  <a:lnTo>
                    <a:pt x="3431837" y="0"/>
                  </a:lnTo>
                  <a:cubicBezTo>
                    <a:pt x="3445985" y="0"/>
                    <a:pt x="3457454" y="11469"/>
                    <a:pt x="3457454" y="25617"/>
                  </a:cubicBezTo>
                  <a:lnTo>
                    <a:pt x="3457454" y="1202963"/>
                  </a:lnTo>
                  <a:cubicBezTo>
                    <a:pt x="3457454" y="1209757"/>
                    <a:pt x="3454755" y="1216273"/>
                    <a:pt x="3449951" y="1221077"/>
                  </a:cubicBezTo>
                  <a:cubicBezTo>
                    <a:pt x="3445147" y="1225881"/>
                    <a:pt x="3438632" y="1228580"/>
                    <a:pt x="3431837" y="1228580"/>
                  </a:cubicBezTo>
                  <a:lnTo>
                    <a:pt x="25617" y="1228580"/>
                  </a:lnTo>
                  <a:cubicBezTo>
                    <a:pt x="11469" y="1228580"/>
                    <a:pt x="0" y="1217111"/>
                    <a:pt x="0" y="1202963"/>
                  </a:cubicBezTo>
                  <a:lnTo>
                    <a:pt x="0" y="25617"/>
                  </a:lnTo>
                  <a:cubicBezTo>
                    <a:pt x="0" y="11469"/>
                    <a:pt x="11469" y="0"/>
                    <a:pt x="25617" y="0"/>
                  </a:cubicBezTo>
                  <a:close/>
                </a:path>
              </a:pathLst>
            </a:custGeom>
            <a:solidFill>
              <a:srgbClr val="FFFFFF">
                <a:alpha val="75686"/>
              </a:srgbClr>
            </a:solidFill>
            <a:ln w="47625" cap="rnd">
              <a:solidFill>
                <a:srgbClr val="2489E9">
                  <a:alpha val="75686"/>
                </a:srgbClr>
              </a:solidFill>
              <a:prstDash val="solid"/>
              <a:round/>
            </a:ln>
          </p:spPr>
        </p:sp>
        <p:sp>
          <p:nvSpPr>
            <p:cNvPr name="TextBox 5" id="5"/>
            <p:cNvSpPr txBox="true"/>
            <p:nvPr/>
          </p:nvSpPr>
          <p:spPr>
            <a:xfrm>
              <a:off x="0" y="-47625"/>
              <a:ext cx="3457455" cy="1276205"/>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0">
            <a:off x="5516488" y="677505"/>
            <a:ext cx="16866779" cy="11244519"/>
          </a:xfrm>
          <a:custGeom>
            <a:avLst/>
            <a:gdLst/>
            <a:ahLst/>
            <a:cxnLst/>
            <a:rect r="r" b="b" t="t" l="l"/>
            <a:pathLst>
              <a:path h="11244519" w="16866779">
                <a:moveTo>
                  <a:pt x="0" y="0"/>
                </a:moveTo>
                <a:lnTo>
                  <a:pt x="16866778" y="0"/>
                </a:lnTo>
                <a:lnTo>
                  <a:pt x="16866778" y="11244519"/>
                </a:lnTo>
                <a:lnTo>
                  <a:pt x="0" y="11244519"/>
                </a:lnTo>
                <a:lnTo>
                  <a:pt x="0" y="0"/>
                </a:lnTo>
                <a:close/>
              </a:path>
            </a:pathLst>
          </a:custGeom>
          <a:blipFill>
            <a:blip r:embed="rId3"/>
            <a:stretch>
              <a:fillRect l="0" t="0" r="0" b="0"/>
            </a:stretch>
          </a:blipFill>
        </p:spPr>
      </p:sp>
      <p:sp>
        <p:nvSpPr>
          <p:cNvPr name="Freeform 7" id="7"/>
          <p:cNvSpPr/>
          <p:nvPr/>
        </p:nvSpPr>
        <p:spPr>
          <a:xfrm flipH="false" flipV="false" rot="0">
            <a:off x="4456808" y="5109528"/>
            <a:ext cx="8407083" cy="6305312"/>
          </a:xfrm>
          <a:custGeom>
            <a:avLst/>
            <a:gdLst/>
            <a:ahLst/>
            <a:cxnLst/>
            <a:rect r="r" b="b" t="t" l="l"/>
            <a:pathLst>
              <a:path h="6305312" w="8407083">
                <a:moveTo>
                  <a:pt x="0" y="0"/>
                </a:moveTo>
                <a:lnTo>
                  <a:pt x="8407083" y="0"/>
                </a:lnTo>
                <a:lnTo>
                  <a:pt x="8407083" y="6305312"/>
                </a:lnTo>
                <a:lnTo>
                  <a:pt x="0" y="6305312"/>
                </a:lnTo>
                <a:lnTo>
                  <a:pt x="0" y="0"/>
                </a:lnTo>
                <a:close/>
              </a:path>
            </a:pathLst>
          </a:custGeom>
          <a:blipFill>
            <a:blip r:embed="rId4"/>
            <a:stretch>
              <a:fillRect l="0" t="0" r="0" b="0"/>
            </a:stretch>
          </a:blipFill>
        </p:spPr>
      </p:sp>
      <p:sp>
        <p:nvSpPr>
          <p:cNvPr name="TextBox 8" id="8"/>
          <p:cNvSpPr txBox="true"/>
          <p:nvPr/>
        </p:nvSpPr>
        <p:spPr>
          <a:xfrm rot="0">
            <a:off x="1067218" y="1240106"/>
            <a:ext cx="10759628" cy="1579606"/>
          </a:xfrm>
          <a:prstGeom prst="rect">
            <a:avLst/>
          </a:prstGeom>
        </p:spPr>
        <p:txBody>
          <a:bodyPr anchor="t" rtlCol="false" tIns="0" lIns="0" bIns="0" rIns="0">
            <a:spAutoFit/>
          </a:bodyPr>
          <a:lstStyle/>
          <a:p>
            <a:pPr algn="ctr">
              <a:lnSpc>
                <a:spcPts val="11544"/>
              </a:lnSpc>
              <a:spcBef>
                <a:spcPct val="0"/>
              </a:spcBef>
            </a:pPr>
            <a:r>
              <a:rPr lang="en-US" sz="8245">
                <a:solidFill>
                  <a:srgbClr val="0152B9"/>
                </a:solidFill>
                <a:latin typeface="Ashley Crawford"/>
                <a:ea typeface="Ashley Crawford"/>
                <a:cs typeface="Ashley Crawford"/>
                <a:sym typeface="Ashley Crawford"/>
              </a:rPr>
              <a:t>Emperor Penguin</a:t>
            </a:r>
          </a:p>
        </p:txBody>
      </p:sp>
      <p:sp>
        <p:nvSpPr>
          <p:cNvPr name="TextBox 9" id="9"/>
          <p:cNvSpPr txBox="true"/>
          <p:nvPr/>
        </p:nvSpPr>
        <p:spPr>
          <a:xfrm rot="0">
            <a:off x="1212649" y="2912787"/>
            <a:ext cx="10614197" cy="1661484"/>
          </a:xfrm>
          <a:prstGeom prst="rect">
            <a:avLst/>
          </a:prstGeom>
        </p:spPr>
        <p:txBody>
          <a:bodyPr anchor="t" rtlCol="false" tIns="0" lIns="0" bIns="0" rIns="0">
            <a:spAutoFit/>
          </a:bodyPr>
          <a:lstStyle/>
          <a:p>
            <a:pPr algn="ctr">
              <a:lnSpc>
                <a:spcPts val="4497"/>
              </a:lnSpc>
              <a:spcBef>
                <a:spcPct val="0"/>
              </a:spcBef>
            </a:pPr>
            <a:r>
              <a:rPr lang="en-US" b="true" sz="3212">
                <a:solidFill>
                  <a:srgbClr val="000000"/>
                </a:solidFill>
                <a:latin typeface="Glacial Indifference Bold"/>
                <a:ea typeface="Glacial Indifference Bold"/>
                <a:cs typeface="Glacial Indifference Bold"/>
                <a:sym typeface="Glacial Indifference Bold"/>
              </a:rPr>
              <a:t>Emperor penguins live in Antarctica, where it’s super cold all year. They stay warm using a thick layer of fat, warm feathers, and huddling together in groups.</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28C5E"/>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alphaModFix amt="82000"/>
            </a:blip>
            <a:stretch>
              <a:fillRect l="0" t="0" r="0" b="0"/>
            </a:stretch>
          </a:blipFill>
        </p:spPr>
      </p:sp>
      <p:grpSp>
        <p:nvGrpSpPr>
          <p:cNvPr name="Group 3" id="3"/>
          <p:cNvGrpSpPr/>
          <p:nvPr/>
        </p:nvGrpSpPr>
        <p:grpSpPr>
          <a:xfrm rot="0">
            <a:off x="6343359" y="731940"/>
            <a:ext cx="11484217" cy="4669521"/>
            <a:chOff x="0" y="0"/>
            <a:chExt cx="3457455" cy="1405813"/>
          </a:xfrm>
        </p:grpSpPr>
        <p:sp>
          <p:nvSpPr>
            <p:cNvPr name="Freeform 4" id="4"/>
            <p:cNvSpPr/>
            <p:nvPr/>
          </p:nvSpPr>
          <p:spPr>
            <a:xfrm flipH="false" flipV="false" rot="0">
              <a:off x="0" y="0"/>
              <a:ext cx="3457454" cy="1405813"/>
            </a:xfrm>
            <a:custGeom>
              <a:avLst/>
              <a:gdLst/>
              <a:ahLst/>
              <a:cxnLst/>
              <a:rect r="r" b="b" t="t" l="l"/>
              <a:pathLst>
                <a:path h="1405813" w="3457454">
                  <a:moveTo>
                    <a:pt x="25617" y="0"/>
                  </a:moveTo>
                  <a:lnTo>
                    <a:pt x="3431837" y="0"/>
                  </a:lnTo>
                  <a:cubicBezTo>
                    <a:pt x="3445985" y="0"/>
                    <a:pt x="3457454" y="11469"/>
                    <a:pt x="3457454" y="25617"/>
                  </a:cubicBezTo>
                  <a:lnTo>
                    <a:pt x="3457454" y="1380196"/>
                  </a:lnTo>
                  <a:cubicBezTo>
                    <a:pt x="3457454" y="1386990"/>
                    <a:pt x="3454755" y="1393506"/>
                    <a:pt x="3449951" y="1398310"/>
                  </a:cubicBezTo>
                  <a:cubicBezTo>
                    <a:pt x="3445147" y="1403114"/>
                    <a:pt x="3438632" y="1405813"/>
                    <a:pt x="3431837" y="1405813"/>
                  </a:cubicBezTo>
                  <a:lnTo>
                    <a:pt x="25617" y="1405813"/>
                  </a:lnTo>
                  <a:cubicBezTo>
                    <a:pt x="11469" y="1405813"/>
                    <a:pt x="0" y="1394344"/>
                    <a:pt x="0" y="1380196"/>
                  </a:cubicBezTo>
                  <a:lnTo>
                    <a:pt x="0" y="25617"/>
                  </a:lnTo>
                  <a:cubicBezTo>
                    <a:pt x="0" y="11469"/>
                    <a:pt x="11469" y="0"/>
                    <a:pt x="25617" y="0"/>
                  </a:cubicBezTo>
                  <a:close/>
                </a:path>
              </a:pathLst>
            </a:custGeom>
            <a:solidFill>
              <a:srgbClr val="FFFFFF">
                <a:alpha val="75686"/>
              </a:srgbClr>
            </a:solidFill>
            <a:ln w="47625" cap="rnd">
              <a:solidFill>
                <a:srgbClr val="8C6241">
                  <a:alpha val="75686"/>
                </a:srgbClr>
              </a:solidFill>
              <a:prstDash val="solid"/>
              <a:round/>
            </a:ln>
          </p:spPr>
        </p:sp>
        <p:sp>
          <p:nvSpPr>
            <p:cNvPr name="TextBox 5" id="5"/>
            <p:cNvSpPr txBox="true"/>
            <p:nvPr/>
          </p:nvSpPr>
          <p:spPr>
            <a:xfrm>
              <a:off x="0" y="-47625"/>
              <a:ext cx="3457455" cy="1453438"/>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true" flipV="true" rot="0">
            <a:off x="846079" y="1742871"/>
            <a:ext cx="13416230" cy="8955333"/>
          </a:xfrm>
          <a:custGeom>
            <a:avLst/>
            <a:gdLst/>
            <a:ahLst/>
            <a:cxnLst/>
            <a:rect r="r" b="b" t="t" l="l"/>
            <a:pathLst>
              <a:path h="8955333" w="13416230">
                <a:moveTo>
                  <a:pt x="13416229" y="8955333"/>
                </a:moveTo>
                <a:lnTo>
                  <a:pt x="0" y="8955333"/>
                </a:lnTo>
                <a:lnTo>
                  <a:pt x="0" y="0"/>
                </a:lnTo>
                <a:lnTo>
                  <a:pt x="13416229" y="0"/>
                </a:lnTo>
                <a:lnTo>
                  <a:pt x="13416229" y="8955333"/>
                </a:lnTo>
                <a:close/>
              </a:path>
            </a:pathLst>
          </a:custGeom>
          <a:blipFill>
            <a:blip r:embed="rId3"/>
            <a:stretch>
              <a:fillRect l="0" t="0" r="0" b="0"/>
            </a:stretch>
          </a:blipFill>
        </p:spPr>
      </p:sp>
      <p:sp>
        <p:nvSpPr>
          <p:cNvPr name="TextBox 7" id="7"/>
          <p:cNvSpPr txBox="true"/>
          <p:nvPr/>
        </p:nvSpPr>
        <p:spPr>
          <a:xfrm rot="0">
            <a:off x="6705654" y="943347"/>
            <a:ext cx="10759628" cy="1579606"/>
          </a:xfrm>
          <a:prstGeom prst="rect">
            <a:avLst/>
          </a:prstGeom>
        </p:spPr>
        <p:txBody>
          <a:bodyPr anchor="t" rtlCol="false" tIns="0" lIns="0" bIns="0" rIns="0">
            <a:spAutoFit/>
          </a:bodyPr>
          <a:lstStyle/>
          <a:p>
            <a:pPr algn="ctr">
              <a:lnSpc>
                <a:spcPts val="11544"/>
              </a:lnSpc>
              <a:spcBef>
                <a:spcPct val="0"/>
              </a:spcBef>
            </a:pPr>
            <a:r>
              <a:rPr lang="en-US" sz="8245">
                <a:solidFill>
                  <a:srgbClr val="653E28"/>
                </a:solidFill>
                <a:latin typeface="Ashley Crawford"/>
                <a:ea typeface="Ashley Crawford"/>
                <a:cs typeface="Ashley Crawford"/>
                <a:sym typeface="Ashley Crawford"/>
              </a:rPr>
              <a:t>TadPole Shrimp</a:t>
            </a:r>
          </a:p>
        </p:txBody>
      </p:sp>
      <p:sp>
        <p:nvSpPr>
          <p:cNvPr name="TextBox 8" id="8"/>
          <p:cNvSpPr txBox="true"/>
          <p:nvPr/>
        </p:nvSpPr>
        <p:spPr>
          <a:xfrm rot="0">
            <a:off x="6851085" y="2616027"/>
            <a:ext cx="10614197" cy="2785434"/>
          </a:xfrm>
          <a:prstGeom prst="rect">
            <a:avLst/>
          </a:prstGeom>
        </p:spPr>
        <p:txBody>
          <a:bodyPr anchor="t" rtlCol="false" tIns="0" lIns="0" bIns="0" rIns="0">
            <a:spAutoFit/>
          </a:bodyPr>
          <a:lstStyle/>
          <a:p>
            <a:pPr algn="ctr">
              <a:lnSpc>
                <a:spcPts val="4497"/>
              </a:lnSpc>
              <a:spcBef>
                <a:spcPct val="0"/>
              </a:spcBef>
            </a:pPr>
            <a:r>
              <a:rPr lang="en-US" b="true" sz="3212">
                <a:solidFill>
                  <a:srgbClr val="000000"/>
                </a:solidFill>
                <a:latin typeface="Glacial Indifference Bold"/>
                <a:ea typeface="Glacial Indifference Bold"/>
                <a:cs typeface="Glacial Indifference Bold"/>
                <a:sym typeface="Glacial Indifference Bold"/>
              </a:rPr>
              <a:t>Tadpole shrimp live in deserts where water dries up very fast. They have special eggs that can dry out. The eggs will stay dry for many years until it rains again. When the rains come, they will hatch.</a:t>
            </a:r>
          </a:p>
          <a:p>
            <a:pPr algn="ctr">
              <a:lnSpc>
                <a:spcPts val="4497"/>
              </a:lnSpc>
              <a:spcBef>
                <a:spcPct val="0"/>
              </a:spcBef>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D28C5E"/>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grpSp>
        <p:nvGrpSpPr>
          <p:cNvPr name="Group 3" id="3"/>
          <p:cNvGrpSpPr/>
          <p:nvPr/>
        </p:nvGrpSpPr>
        <p:grpSpPr>
          <a:xfrm rot="0">
            <a:off x="6787186" y="1453226"/>
            <a:ext cx="11121922" cy="4621233"/>
            <a:chOff x="0" y="0"/>
            <a:chExt cx="3348382" cy="1391275"/>
          </a:xfrm>
        </p:grpSpPr>
        <p:sp>
          <p:nvSpPr>
            <p:cNvPr name="Freeform 4" id="4"/>
            <p:cNvSpPr/>
            <p:nvPr/>
          </p:nvSpPr>
          <p:spPr>
            <a:xfrm flipH="false" flipV="false" rot="0">
              <a:off x="0" y="0"/>
              <a:ext cx="3348382" cy="1391275"/>
            </a:xfrm>
            <a:custGeom>
              <a:avLst/>
              <a:gdLst/>
              <a:ahLst/>
              <a:cxnLst/>
              <a:rect r="r" b="b" t="t" l="l"/>
              <a:pathLst>
                <a:path h="1391275" w="3348382">
                  <a:moveTo>
                    <a:pt x="26452" y="0"/>
                  </a:moveTo>
                  <a:lnTo>
                    <a:pt x="3321930" y="0"/>
                  </a:lnTo>
                  <a:cubicBezTo>
                    <a:pt x="3328946" y="0"/>
                    <a:pt x="3335674" y="2787"/>
                    <a:pt x="3340634" y="7748"/>
                  </a:cubicBezTo>
                  <a:cubicBezTo>
                    <a:pt x="3345595" y="12708"/>
                    <a:pt x="3348382" y="19436"/>
                    <a:pt x="3348382" y="26452"/>
                  </a:cubicBezTo>
                  <a:lnTo>
                    <a:pt x="3348382" y="1364823"/>
                  </a:lnTo>
                  <a:cubicBezTo>
                    <a:pt x="3348382" y="1379432"/>
                    <a:pt x="3336539" y="1391275"/>
                    <a:pt x="3321930" y="1391275"/>
                  </a:cubicBezTo>
                  <a:lnTo>
                    <a:pt x="26452" y="1391275"/>
                  </a:lnTo>
                  <a:cubicBezTo>
                    <a:pt x="19436" y="1391275"/>
                    <a:pt x="12708" y="1388488"/>
                    <a:pt x="7748" y="1383528"/>
                  </a:cubicBezTo>
                  <a:cubicBezTo>
                    <a:pt x="2787" y="1378567"/>
                    <a:pt x="0" y="1371839"/>
                    <a:pt x="0" y="1364823"/>
                  </a:cubicBezTo>
                  <a:lnTo>
                    <a:pt x="0" y="26452"/>
                  </a:lnTo>
                  <a:cubicBezTo>
                    <a:pt x="0" y="19436"/>
                    <a:pt x="2787" y="12708"/>
                    <a:pt x="7748" y="7748"/>
                  </a:cubicBezTo>
                  <a:cubicBezTo>
                    <a:pt x="12708" y="2787"/>
                    <a:pt x="19436" y="0"/>
                    <a:pt x="26452" y="0"/>
                  </a:cubicBezTo>
                  <a:close/>
                </a:path>
              </a:pathLst>
            </a:custGeom>
            <a:solidFill>
              <a:srgbClr val="FFFFFF">
                <a:alpha val="75686"/>
              </a:srgbClr>
            </a:solidFill>
            <a:ln w="47625" cap="rnd">
              <a:solidFill>
                <a:srgbClr val="424017">
                  <a:alpha val="75686"/>
                </a:srgbClr>
              </a:solidFill>
              <a:prstDash val="solid"/>
              <a:round/>
            </a:ln>
          </p:spPr>
        </p:sp>
        <p:sp>
          <p:nvSpPr>
            <p:cNvPr name="TextBox 5" id="5"/>
            <p:cNvSpPr txBox="true"/>
            <p:nvPr/>
          </p:nvSpPr>
          <p:spPr>
            <a:xfrm>
              <a:off x="0" y="-47625"/>
              <a:ext cx="3348382" cy="1438900"/>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0">
            <a:off x="-1702638" y="0"/>
            <a:ext cx="15430500" cy="10287000"/>
          </a:xfrm>
          <a:custGeom>
            <a:avLst/>
            <a:gdLst/>
            <a:ahLst/>
            <a:cxnLst/>
            <a:rect r="r" b="b" t="t" l="l"/>
            <a:pathLst>
              <a:path h="10287000" w="15430500">
                <a:moveTo>
                  <a:pt x="0" y="0"/>
                </a:moveTo>
                <a:lnTo>
                  <a:pt x="15430500" y="0"/>
                </a:lnTo>
                <a:lnTo>
                  <a:pt x="15430500" y="10287000"/>
                </a:lnTo>
                <a:lnTo>
                  <a:pt x="0" y="10287000"/>
                </a:lnTo>
                <a:lnTo>
                  <a:pt x="0" y="0"/>
                </a:lnTo>
                <a:close/>
              </a:path>
            </a:pathLst>
          </a:custGeom>
          <a:blipFill>
            <a:blip r:embed="rId3"/>
            <a:stretch>
              <a:fillRect l="0" t="0" r="0" b="0"/>
            </a:stretch>
          </a:blipFill>
        </p:spPr>
      </p:sp>
      <p:sp>
        <p:nvSpPr>
          <p:cNvPr name="TextBox 7" id="7"/>
          <p:cNvSpPr txBox="true"/>
          <p:nvPr/>
        </p:nvSpPr>
        <p:spPr>
          <a:xfrm rot="0">
            <a:off x="6968333" y="1653847"/>
            <a:ext cx="10759628" cy="1579606"/>
          </a:xfrm>
          <a:prstGeom prst="rect">
            <a:avLst/>
          </a:prstGeom>
        </p:spPr>
        <p:txBody>
          <a:bodyPr anchor="t" rtlCol="false" tIns="0" lIns="0" bIns="0" rIns="0">
            <a:spAutoFit/>
          </a:bodyPr>
          <a:lstStyle/>
          <a:p>
            <a:pPr algn="ctr">
              <a:lnSpc>
                <a:spcPts val="11544"/>
              </a:lnSpc>
              <a:spcBef>
                <a:spcPct val="0"/>
              </a:spcBef>
            </a:pPr>
            <a:r>
              <a:rPr lang="en-US" sz="8245">
                <a:solidFill>
                  <a:srgbClr val="424017"/>
                </a:solidFill>
                <a:latin typeface="Ashley Crawford"/>
                <a:ea typeface="Ashley Crawford"/>
                <a:cs typeface="Ashley Crawford"/>
                <a:sym typeface="Ashley Crawford"/>
              </a:rPr>
              <a:t>Sifaka Lemur</a:t>
            </a:r>
          </a:p>
        </p:txBody>
      </p:sp>
      <p:sp>
        <p:nvSpPr>
          <p:cNvPr name="TextBox 8" id="8"/>
          <p:cNvSpPr txBox="true"/>
          <p:nvPr/>
        </p:nvSpPr>
        <p:spPr>
          <a:xfrm rot="0">
            <a:off x="7113764" y="3326528"/>
            <a:ext cx="10614197" cy="2223459"/>
          </a:xfrm>
          <a:prstGeom prst="rect">
            <a:avLst/>
          </a:prstGeom>
        </p:spPr>
        <p:txBody>
          <a:bodyPr anchor="t" rtlCol="false" tIns="0" lIns="0" bIns="0" rIns="0">
            <a:spAutoFit/>
          </a:bodyPr>
          <a:lstStyle/>
          <a:p>
            <a:pPr algn="ctr">
              <a:lnSpc>
                <a:spcPts val="4497"/>
              </a:lnSpc>
              <a:spcBef>
                <a:spcPct val="0"/>
              </a:spcBef>
            </a:pPr>
            <a:r>
              <a:rPr lang="en-US" b="true" sz="3212">
                <a:solidFill>
                  <a:srgbClr val="000000"/>
                </a:solidFill>
                <a:latin typeface="Glacial Indifference Bold"/>
                <a:ea typeface="Glacial Indifference Bold"/>
                <a:cs typeface="Glacial Indifference Bold"/>
                <a:sym typeface="Glacial Indifference Bold"/>
              </a:rPr>
              <a:t>Sifakas live in forests where all the plants are very spiky. They can climb spiky trees that most other animals can’t climb. They have thick pads on their hands and feet to protect them from these spikes.</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D28C5E"/>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27972" r="0" b="-5361"/>
            </a:stretch>
          </a:blipFill>
        </p:spPr>
      </p:sp>
      <p:grpSp>
        <p:nvGrpSpPr>
          <p:cNvPr name="Group 3" id="3"/>
          <p:cNvGrpSpPr/>
          <p:nvPr/>
        </p:nvGrpSpPr>
        <p:grpSpPr>
          <a:xfrm rot="0">
            <a:off x="6496437" y="5276242"/>
            <a:ext cx="11121922" cy="3982058"/>
            <a:chOff x="0" y="0"/>
            <a:chExt cx="3348382" cy="1198844"/>
          </a:xfrm>
        </p:grpSpPr>
        <p:sp>
          <p:nvSpPr>
            <p:cNvPr name="Freeform 4" id="4"/>
            <p:cNvSpPr/>
            <p:nvPr/>
          </p:nvSpPr>
          <p:spPr>
            <a:xfrm flipH="false" flipV="false" rot="0">
              <a:off x="0" y="0"/>
              <a:ext cx="3348382" cy="1198844"/>
            </a:xfrm>
            <a:custGeom>
              <a:avLst/>
              <a:gdLst/>
              <a:ahLst/>
              <a:cxnLst/>
              <a:rect r="r" b="b" t="t" l="l"/>
              <a:pathLst>
                <a:path h="1198844" w="3348382">
                  <a:moveTo>
                    <a:pt x="26452" y="0"/>
                  </a:moveTo>
                  <a:lnTo>
                    <a:pt x="3321930" y="0"/>
                  </a:lnTo>
                  <a:cubicBezTo>
                    <a:pt x="3328946" y="0"/>
                    <a:pt x="3335674" y="2787"/>
                    <a:pt x="3340634" y="7748"/>
                  </a:cubicBezTo>
                  <a:cubicBezTo>
                    <a:pt x="3345595" y="12708"/>
                    <a:pt x="3348382" y="19436"/>
                    <a:pt x="3348382" y="26452"/>
                  </a:cubicBezTo>
                  <a:lnTo>
                    <a:pt x="3348382" y="1172393"/>
                  </a:lnTo>
                  <a:cubicBezTo>
                    <a:pt x="3348382" y="1179408"/>
                    <a:pt x="3345595" y="1186136"/>
                    <a:pt x="3340634" y="1191097"/>
                  </a:cubicBezTo>
                  <a:cubicBezTo>
                    <a:pt x="3335674" y="1196057"/>
                    <a:pt x="3328946" y="1198844"/>
                    <a:pt x="3321930" y="1198844"/>
                  </a:cubicBezTo>
                  <a:lnTo>
                    <a:pt x="26452" y="1198844"/>
                  </a:lnTo>
                  <a:cubicBezTo>
                    <a:pt x="19436" y="1198844"/>
                    <a:pt x="12708" y="1196057"/>
                    <a:pt x="7748" y="1191097"/>
                  </a:cubicBezTo>
                  <a:cubicBezTo>
                    <a:pt x="2787" y="1186136"/>
                    <a:pt x="0" y="1179408"/>
                    <a:pt x="0" y="1172393"/>
                  </a:cubicBezTo>
                  <a:lnTo>
                    <a:pt x="0" y="26452"/>
                  </a:lnTo>
                  <a:cubicBezTo>
                    <a:pt x="0" y="19436"/>
                    <a:pt x="2787" y="12708"/>
                    <a:pt x="7748" y="7748"/>
                  </a:cubicBezTo>
                  <a:cubicBezTo>
                    <a:pt x="12708" y="2787"/>
                    <a:pt x="19436" y="0"/>
                    <a:pt x="26452" y="0"/>
                  </a:cubicBezTo>
                  <a:close/>
                </a:path>
              </a:pathLst>
            </a:custGeom>
            <a:solidFill>
              <a:srgbClr val="FFFFFF">
                <a:alpha val="75686"/>
              </a:srgbClr>
            </a:solidFill>
            <a:ln w="47625" cap="rnd">
              <a:solidFill>
                <a:srgbClr val="924C56">
                  <a:alpha val="75686"/>
                </a:srgbClr>
              </a:solidFill>
              <a:prstDash val="solid"/>
              <a:round/>
            </a:ln>
          </p:spPr>
        </p:sp>
        <p:sp>
          <p:nvSpPr>
            <p:cNvPr name="TextBox 5" id="5"/>
            <p:cNvSpPr txBox="true"/>
            <p:nvPr/>
          </p:nvSpPr>
          <p:spPr>
            <a:xfrm>
              <a:off x="0" y="-47625"/>
              <a:ext cx="3348382" cy="1246469"/>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1253961">
            <a:off x="6503057" y="559764"/>
            <a:ext cx="6469406" cy="6469406"/>
          </a:xfrm>
          <a:custGeom>
            <a:avLst/>
            <a:gdLst/>
            <a:ahLst/>
            <a:cxnLst/>
            <a:rect r="r" b="b" t="t" l="l"/>
            <a:pathLst>
              <a:path h="6469406" w="6469406">
                <a:moveTo>
                  <a:pt x="0" y="0"/>
                </a:moveTo>
                <a:lnTo>
                  <a:pt x="6469406" y="0"/>
                </a:lnTo>
                <a:lnTo>
                  <a:pt x="6469406" y="6469406"/>
                </a:lnTo>
                <a:lnTo>
                  <a:pt x="0" y="6469406"/>
                </a:lnTo>
                <a:lnTo>
                  <a:pt x="0" y="0"/>
                </a:lnTo>
                <a:close/>
              </a:path>
            </a:pathLst>
          </a:custGeom>
          <a:blipFill>
            <a:blip r:embed="rId3"/>
            <a:stretch>
              <a:fillRect l="0" t="0" r="0" b="0"/>
            </a:stretch>
          </a:blipFill>
        </p:spPr>
      </p:sp>
      <p:sp>
        <p:nvSpPr>
          <p:cNvPr name="TextBox 7" id="7"/>
          <p:cNvSpPr txBox="true"/>
          <p:nvPr/>
        </p:nvSpPr>
        <p:spPr>
          <a:xfrm rot="0">
            <a:off x="6677584" y="5438263"/>
            <a:ext cx="10759628" cy="1579606"/>
          </a:xfrm>
          <a:prstGeom prst="rect">
            <a:avLst/>
          </a:prstGeom>
        </p:spPr>
        <p:txBody>
          <a:bodyPr anchor="t" rtlCol="false" tIns="0" lIns="0" bIns="0" rIns="0">
            <a:spAutoFit/>
          </a:bodyPr>
          <a:lstStyle/>
          <a:p>
            <a:pPr algn="ctr">
              <a:lnSpc>
                <a:spcPts val="11544"/>
              </a:lnSpc>
              <a:spcBef>
                <a:spcPct val="0"/>
              </a:spcBef>
            </a:pPr>
            <a:r>
              <a:rPr lang="en-US" sz="8245">
                <a:solidFill>
                  <a:srgbClr val="924C56"/>
                </a:solidFill>
                <a:latin typeface="Ashley Crawford"/>
                <a:ea typeface="Ashley Crawford"/>
                <a:cs typeface="Ashley Crawford"/>
                <a:sym typeface="Ashley Crawford"/>
              </a:rPr>
              <a:t>Volcano snail</a:t>
            </a:r>
          </a:p>
        </p:txBody>
      </p:sp>
      <p:sp>
        <p:nvSpPr>
          <p:cNvPr name="TextBox 8" id="8"/>
          <p:cNvSpPr txBox="true"/>
          <p:nvPr/>
        </p:nvSpPr>
        <p:spPr>
          <a:xfrm rot="0">
            <a:off x="6823016" y="7110944"/>
            <a:ext cx="10614197" cy="1661484"/>
          </a:xfrm>
          <a:prstGeom prst="rect">
            <a:avLst/>
          </a:prstGeom>
        </p:spPr>
        <p:txBody>
          <a:bodyPr anchor="t" rtlCol="false" tIns="0" lIns="0" bIns="0" rIns="0">
            <a:spAutoFit/>
          </a:bodyPr>
          <a:lstStyle/>
          <a:p>
            <a:pPr algn="ctr">
              <a:lnSpc>
                <a:spcPts val="4497"/>
              </a:lnSpc>
              <a:spcBef>
                <a:spcPct val="0"/>
              </a:spcBef>
            </a:pPr>
            <a:r>
              <a:rPr lang="en-US" b="true" sz="3212">
                <a:solidFill>
                  <a:srgbClr val="000000"/>
                </a:solidFill>
                <a:latin typeface="Glacial Indifference Bold"/>
                <a:ea typeface="Glacial Indifference Bold"/>
                <a:cs typeface="Glacial Indifference Bold"/>
                <a:sym typeface="Glacial Indifference Bold"/>
              </a:rPr>
              <a:t>At the bottom of the ocean, there's a lot of pressure from the water above. Volcano snails can handle it because they have very tough shells made of iron.</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D28C5E"/>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6854282" y="893058"/>
            <a:ext cx="10383867" cy="4474095"/>
            <a:chOff x="0" y="0"/>
            <a:chExt cx="3126182" cy="1346977"/>
          </a:xfrm>
        </p:grpSpPr>
        <p:sp>
          <p:nvSpPr>
            <p:cNvPr name="Freeform 4" id="4"/>
            <p:cNvSpPr/>
            <p:nvPr/>
          </p:nvSpPr>
          <p:spPr>
            <a:xfrm flipH="false" flipV="false" rot="0">
              <a:off x="0" y="0"/>
              <a:ext cx="3126182" cy="1346977"/>
            </a:xfrm>
            <a:custGeom>
              <a:avLst/>
              <a:gdLst/>
              <a:ahLst/>
              <a:cxnLst/>
              <a:rect r="r" b="b" t="t" l="l"/>
              <a:pathLst>
                <a:path h="1346977" w="3126182">
                  <a:moveTo>
                    <a:pt x="28332" y="0"/>
                  </a:moveTo>
                  <a:lnTo>
                    <a:pt x="3097850" y="0"/>
                  </a:lnTo>
                  <a:cubicBezTo>
                    <a:pt x="3105364" y="0"/>
                    <a:pt x="3112570" y="2985"/>
                    <a:pt x="3117884" y="8298"/>
                  </a:cubicBezTo>
                  <a:cubicBezTo>
                    <a:pt x="3123197" y="13611"/>
                    <a:pt x="3126182" y="20818"/>
                    <a:pt x="3126182" y="28332"/>
                  </a:cubicBezTo>
                  <a:lnTo>
                    <a:pt x="3126182" y="1318646"/>
                  </a:lnTo>
                  <a:cubicBezTo>
                    <a:pt x="3126182" y="1334293"/>
                    <a:pt x="3113497" y="1346977"/>
                    <a:pt x="3097850" y="1346977"/>
                  </a:cubicBezTo>
                  <a:lnTo>
                    <a:pt x="28332" y="1346977"/>
                  </a:lnTo>
                  <a:cubicBezTo>
                    <a:pt x="12685" y="1346977"/>
                    <a:pt x="0" y="1334293"/>
                    <a:pt x="0" y="1318646"/>
                  </a:cubicBezTo>
                  <a:lnTo>
                    <a:pt x="0" y="28332"/>
                  </a:lnTo>
                  <a:cubicBezTo>
                    <a:pt x="0" y="12685"/>
                    <a:pt x="12685" y="0"/>
                    <a:pt x="28332" y="0"/>
                  </a:cubicBezTo>
                  <a:close/>
                </a:path>
              </a:pathLst>
            </a:custGeom>
            <a:solidFill>
              <a:srgbClr val="FFFFFF">
                <a:alpha val="75686"/>
              </a:srgbClr>
            </a:solidFill>
            <a:ln w="47625" cap="rnd">
              <a:solidFill>
                <a:srgbClr val="3A2313">
                  <a:alpha val="75686"/>
                </a:srgbClr>
              </a:solidFill>
              <a:prstDash val="solid"/>
              <a:round/>
            </a:ln>
          </p:spPr>
        </p:sp>
        <p:sp>
          <p:nvSpPr>
            <p:cNvPr name="TextBox 5" id="5"/>
            <p:cNvSpPr txBox="true"/>
            <p:nvPr/>
          </p:nvSpPr>
          <p:spPr>
            <a:xfrm>
              <a:off x="0" y="-47625"/>
              <a:ext cx="3126182" cy="1394602"/>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687000">
            <a:off x="-375370" y="2334613"/>
            <a:ext cx="14083543" cy="9242325"/>
          </a:xfrm>
          <a:custGeom>
            <a:avLst/>
            <a:gdLst/>
            <a:ahLst/>
            <a:cxnLst/>
            <a:rect r="r" b="b" t="t" l="l"/>
            <a:pathLst>
              <a:path h="9242325" w="14083543">
                <a:moveTo>
                  <a:pt x="0" y="0"/>
                </a:moveTo>
                <a:lnTo>
                  <a:pt x="14083543" y="0"/>
                </a:lnTo>
                <a:lnTo>
                  <a:pt x="14083543" y="9242325"/>
                </a:lnTo>
                <a:lnTo>
                  <a:pt x="0" y="9242325"/>
                </a:lnTo>
                <a:lnTo>
                  <a:pt x="0" y="0"/>
                </a:lnTo>
                <a:close/>
              </a:path>
            </a:pathLst>
          </a:custGeom>
          <a:blipFill>
            <a:blip r:embed="rId3"/>
            <a:stretch>
              <a:fillRect l="0" t="0" r="0" b="0"/>
            </a:stretch>
          </a:blipFill>
        </p:spPr>
      </p:sp>
      <p:sp>
        <p:nvSpPr>
          <p:cNvPr name="TextBox 7" id="7"/>
          <p:cNvSpPr txBox="true"/>
          <p:nvPr/>
        </p:nvSpPr>
        <p:spPr>
          <a:xfrm rot="0">
            <a:off x="6666402" y="1046980"/>
            <a:ext cx="10759628" cy="1579606"/>
          </a:xfrm>
          <a:prstGeom prst="rect">
            <a:avLst/>
          </a:prstGeom>
        </p:spPr>
        <p:txBody>
          <a:bodyPr anchor="t" rtlCol="false" tIns="0" lIns="0" bIns="0" rIns="0">
            <a:spAutoFit/>
          </a:bodyPr>
          <a:lstStyle/>
          <a:p>
            <a:pPr algn="ctr">
              <a:lnSpc>
                <a:spcPts val="11544"/>
              </a:lnSpc>
              <a:spcBef>
                <a:spcPct val="0"/>
              </a:spcBef>
            </a:pPr>
            <a:r>
              <a:rPr lang="en-US" sz="8245">
                <a:solidFill>
                  <a:srgbClr val="3E2917"/>
                </a:solidFill>
                <a:latin typeface="Ashley Crawford"/>
                <a:ea typeface="Ashley Crawford"/>
                <a:cs typeface="Ashley Crawford"/>
                <a:sym typeface="Ashley Crawford"/>
              </a:rPr>
              <a:t>Platypus</a:t>
            </a:r>
          </a:p>
        </p:txBody>
      </p:sp>
      <p:sp>
        <p:nvSpPr>
          <p:cNvPr name="TextBox 8" id="8"/>
          <p:cNvSpPr txBox="true"/>
          <p:nvPr/>
        </p:nvSpPr>
        <p:spPr>
          <a:xfrm rot="0">
            <a:off x="7175241" y="2665922"/>
            <a:ext cx="9741950" cy="2223459"/>
          </a:xfrm>
          <a:prstGeom prst="rect">
            <a:avLst/>
          </a:prstGeom>
        </p:spPr>
        <p:txBody>
          <a:bodyPr anchor="t" rtlCol="false" tIns="0" lIns="0" bIns="0" rIns="0">
            <a:spAutoFit/>
          </a:bodyPr>
          <a:lstStyle/>
          <a:p>
            <a:pPr algn="ctr">
              <a:lnSpc>
                <a:spcPts val="4497"/>
              </a:lnSpc>
              <a:spcBef>
                <a:spcPct val="0"/>
              </a:spcBef>
            </a:pPr>
            <a:r>
              <a:rPr lang="en-US" b="true" sz="3212">
                <a:solidFill>
                  <a:srgbClr val="000000"/>
                </a:solidFill>
                <a:latin typeface="Glacial Indifference Bold"/>
                <a:ea typeface="Glacial Indifference Bold"/>
                <a:cs typeface="Glacial Indifference Bold"/>
                <a:sym typeface="Glacial Indifference Bold"/>
              </a:rPr>
              <a:t>The platypus lives in murky rivers and streams. It can be hard to see things. They find their food by sensing the electricity made by the small animals they eat. They have a special detector in their bill.</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D28C5E"/>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7955455" y="2083206"/>
            <a:ext cx="9690543" cy="4899036"/>
            <a:chOff x="0" y="0"/>
            <a:chExt cx="2917449" cy="1474911"/>
          </a:xfrm>
        </p:grpSpPr>
        <p:sp>
          <p:nvSpPr>
            <p:cNvPr name="Freeform 4" id="4"/>
            <p:cNvSpPr/>
            <p:nvPr/>
          </p:nvSpPr>
          <p:spPr>
            <a:xfrm flipH="false" flipV="false" rot="0">
              <a:off x="0" y="0"/>
              <a:ext cx="2917449" cy="1474911"/>
            </a:xfrm>
            <a:custGeom>
              <a:avLst/>
              <a:gdLst/>
              <a:ahLst/>
              <a:cxnLst/>
              <a:rect r="r" b="b" t="t" l="l"/>
              <a:pathLst>
                <a:path h="1474911" w="2917449">
                  <a:moveTo>
                    <a:pt x="30359" y="0"/>
                  </a:moveTo>
                  <a:lnTo>
                    <a:pt x="2887090" y="0"/>
                  </a:lnTo>
                  <a:cubicBezTo>
                    <a:pt x="2895142" y="0"/>
                    <a:pt x="2902864" y="3199"/>
                    <a:pt x="2908557" y="8892"/>
                  </a:cubicBezTo>
                  <a:cubicBezTo>
                    <a:pt x="2914250" y="14585"/>
                    <a:pt x="2917449" y="22307"/>
                    <a:pt x="2917449" y="30359"/>
                  </a:cubicBezTo>
                  <a:lnTo>
                    <a:pt x="2917449" y="1444552"/>
                  </a:lnTo>
                  <a:cubicBezTo>
                    <a:pt x="2917449" y="1452603"/>
                    <a:pt x="2914250" y="1460325"/>
                    <a:pt x="2908557" y="1466019"/>
                  </a:cubicBezTo>
                  <a:cubicBezTo>
                    <a:pt x="2902864" y="1471712"/>
                    <a:pt x="2895142" y="1474911"/>
                    <a:pt x="2887090" y="1474911"/>
                  </a:cubicBezTo>
                  <a:lnTo>
                    <a:pt x="30359" y="1474911"/>
                  </a:lnTo>
                  <a:cubicBezTo>
                    <a:pt x="22307" y="1474911"/>
                    <a:pt x="14585" y="1471712"/>
                    <a:pt x="8892" y="1466019"/>
                  </a:cubicBezTo>
                  <a:cubicBezTo>
                    <a:pt x="3199" y="1460325"/>
                    <a:pt x="0" y="1452603"/>
                    <a:pt x="0" y="1444552"/>
                  </a:cubicBezTo>
                  <a:lnTo>
                    <a:pt x="0" y="30359"/>
                  </a:lnTo>
                  <a:cubicBezTo>
                    <a:pt x="0" y="22307"/>
                    <a:pt x="3199" y="14585"/>
                    <a:pt x="8892" y="8892"/>
                  </a:cubicBezTo>
                  <a:cubicBezTo>
                    <a:pt x="14585" y="3199"/>
                    <a:pt x="22307" y="0"/>
                    <a:pt x="30359" y="0"/>
                  </a:cubicBezTo>
                  <a:close/>
                </a:path>
              </a:pathLst>
            </a:custGeom>
            <a:solidFill>
              <a:srgbClr val="FFFFFF">
                <a:alpha val="75686"/>
              </a:srgbClr>
            </a:solidFill>
            <a:ln w="47625" cap="rnd">
              <a:solidFill>
                <a:srgbClr val="011A3E">
                  <a:alpha val="75686"/>
                </a:srgbClr>
              </a:solidFill>
              <a:prstDash val="solid"/>
              <a:round/>
            </a:ln>
          </p:spPr>
        </p:sp>
        <p:sp>
          <p:nvSpPr>
            <p:cNvPr name="TextBox 5" id="5"/>
            <p:cNvSpPr txBox="true"/>
            <p:nvPr/>
          </p:nvSpPr>
          <p:spPr>
            <a:xfrm>
              <a:off x="0" y="-47625"/>
              <a:ext cx="2917449" cy="1522536"/>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7192446">
            <a:off x="1717035" y="2974505"/>
            <a:ext cx="8849483" cy="5807473"/>
          </a:xfrm>
          <a:custGeom>
            <a:avLst/>
            <a:gdLst/>
            <a:ahLst/>
            <a:cxnLst/>
            <a:rect r="r" b="b" t="t" l="l"/>
            <a:pathLst>
              <a:path h="5807473" w="8849483">
                <a:moveTo>
                  <a:pt x="0" y="0"/>
                </a:moveTo>
                <a:lnTo>
                  <a:pt x="8849483" y="0"/>
                </a:lnTo>
                <a:lnTo>
                  <a:pt x="8849483" y="5807474"/>
                </a:lnTo>
                <a:lnTo>
                  <a:pt x="0" y="5807474"/>
                </a:lnTo>
                <a:lnTo>
                  <a:pt x="0" y="0"/>
                </a:lnTo>
                <a:close/>
              </a:path>
            </a:pathLst>
          </a:custGeom>
          <a:blipFill>
            <a:blip r:embed="rId3"/>
            <a:stretch>
              <a:fillRect l="0" t="0" r="0" b="0"/>
            </a:stretch>
          </a:blipFill>
        </p:spPr>
      </p:sp>
      <p:sp>
        <p:nvSpPr>
          <p:cNvPr name="TextBox 7" id="7"/>
          <p:cNvSpPr txBox="true"/>
          <p:nvPr/>
        </p:nvSpPr>
        <p:spPr>
          <a:xfrm rot="0">
            <a:off x="7420913" y="2216854"/>
            <a:ext cx="10759628" cy="1579606"/>
          </a:xfrm>
          <a:prstGeom prst="rect">
            <a:avLst/>
          </a:prstGeom>
        </p:spPr>
        <p:txBody>
          <a:bodyPr anchor="t" rtlCol="false" tIns="0" lIns="0" bIns="0" rIns="0">
            <a:spAutoFit/>
          </a:bodyPr>
          <a:lstStyle/>
          <a:p>
            <a:pPr algn="ctr">
              <a:lnSpc>
                <a:spcPts val="11544"/>
              </a:lnSpc>
              <a:spcBef>
                <a:spcPct val="0"/>
              </a:spcBef>
            </a:pPr>
            <a:r>
              <a:rPr lang="en-US" sz="8245">
                <a:solidFill>
                  <a:srgbClr val="011A3E"/>
                </a:solidFill>
                <a:latin typeface="Ashley Crawford"/>
                <a:ea typeface="Ashley Crawford"/>
                <a:cs typeface="Ashley Crawford"/>
                <a:sym typeface="Ashley Crawford"/>
              </a:rPr>
              <a:t>Yeti Crab</a:t>
            </a:r>
          </a:p>
        </p:txBody>
      </p:sp>
      <p:sp>
        <p:nvSpPr>
          <p:cNvPr name="TextBox 8" id="8"/>
          <p:cNvSpPr txBox="true"/>
          <p:nvPr/>
        </p:nvSpPr>
        <p:spPr>
          <a:xfrm rot="0">
            <a:off x="8309961" y="3739310"/>
            <a:ext cx="8981530" cy="2785434"/>
          </a:xfrm>
          <a:prstGeom prst="rect">
            <a:avLst/>
          </a:prstGeom>
        </p:spPr>
        <p:txBody>
          <a:bodyPr anchor="t" rtlCol="false" tIns="0" lIns="0" bIns="0" rIns="0">
            <a:spAutoFit/>
          </a:bodyPr>
          <a:lstStyle/>
          <a:p>
            <a:pPr algn="ctr">
              <a:lnSpc>
                <a:spcPts val="4497"/>
              </a:lnSpc>
              <a:spcBef>
                <a:spcPct val="0"/>
              </a:spcBef>
            </a:pPr>
            <a:r>
              <a:rPr lang="en-US" b="true" sz="3212">
                <a:solidFill>
                  <a:srgbClr val="000000"/>
                </a:solidFill>
                <a:latin typeface="Glacial Indifference Bold"/>
                <a:ea typeface="Glacial Indifference Bold"/>
                <a:cs typeface="Glacial Indifference Bold"/>
                <a:sym typeface="Glacial Indifference Bold"/>
              </a:rPr>
              <a:t>In deep parts of the ocean there are no plants because there is no sunlight. Some life in the deep ocean eat bacteria instead of plants. Yeti crabs grow bacteria on their long furry arms and eat it.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DAHLdho5DAY</dc:identifier>
  <dcterms:modified xsi:type="dcterms:W3CDTF">2011-08-01T06:04:30Z</dcterms:modified>
  <cp:revision>1</cp:revision>
  <dc:title>Extreme Life Grades 3-5</dc:title>
</cp:coreProperties>
</file>