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5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Barlow ExtraLight" panose="00000300000000000000" pitchFamily="2" charset="0"/>
      <p:regular r:id="rId30"/>
    </p:embeddedFont>
    <p:embeddedFont>
      <p:font typeface="Barlow Light" panose="00000400000000000000" pitchFamily="2" charset="0"/>
      <p:regular r:id="rId31"/>
      <p:bold r:id="rId32"/>
      <p:italic r:id="rId33"/>
      <p:boldItalic r:id="rId34"/>
    </p:embeddedFont>
    <p:embeddedFont>
      <p:font typeface="Barlow Medium" panose="00000600000000000000" pitchFamily="2" charset="0"/>
      <p:regular r:id="rId35"/>
      <p:bold r:id="rId36"/>
      <p:italic r:id="rId37"/>
      <p:boldItalic r:id="rId38"/>
    </p:embeddedFont>
    <p:embeddedFont>
      <p:font typeface="Kulim Park" panose="020B0604020202020204" charset="0"/>
      <p:regular r:id="rId39"/>
      <p:bold r:id="rId40"/>
      <p:italic r:id="rId41"/>
      <p:boldItalic r:id="rId42"/>
    </p:embeddedFont>
    <p:embeddedFont>
      <p:font typeface="Play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5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c4e91e46a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c4e91e46a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2f0eb3d6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2f0eb3d61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c4e91e46a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c4e91e46a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c4e91e46a1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c4e91e46a1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c4e91e46a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c4e91e46a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26ff9299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26ff9299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c502425db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c502425db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2f0eb3d6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2f0eb3d6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c502425db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c502425db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2f0eb3d61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2f0eb3d61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c4e91e46a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c4e91e46a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c502425db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c502425db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c502425db1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c502425db1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2f0eb3d61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2f0eb3d61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4e91e46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c4e91e46a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c4e91e46a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c4e91e46a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c4e91e46a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c4e91e46a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c4e91e46a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c4e91e46a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c4e91e46a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c4e91e46a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c4e91e46a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c4e91e46a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c4e91e46a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c4e91e46a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Lobe finned fish: 390 Million years ago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Tiktaalik: 375 Million years ago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Frog: modern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BLANK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800"/>
              <a:buNone/>
              <a:defRPr sz="128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pta Slab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1"/>
          </p:nvPr>
        </p:nvSpPr>
        <p:spPr>
          <a:xfrm>
            <a:off x="4064100" y="4335200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subTitle" idx="2"/>
          </p:nvPr>
        </p:nvSpPr>
        <p:spPr>
          <a:xfrm>
            <a:off x="2857500" y="2902000"/>
            <a:ext cx="3765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 type="tx">
  <p:cSld name="TITLE_AND_BOD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subTitle" idx="1"/>
          </p:nvPr>
        </p:nvSpPr>
        <p:spPr>
          <a:xfrm>
            <a:off x="475075" y="309225"/>
            <a:ext cx="36552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2"/>
          </p:nvPr>
        </p:nvSpPr>
        <p:spPr>
          <a:xfrm>
            <a:off x="711097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3"/>
          </p:nvPr>
        </p:nvSpPr>
        <p:spPr>
          <a:xfrm>
            <a:off x="1699221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4"/>
          </p:nvPr>
        </p:nvSpPr>
        <p:spPr>
          <a:xfrm>
            <a:off x="2285797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5"/>
          </p:nvPr>
        </p:nvSpPr>
        <p:spPr>
          <a:xfrm>
            <a:off x="711097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ubTitle" idx="6"/>
          </p:nvPr>
        </p:nvSpPr>
        <p:spPr>
          <a:xfrm>
            <a:off x="1699221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body" idx="7"/>
          </p:nvPr>
        </p:nvSpPr>
        <p:spPr>
          <a:xfrm>
            <a:off x="2285797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8"/>
          </p:nvPr>
        </p:nvSpPr>
        <p:spPr>
          <a:xfrm>
            <a:off x="711097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subTitle" idx="9"/>
          </p:nvPr>
        </p:nvSpPr>
        <p:spPr>
          <a:xfrm>
            <a:off x="1699221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body" idx="13"/>
          </p:nvPr>
        </p:nvSpPr>
        <p:spPr>
          <a:xfrm>
            <a:off x="2285797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body" idx="14"/>
          </p:nvPr>
        </p:nvSpPr>
        <p:spPr>
          <a:xfrm>
            <a:off x="4746581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subTitle" idx="15"/>
          </p:nvPr>
        </p:nvSpPr>
        <p:spPr>
          <a:xfrm>
            <a:off x="5734705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6"/>
          </p:nvPr>
        </p:nvSpPr>
        <p:spPr>
          <a:xfrm>
            <a:off x="6321281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7"/>
          </p:nvPr>
        </p:nvSpPr>
        <p:spPr>
          <a:xfrm>
            <a:off x="4746581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8"/>
          </p:nvPr>
        </p:nvSpPr>
        <p:spPr>
          <a:xfrm>
            <a:off x="5734705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9"/>
          </p:nvPr>
        </p:nvSpPr>
        <p:spPr>
          <a:xfrm>
            <a:off x="6321281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20"/>
          </p:nvPr>
        </p:nvSpPr>
        <p:spPr>
          <a:xfrm>
            <a:off x="4746581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21"/>
          </p:nvPr>
        </p:nvSpPr>
        <p:spPr>
          <a:xfrm>
            <a:off x="5734705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22"/>
          </p:nvPr>
        </p:nvSpPr>
        <p:spPr>
          <a:xfrm>
            <a:off x="6321281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60">
          <p15:clr>
            <a:srgbClr val="E46962"/>
          </p15:clr>
        </p15:guide>
        <p15:guide id="3" orient="horz" pos="104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 type="twoColTx">
  <p:cSld name="TITLE_AND_TWO_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8"/>
          <p:cNvSpPr txBox="1"/>
          <p:nvPr/>
        </p:nvSpPr>
        <p:spPr>
          <a:xfrm>
            <a:off x="6262625" y="1205946"/>
            <a:ext cx="2155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1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dolor sit amet, consectetur adipiscing elit.</a:t>
            </a:r>
            <a:endParaRPr sz="700" i="1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9" name="Google Shape;209;p38"/>
          <p:cNvSpPr>
            <a:spLocks noGrp="1"/>
          </p:cNvSpPr>
          <p:nvPr>
            <p:ph type="pic" idx="2"/>
          </p:nvPr>
        </p:nvSpPr>
        <p:spPr>
          <a:xfrm>
            <a:off x="3915225" y="1631250"/>
            <a:ext cx="4441200" cy="300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791150" y="1835400"/>
            <a:ext cx="2094000" cy="8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subTitle" idx="3"/>
          </p:nvPr>
        </p:nvSpPr>
        <p:spPr>
          <a:xfrm>
            <a:off x="791150" y="522625"/>
            <a:ext cx="3918300" cy="100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173200" cy="9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2"/>
          </p:nvPr>
        </p:nvSpPr>
        <p:spPr>
          <a:xfrm>
            <a:off x="685450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3"/>
          </p:nvPr>
        </p:nvSpPr>
        <p:spPr>
          <a:xfrm>
            <a:off x="4601077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/ Company Overview" type="titleOnly">
  <p:cSld name="TITLE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>
            <a:spLocks noGrp="1"/>
          </p:cNvSpPr>
          <p:nvPr>
            <p:ph type="pic" idx="2"/>
          </p:nvPr>
        </p:nvSpPr>
        <p:spPr>
          <a:xfrm>
            <a:off x="791150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3"/>
          </p:nvPr>
        </p:nvSpPr>
        <p:spPr>
          <a:xfrm>
            <a:off x="2355375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4"/>
          </p:nvPr>
        </p:nvSpPr>
        <p:spPr>
          <a:xfrm>
            <a:off x="3921313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5"/>
          </p:nvPr>
        </p:nvSpPr>
        <p:spPr>
          <a:xfrm>
            <a:off x="5491588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xfrm>
            <a:off x="680850" y="3443850"/>
            <a:ext cx="30747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6"/>
          </p:nvPr>
        </p:nvSpPr>
        <p:spPr>
          <a:xfrm>
            <a:off x="4123900" y="3443850"/>
            <a:ext cx="40302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7"/>
          </p:nvPr>
        </p:nvSpPr>
        <p:spPr>
          <a:xfrm>
            <a:off x="7050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8"/>
          </p:nvPr>
        </p:nvSpPr>
        <p:spPr>
          <a:xfrm>
            <a:off x="22588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9"/>
          </p:nvPr>
        </p:nvSpPr>
        <p:spPr>
          <a:xfrm>
            <a:off x="38275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body" idx="13"/>
          </p:nvPr>
        </p:nvSpPr>
        <p:spPr>
          <a:xfrm>
            <a:off x="53951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14"/>
          </p:nvPr>
        </p:nvSpPr>
        <p:spPr>
          <a:xfrm>
            <a:off x="7050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body" idx="15"/>
          </p:nvPr>
        </p:nvSpPr>
        <p:spPr>
          <a:xfrm>
            <a:off x="22588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body" idx="16"/>
          </p:nvPr>
        </p:nvSpPr>
        <p:spPr>
          <a:xfrm>
            <a:off x="3827003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17"/>
          </p:nvPr>
        </p:nvSpPr>
        <p:spPr>
          <a:xfrm>
            <a:off x="5396128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ive Landscape">
  <p:cSld name="ONE_COLUM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body" idx="1"/>
          </p:nvPr>
        </p:nvSpPr>
        <p:spPr>
          <a:xfrm>
            <a:off x="791150" y="738025"/>
            <a:ext cx="39183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ubTitle" idx="2"/>
          </p:nvPr>
        </p:nvSpPr>
        <p:spPr>
          <a:xfrm>
            <a:off x="791150" y="522625"/>
            <a:ext cx="39183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Trends + Data">
  <p:cSld name="MAIN_POI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subTitle" idx="1"/>
          </p:nvPr>
        </p:nvSpPr>
        <p:spPr>
          <a:xfrm>
            <a:off x="690250" y="415625"/>
            <a:ext cx="1261800" cy="2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subTitle" idx="2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3"/>
          </p:nvPr>
        </p:nvSpPr>
        <p:spPr>
          <a:xfrm>
            <a:off x="480425" y="534275"/>
            <a:ext cx="48783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47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 Analysis">
  <p:cSld name="CUSTOM_1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723861" y="1584738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title" idx="2"/>
          </p:nvPr>
        </p:nvSpPr>
        <p:spPr>
          <a:xfrm>
            <a:off x="723861" y="239098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title" idx="3"/>
          </p:nvPr>
        </p:nvSpPr>
        <p:spPr>
          <a:xfrm>
            <a:off x="723861" y="315793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title" idx="4"/>
          </p:nvPr>
        </p:nvSpPr>
        <p:spPr>
          <a:xfrm>
            <a:off x="723861" y="3954905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body" idx="5"/>
          </p:nvPr>
        </p:nvSpPr>
        <p:spPr>
          <a:xfrm>
            <a:off x="480425" y="610475"/>
            <a:ext cx="48783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/ Thank You">
  <p:cSld name="CUSTOM_13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>
            <a:off x="455221" y="1321125"/>
            <a:ext cx="5094600" cy="17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567029" y="4500404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pta Slab Medium"/>
              <a:buNone/>
              <a:defRPr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Size / Pie Graph">
  <p:cSld name="CAPTION_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49773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 sz="3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2"/>
          </p:nvPr>
        </p:nvSpPr>
        <p:spPr>
          <a:xfrm>
            <a:off x="714950" y="1989025"/>
            <a:ext cx="2792400" cy="28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6"/>
          <p:cNvSpPr/>
          <p:nvPr/>
        </p:nvSpPr>
        <p:spPr>
          <a:xfrm>
            <a:off x="4416275" y="1976923"/>
            <a:ext cx="4045200" cy="287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6"/>
          <p:cNvSpPr/>
          <p:nvPr/>
        </p:nvSpPr>
        <p:spPr>
          <a:xfrm rot="444408">
            <a:off x="5636457" y="2500588"/>
            <a:ext cx="1505663" cy="1505327"/>
          </a:xfrm>
          <a:prstGeom prst="pie">
            <a:avLst>
              <a:gd name="adj1" fmla="val 8241844"/>
              <a:gd name="adj2" fmla="val 12554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fferentiators / 4 column text">
  <p:cSld name="BIG_NUMBER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0" y="1324925"/>
            <a:ext cx="4572000" cy="191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/>
          </a:p>
        </p:txBody>
      </p:sp>
      <p:sp>
        <p:nvSpPr>
          <p:cNvPr id="269" name="Google Shape;269;p47"/>
          <p:cNvSpPr/>
          <p:nvPr/>
        </p:nvSpPr>
        <p:spPr>
          <a:xfrm>
            <a:off x="0" y="3235076"/>
            <a:ext cx="4572000" cy="19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2"/>
              </a:solidFill>
            </a:endParaRPr>
          </a:p>
        </p:txBody>
      </p:sp>
      <p:sp>
        <p:nvSpPr>
          <p:cNvPr id="270" name="Google Shape;270;p47"/>
          <p:cNvSpPr/>
          <p:nvPr/>
        </p:nvSpPr>
        <p:spPr>
          <a:xfrm>
            <a:off x="4571892" y="3235076"/>
            <a:ext cx="4572000" cy="1914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lt1"/>
              </a:solidFill>
            </a:endParaRPr>
          </a:p>
        </p:txBody>
      </p:sp>
      <p:sp>
        <p:nvSpPr>
          <p:cNvPr id="271" name="Google Shape;271;p47"/>
          <p:cNvSpPr/>
          <p:nvPr/>
        </p:nvSpPr>
        <p:spPr>
          <a:xfrm>
            <a:off x="4571892" y="1324925"/>
            <a:ext cx="4572000" cy="1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accent5"/>
              </a:solidFill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body" idx="2"/>
          </p:nvPr>
        </p:nvSpPr>
        <p:spPr>
          <a:xfrm>
            <a:off x="480425" y="610475"/>
            <a:ext cx="48783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9388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pta Slab Medium"/>
              <a:buNone/>
              <a:defRPr sz="3600"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810075" y="2065225"/>
            <a:ext cx="7539900" cy="27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ackground Image + Text">
  <p:cSld name="CUSTOM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4655675" y="956675"/>
            <a:ext cx="3965400" cy="77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0" rIns="274300" bIns="2743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ubTitle" idx="3"/>
          </p:nvPr>
        </p:nvSpPr>
        <p:spPr>
          <a:xfrm>
            <a:off x="4655675" y="522900"/>
            <a:ext cx="3965400" cy="44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274300" rIns="27430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4"/>
          </p:nvPr>
        </p:nvSpPr>
        <p:spPr>
          <a:xfrm>
            <a:off x="524350" y="4144800"/>
            <a:ext cx="1558800" cy="475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37150" tIns="137150" rIns="137150" bIns="13715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+ Image">
  <p:cSld name="CUSTOM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>
            <a:spLocks noGrp="1"/>
          </p:cNvSpPr>
          <p:nvPr>
            <p:ph type="pic" idx="2"/>
          </p:nvPr>
        </p:nvSpPr>
        <p:spPr>
          <a:xfrm>
            <a:off x="5485725" y="523025"/>
            <a:ext cx="3135300" cy="409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591441" y="391675"/>
            <a:ext cx="4397400" cy="3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body" idx="1"/>
          </p:nvPr>
        </p:nvSpPr>
        <p:spPr>
          <a:xfrm>
            <a:off x="638750" y="4413181"/>
            <a:ext cx="55371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4" name="Google Shape;294;p5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s + 5 Images">
  <p:cSld name="CUSTOM_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5481425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2"/>
          </p:nvPr>
        </p:nvSpPr>
        <p:spPr>
          <a:xfrm>
            <a:off x="3918400" y="27157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body" idx="3"/>
          </p:nvPr>
        </p:nvSpPr>
        <p:spPr>
          <a:xfrm>
            <a:off x="2349550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body" idx="4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0" name="Google Shape;300;p52"/>
          <p:cNvSpPr txBox="1">
            <a:spLocks noGrp="1"/>
          </p:cNvSpPr>
          <p:nvPr>
            <p:ph type="body" idx="5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body" idx="6"/>
          </p:nvPr>
        </p:nvSpPr>
        <p:spPr>
          <a:xfrm>
            <a:off x="70444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02" name="Google Shape;302;p52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52"/>
          <p:cNvSpPr>
            <a:spLocks noGrp="1"/>
          </p:cNvSpPr>
          <p:nvPr>
            <p:ph type="pic" idx="7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4" name="Google Shape;304;p52"/>
          <p:cNvSpPr>
            <a:spLocks noGrp="1"/>
          </p:cNvSpPr>
          <p:nvPr>
            <p:ph type="pic" idx="8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5" name="Google Shape;305;p52"/>
          <p:cNvSpPr>
            <a:spLocks noGrp="1"/>
          </p:cNvSpPr>
          <p:nvPr>
            <p:ph type="pic" idx="9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6" name="Google Shape;306;p52"/>
          <p:cNvSpPr>
            <a:spLocks noGrp="1"/>
          </p:cNvSpPr>
          <p:nvPr>
            <p:ph type="pic" idx="13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7" name="Google Shape;307;p52"/>
          <p:cNvSpPr>
            <a:spLocks noGrp="1"/>
          </p:cNvSpPr>
          <p:nvPr>
            <p:ph type="pic" idx="14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8" name="Google Shape;308;p52"/>
          <p:cNvSpPr txBox="1">
            <a:spLocks noGrp="1"/>
          </p:cNvSpPr>
          <p:nvPr>
            <p:ph type="body" idx="15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subTitle" idx="16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body" idx="17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18"/>
          </p:nvPr>
        </p:nvSpPr>
        <p:spPr>
          <a:xfrm>
            <a:off x="391548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19"/>
          </p:nvPr>
        </p:nvSpPr>
        <p:spPr>
          <a:xfrm>
            <a:off x="5479963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body" idx="20"/>
          </p:nvPr>
        </p:nvSpPr>
        <p:spPr>
          <a:xfrm>
            <a:off x="704733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Canvas / Line Graph">
  <p:cSld name="CUSTOM_3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>
            <a:spLocks noGrp="1"/>
          </p:cNvSpPr>
          <p:nvPr>
            <p:ph type="body" idx="1"/>
          </p:nvPr>
        </p:nvSpPr>
        <p:spPr>
          <a:xfrm>
            <a:off x="3917825" y="4024920"/>
            <a:ext cx="44412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subTitle" idx="2"/>
          </p:nvPr>
        </p:nvSpPr>
        <p:spPr>
          <a:xfrm>
            <a:off x="783675" y="3967895"/>
            <a:ext cx="28776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18" name="Google Shape;318;p5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21" name="Google Shape;321;p54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s / Objectives">
  <p:cSld name="CUSTOM_5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/>
          <p:nvPr/>
        </p:nvSpPr>
        <p:spPr>
          <a:xfrm rot="-5400000">
            <a:off x="4090300" y="-436575"/>
            <a:ext cx="4099200" cy="6015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25" name="Google Shape;325;p55"/>
          <p:cNvSpPr txBox="1">
            <a:spLocks noGrp="1"/>
          </p:cNvSpPr>
          <p:nvPr>
            <p:ph type="body" idx="1"/>
          </p:nvPr>
        </p:nvSpPr>
        <p:spPr>
          <a:xfrm>
            <a:off x="3918400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body" idx="2"/>
          </p:nvPr>
        </p:nvSpPr>
        <p:spPr>
          <a:xfrm>
            <a:off x="3918400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body" idx="3"/>
          </p:nvPr>
        </p:nvSpPr>
        <p:spPr>
          <a:xfrm>
            <a:off x="7044450" y="36805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8" name="Google Shape;328;p55"/>
          <p:cNvSpPr txBox="1">
            <a:spLocks noGrp="1"/>
          </p:cNvSpPr>
          <p:nvPr>
            <p:ph type="body" idx="4"/>
          </p:nvPr>
        </p:nvSpPr>
        <p:spPr>
          <a:xfrm>
            <a:off x="7044450" y="37806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9" name="Google Shape;329;p55"/>
          <p:cNvSpPr>
            <a:spLocks noGrp="1"/>
          </p:cNvSpPr>
          <p:nvPr>
            <p:ph type="pic" idx="5"/>
          </p:nvPr>
        </p:nvSpPr>
        <p:spPr>
          <a:xfrm>
            <a:off x="7049625" y="15881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0" name="Google Shape;330;p55"/>
          <p:cNvSpPr>
            <a:spLocks noGrp="1"/>
          </p:cNvSpPr>
          <p:nvPr>
            <p:ph type="pic" idx="6"/>
          </p:nvPr>
        </p:nvSpPr>
        <p:spPr>
          <a:xfrm>
            <a:off x="3915213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1" name="Google Shape;331;p55"/>
          <p:cNvSpPr>
            <a:spLocks noGrp="1"/>
          </p:cNvSpPr>
          <p:nvPr>
            <p:ph type="pic" idx="7"/>
          </p:nvPr>
        </p:nvSpPr>
        <p:spPr>
          <a:xfrm>
            <a:off x="5490975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2" name="Google Shape;332;p55"/>
          <p:cNvSpPr txBox="1">
            <a:spLocks noGrp="1"/>
          </p:cNvSpPr>
          <p:nvPr>
            <p:ph type="subTitle" idx="8"/>
          </p:nvPr>
        </p:nvSpPr>
        <p:spPr>
          <a:xfrm>
            <a:off x="3918800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3" name="Google Shape;333;p55"/>
          <p:cNvSpPr txBox="1">
            <a:spLocks noGrp="1"/>
          </p:cNvSpPr>
          <p:nvPr>
            <p:ph type="subTitle" idx="9"/>
          </p:nvPr>
        </p:nvSpPr>
        <p:spPr>
          <a:xfrm>
            <a:off x="5484775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4" name="Google Shape;334;p55"/>
          <p:cNvSpPr txBox="1">
            <a:spLocks noGrp="1"/>
          </p:cNvSpPr>
          <p:nvPr>
            <p:ph type="subTitle" idx="13"/>
          </p:nvPr>
        </p:nvSpPr>
        <p:spPr>
          <a:xfrm>
            <a:off x="7050750" y="10327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4"/>
          </p:nvPr>
        </p:nvSpPr>
        <p:spPr>
          <a:xfrm>
            <a:off x="507400" y="1828050"/>
            <a:ext cx="2136300" cy="29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body" idx="15"/>
          </p:nvPr>
        </p:nvSpPr>
        <p:spPr>
          <a:xfrm>
            <a:off x="5481425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body" idx="16"/>
          </p:nvPr>
        </p:nvSpPr>
        <p:spPr>
          <a:xfrm>
            <a:off x="5481425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E46962"/>
          </p15:clr>
        </p15:guide>
        <p15:guide id="2" orient="horz" pos="20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on Plan + 5 Images">
  <p:cSld name="CUSTOM_6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body" idx="2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42" name="Google Shape;342;p56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56"/>
          <p:cNvSpPr>
            <a:spLocks noGrp="1"/>
          </p:cNvSpPr>
          <p:nvPr>
            <p:ph type="pic" idx="3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4" name="Google Shape;344;p56"/>
          <p:cNvSpPr>
            <a:spLocks noGrp="1"/>
          </p:cNvSpPr>
          <p:nvPr>
            <p:ph type="pic" idx="4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5" name="Google Shape;345;p56"/>
          <p:cNvSpPr>
            <a:spLocks noGrp="1"/>
          </p:cNvSpPr>
          <p:nvPr>
            <p:ph type="pic" idx="5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6" name="Google Shape;346;p56"/>
          <p:cNvSpPr>
            <a:spLocks noGrp="1"/>
          </p:cNvSpPr>
          <p:nvPr>
            <p:ph type="pic" idx="6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7" name="Google Shape;347;p56"/>
          <p:cNvSpPr>
            <a:spLocks noGrp="1"/>
          </p:cNvSpPr>
          <p:nvPr>
            <p:ph type="pic" idx="7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8" name="Google Shape;348;p56"/>
          <p:cNvSpPr txBox="1">
            <a:spLocks noGrp="1"/>
          </p:cNvSpPr>
          <p:nvPr>
            <p:ph type="body" idx="8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subTitle" idx="9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13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body" idx="14"/>
          </p:nvPr>
        </p:nvSpPr>
        <p:spPr>
          <a:xfrm>
            <a:off x="23495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15"/>
          </p:nvPr>
        </p:nvSpPr>
        <p:spPr>
          <a:xfrm>
            <a:off x="39078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6"/>
          </p:nvPr>
        </p:nvSpPr>
        <p:spPr>
          <a:xfrm>
            <a:off x="39078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7"/>
          </p:nvPr>
        </p:nvSpPr>
        <p:spPr>
          <a:xfrm>
            <a:off x="5496525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5" name="Google Shape;355;p56"/>
          <p:cNvSpPr txBox="1">
            <a:spLocks noGrp="1"/>
          </p:cNvSpPr>
          <p:nvPr>
            <p:ph type="body" idx="18"/>
          </p:nvPr>
        </p:nvSpPr>
        <p:spPr>
          <a:xfrm>
            <a:off x="5496525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9"/>
          </p:nvPr>
        </p:nvSpPr>
        <p:spPr>
          <a:xfrm>
            <a:off x="70852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body" idx="20"/>
          </p:nvPr>
        </p:nvSpPr>
        <p:spPr>
          <a:xfrm>
            <a:off x="70852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Graphic">
  <p:cSld name="CUSTOM_9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3133000" y="514275"/>
            <a:ext cx="38907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2"/>
          </p:nvPr>
        </p:nvSpPr>
        <p:spPr>
          <a:xfrm>
            <a:off x="657679" y="436194"/>
            <a:ext cx="2278800" cy="19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4">
          <p15:clr>
            <a:srgbClr val="E46962"/>
          </p15:clr>
        </p15:guide>
        <p15:guide id="2" orient="horz" pos="504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nue / Graphic">
  <p:cSld name="CUSTOM_12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body" idx="1"/>
          </p:nvPr>
        </p:nvSpPr>
        <p:spPr>
          <a:xfrm>
            <a:off x="569725" y="3435300"/>
            <a:ext cx="2884200" cy="1185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subTitle" idx="2"/>
          </p:nvPr>
        </p:nvSpPr>
        <p:spPr>
          <a:xfrm>
            <a:off x="466802" y="445100"/>
            <a:ext cx="24036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1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9950" y="300125"/>
            <a:ext cx="8353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"/>
              <a:buNone/>
              <a:defRPr sz="36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36575" y="2676025"/>
            <a:ext cx="52755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Light"/>
              <a:buChar char="●"/>
              <a:defRPr sz="15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Light"/>
              <a:buChar char="○"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Light"/>
              <a:buChar char="■"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Light"/>
              <a:buChar char="●"/>
              <a:defRPr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Light"/>
              <a:buChar char="○"/>
              <a:defRPr sz="11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rlow Light"/>
              <a:buChar char="■"/>
              <a:defRPr sz="1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Barlow Light"/>
              <a:buChar char="●"/>
              <a:defRPr sz="9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 Light"/>
              <a:buChar char="○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 Light"/>
              <a:buChar char="■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9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9"/>
          <p:cNvSpPr txBox="1"/>
          <p:nvPr/>
        </p:nvSpPr>
        <p:spPr>
          <a:xfrm flipH="1">
            <a:off x="1075250" y="2588197"/>
            <a:ext cx="6766500" cy="6465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Module </a:t>
            </a:r>
            <a:r>
              <a:rPr lang="en" sz="3600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1</a:t>
            </a:r>
            <a:r>
              <a:rPr lang="en" sz="3600" b="1" i="0" u="none" strike="noStrike" cap="none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: </a:t>
            </a:r>
            <a:r>
              <a:rPr lang="en" sz="3444" b="1" dirty="0">
                <a:solidFill>
                  <a:srgbClr val="CC4125"/>
                </a:solidFill>
                <a:latin typeface="Play"/>
                <a:ea typeface="Play"/>
                <a:cs typeface="Play"/>
                <a:sym typeface="Play"/>
              </a:rPr>
              <a:t>Ancient Storytellers</a:t>
            </a:r>
            <a:endParaRPr sz="100" dirty="0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3" name="Google Shape;373;p59"/>
          <p:cNvSpPr txBox="1">
            <a:spLocks noGrp="1"/>
          </p:cNvSpPr>
          <p:nvPr>
            <p:ph type="subTitle" idx="1"/>
          </p:nvPr>
        </p:nvSpPr>
        <p:spPr>
          <a:xfrm>
            <a:off x="198200" y="441772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323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Arizona Astrobiology Center </a:t>
            </a:r>
            <a:r>
              <a:rPr lang="en" sz="1929" dirty="0">
                <a:solidFill>
                  <a:srgbClr val="A4C2F4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1929" dirty="0">
              <a:solidFill>
                <a:srgbClr val="A4C2F4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4" name="Google Shape;374;p59"/>
          <p:cNvSpPr txBox="1"/>
          <p:nvPr/>
        </p:nvSpPr>
        <p:spPr>
          <a:xfrm>
            <a:off x="909450" y="1338144"/>
            <a:ext cx="7325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Exploring Astrobiology</a:t>
            </a:r>
            <a:endParaRPr sz="55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dirty="0">
              <a:solidFill>
                <a:srgbClr val="F9F0C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8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8"/>
          <p:cNvSpPr txBox="1">
            <a:spLocks noGrp="1"/>
          </p:cNvSpPr>
          <p:nvPr>
            <p:ph type="subTitle" idx="1"/>
          </p:nvPr>
        </p:nvSpPr>
        <p:spPr>
          <a:xfrm>
            <a:off x="1956325" y="1161250"/>
            <a:ext cx="49236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Different types of fossils tell us different things</a:t>
            </a:r>
            <a:endParaRPr sz="19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05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4" name="Google Shape;484;p68"/>
          <p:cNvSpPr txBox="1">
            <a:spLocks noGrp="1"/>
          </p:cNvSpPr>
          <p:nvPr>
            <p:ph type="title" idx="4294967295"/>
          </p:nvPr>
        </p:nvSpPr>
        <p:spPr>
          <a:xfrm>
            <a:off x="2259150" y="187175"/>
            <a:ext cx="46257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fossils?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5" name="Google Shape;485;p68"/>
          <p:cNvSpPr txBox="1"/>
          <p:nvPr/>
        </p:nvSpPr>
        <p:spPr>
          <a:xfrm>
            <a:off x="50199" y="1809525"/>
            <a:ext cx="19287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Preserved Remains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6" name="Google Shape;486;p68"/>
          <p:cNvSpPr txBox="1"/>
          <p:nvPr/>
        </p:nvSpPr>
        <p:spPr>
          <a:xfrm>
            <a:off x="2149899" y="1809525"/>
            <a:ext cx="19287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Trace fossil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7" name="Google Shape;487;p68"/>
          <p:cNvSpPr txBox="1"/>
          <p:nvPr/>
        </p:nvSpPr>
        <p:spPr>
          <a:xfrm>
            <a:off x="4249599" y="1809525"/>
            <a:ext cx="19287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Mold/Cast Fossil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8" name="Google Shape;488;p68"/>
          <p:cNvSpPr txBox="1"/>
          <p:nvPr/>
        </p:nvSpPr>
        <p:spPr>
          <a:xfrm>
            <a:off x="2234000" y="3940525"/>
            <a:ext cx="1690200" cy="77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No body, just evidence of activity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Show organism behavior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9" name="Google Shape;489;p68"/>
          <p:cNvSpPr txBox="1"/>
          <p:nvPr/>
        </p:nvSpPr>
        <p:spPr>
          <a:xfrm>
            <a:off x="4257475" y="3940525"/>
            <a:ext cx="1928700" cy="77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Mold = empty imprint (shape)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Cast = minerals fill imprint and harden (copy)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90" name="Google Shape;490;p6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0" y="2457650"/>
            <a:ext cx="1858425" cy="12544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1" name="Google Shape;491;p68"/>
          <p:cNvSpPr txBox="1"/>
          <p:nvPr/>
        </p:nvSpPr>
        <p:spPr>
          <a:xfrm>
            <a:off x="6349299" y="1809525"/>
            <a:ext cx="19287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Parts of the body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92" name="Google Shape;492;p6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8" y="2457650"/>
            <a:ext cx="1858426" cy="12544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3" name="Google Shape;493;p6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600" y="2526050"/>
            <a:ext cx="1928699" cy="1213703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Google Shape;494;p68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575" y="2568825"/>
            <a:ext cx="1782725" cy="1131593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5" name="Google Shape;495;p68"/>
          <p:cNvSpPr txBox="1"/>
          <p:nvPr/>
        </p:nvSpPr>
        <p:spPr>
          <a:xfrm>
            <a:off x="210525" y="3940525"/>
            <a:ext cx="1690200" cy="77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Can be in amber, ice or asphalt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Organism is trapped and protected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96" name="Google Shape;496;p68"/>
          <p:cNvSpPr txBox="1"/>
          <p:nvPr/>
        </p:nvSpPr>
        <p:spPr>
          <a:xfrm>
            <a:off x="6417588" y="3940525"/>
            <a:ext cx="1928700" cy="77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Can be bone, tooth, shell or wood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Helps us study body structure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9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9"/>
          <p:cNvSpPr txBox="1">
            <a:spLocks noGrp="1"/>
          </p:cNvSpPr>
          <p:nvPr>
            <p:ph type="title"/>
          </p:nvPr>
        </p:nvSpPr>
        <p:spPr>
          <a:xfrm>
            <a:off x="632850" y="344825"/>
            <a:ext cx="78783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Clay Time </a:t>
            </a:r>
            <a:endParaRPr sz="5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03" name="Google Shape;503;p69"/>
          <p:cNvSpPr txBox="1">
            <a:spLocks noGrp="1"/>
          </p:cNvSpPr>
          <p:nvPr>
            <p:ph type="subTitle" idx="2"/>
          </p:nvPr>
        </p:nvSpPr>
        <p:spPr>
          <a:xfrm>
            <a:off x="2195125" y="4186425"/>
            <a:ext cx="49104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Let’s create some fossils 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04" name="Google Shape;504;p6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731" y="1476425"/>
            <a:ext cx="1971189" cy="2627199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70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0"/>
          <p:cNvSpPr txBox="1">
            <a:spLocks noGrp="1"/>
          </p:cNvSpPr>
          <p:nvPr>
            <p:ph type="title" idx="4294967295"/>
          </p:nvPr>
        </p:nvSpPr>
        <p:spPr>
          <a:xfrm>
            <a:off x="1437600" y="240125"/>
            <a:ext cx="62688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and Astrobiology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11" name="Google Shape;511;p70"/>
          <p:cNvSpPr txBox="1"/>
          <p:nvPr/>
        </p:nvSpPr>
        <p:spPr>
          <a:xfrm>
            <a:off x="800900" y="1001725"/>
            <a:ext cx="7496100" cy="8193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Stromatolites are layered rock structures built by ancient cyanobacteria in extreme environments billions of years ago. They are considered key biosignatures in astrobiology.</a:t>
            </a:r>
            <a:endParaRPr sz="15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12" name="Google Shape;512;p7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675" y="3300900"/>
            <a:ext cx="2533574" cy="14251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3" name="Google Shape;513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27" y="1980007"/>
            <a:ext cx="1824051" cy="1577318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4" name="Google Shape;514;p7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472" y="2129324"/>
            <a:ext cx="3214064" cy="2147399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5" name="Google Shape;515;p70"/>
          <p:cNvSpPr txBox="1"/>
          <p:nvPr/>
        </p:nvSpPr>
        <p:spPr>
          <a:xfrm>
            <a:off x="3229975" y="4421200"/>
            <a:ext cx="1914300" cy="371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Shark Bay, Australia</a:t>
            </a:r>
            <a:endParaRPr sz="15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16" name="Google Shape;516;p70"/>
          <p:cNvSpPr txBox="1"/>
          <p:nvPr/>
        </p:nvSpPr>
        <p:spPr>
          <a:xfrm>
            <a:off x="6476550" y="2782900"/>
            <a:ext cx="2059800" cy="371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Lake Thetis, Australia</a:t>
            </a:r>
            <a:endParaRPr sz="15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71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1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1"/>
          <p:cNvSpPr txBox="1">
            <a:spLocks noGrp="1"/>
          </p:cNvSpPr>
          <p:nvPr>
            <p:ph type="title" idx="4294967295"/>
          </p:nvPr>
        </p:nvSpPr>
        <p:spPr>
          <a:xfrm>
            <a:off x="1437600" y="176625"/>
            <a:ext cx="62688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and Astrobiology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23" name="Google Shape;523;p71"/>
          <p:cNvSpPr txBox="1"/>
          <p:nvPr/>
        </p:nvSpPr>
        <p:spPr>
          <a:xfrm>
            <a:off x="1316775" y="948800"/>
            <a:ext cx="6268800" cy="5760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 </a:t>
            </a:r>
            <a:r>
              <a:rPr lang="en" sz="15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biosignature</a:t>
            </a: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is any feature that indicates past or present life. Stromatolites have several features that qualifies them :</a:t>
            </a:r>
            <a:endParaRPr sz="15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524" name="Google Shape;524;p7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" y="1662262"/>
            <a:ext cx="1330200" cy="1424977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5" name="Google Shape;525;p71"/>
          <p:cNvSpPr txBox="1"/>
          <p:nvPr/>
        </p:nvSpPr>
        <p:spPr>
          <a:xfrm>
            <a:off x="453500" y="3120749"/>
            <a:ext cx="1330200" cy="785797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Fine, repeated laminations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26" name="Google Shape;526;p71"/>
          <p:cNvSpPr txBox="1"/>
          <p:nvPr/>
        </p:nvSpPr>
        <p:spPr>
          <a:xfrm>
            <a:off x="2671450" y="3157450"/>
            <a:ext cx="2119200" cy="408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Upward growth pattern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27" name="Google Shape;527;p7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450" y="1704137"/>
            <a:ext cx="2119200" cy="14906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8" name="Google Shape;528;p7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575" y="1704125"/>
            <a:ext cx="2533298" cy="14249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9" name="Google Shape;529;p71"/>
          <p:cNvSpPr txBox="1"/>
          <p:nvPr/>
        </p:nvSpPr>
        <p:spPr>
          <a:xfrm>
            <a:off x="5556925" y="3129100"/>
            <a:ext cx="2580600" cy="465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Domes that compete for light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30" name="Google Shape;530;p71"/>
          <p:cNvSpPr txBox="1"/>
          <p:nvPr/>
        </p:nvSpPr>
        <p:spPr>
          <a:xfrm>
            <a:off x="2202225" y="4319750"/>
            <a:ext cx="4497900" cy="465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These patterns reflect biological behavior.</a:t>
            </a:r>
            <a:endParaRPr sz="17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72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2"/>
          <p:cNvSpPr txBox="1">
            <a:spLocks noGrp="1"/>
          </p:cNvSpPr>
          <p:nvPr>
            <p:ph type="title" idx="4294967295"/>
          </p:nvPr>
        </p:nvSpPr>
        <p:spPr>
          <a:xfrm>
            <a:off x="1437600" y="197800"/>
            <a:ext cx="62688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and Astrobiology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37" name="Google Shape;537;p72"/>
          <p:cNvSpPr txBox="1"/>
          <p:nvPr/>
        </p:nvSpPr>
        <p:spPr>
          <a:xfrm>
            <a:off x="1076050" y="948800"/>
            <a:ext cx="6127200" cy="559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Stromatolites date back over 3.4 billion years. If similar structures were found elsewhere in our solar system, they could be evidence of past life.</a:t>
            </a:r>
            <a:endParaRPr sz="1600">
              <a:solidFill>
                <a:schemeClr val="dk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38" name="Google Shape;538;p72"/>
          <p:cNvSpPr txBox="1"/>
          <p:nvPr/>
        </p:nvSpPr>
        <p:spPr>
          <a:xfrm>
            <a:off x="2760400" y="1596249"/>
            <a:ext cx="2758500" cy="4680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Potential</a:t>
            </a:r>
            <a:r>
              <a:rPr lang="en" sz="18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biosignatures?</a:t>
            </a:r>
            <a:endParaRPr sz="18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39" name="Google Shape;539;p7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50" y="3035800"/>
            <a:ext cx="3429025" cy="15642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0" name="Google Shape;540;p72"/>
          <p:cNvSpPr txBox="1"/>
          <p:nvPr/>
        </p:nvSpPr>
        <p:spPr>
          <a:xfrm>
            <a:off x="1565925" y="4672525"/>
            <a:ext cx="1809600" cy="3567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Leopard spots on Mars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41" name="Google Shape;541;p7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375" y="3035802"/>
            <a:ext cx="2758500" cy="15642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2" name="Google Shape;542;p72"/>
          <p:cNvSpPr txBox="1"/>
          <p:nvPr/>
        </p:nvSpPr>
        <p:spPr>
          <a:xfrm>
            <a:off x="5816550" y="4672525"/>
            <a:ext cx="1422600" cy="3567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Exoplanet K2-18b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43" name="Google Shape;543;p7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25" y="2316350"/>
            <a:ext cx="1268775" cy="829804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4" name="Google Shape;544;p72"/>
          <p:cNvSpPr txBox="1"/>
          <p:nvPr/>
        </p:nvSpPr>
        <p:spPr>
          <a:xfrm>
            <a:off x="262925" y="1758425"/>
            <a:ext cx="1737300" cy="498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Collapsed stromatolite on Earth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45" name="Google Shape;545;p72"/>
          <p:cNvSpPr txBox="1"/>
          <p:nvPr/>
        </p:nvSpPr>
        <p:spPr>
          <a:xfrm>
            <a:off x="5542200" y="2222123"/>
            <a:ext cx="2164200" cy="701216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200"/>
              <a:buFont typeface="Play"/>
              <a:buChar char="●"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Potential surface-covering ocean?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333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200"/>
              <a:buFont typeface="Play"/>
              <a:buChar char="●"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In “Goldilocks” zone 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73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3"/>
          <p:cNvSpPr txBox="1">
            <a:spLocks noGrp="1"/>
          </p:cNvSpPr>
          <p:nvPr>
            <p:ph type="title"/>
          </p:nvPr>
        </p:nvSpPr>
        <p:spPr>
          <a:xfrm>
            <a:off x="507850" y="79350"/>
            <a:ext cx="7878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do fossils tell?</a:t>
            </a:r>
            <a:endParaRPr sz="39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52" name="Google Shape;552;p73"/>
          <p:cNvSpPr txBox="1"/>
          <p:nvPr/>
        </p:nvSpPr>
        <p:spPr>
          <a:xfrm>
            <a:off x="1051550" y="1074425"/>
            <a:ext cx="7140000" cy="8283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are </a:t>
            </a:r>
            <a:r>
              <a:rPr lang="en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clues from the past</a:t>
            </a: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. They tell us what life was like millions of years ago and help us understand how plants and animals adjusted to changes in climate and their environment.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53" name="Google Shape;553;p7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47" y="2246050"/>
            <a:ext cx="2921175" cy="17316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4" name="Google Shape;554;p73"/>
          <p:cNvSpPr txBox="1"/>
          <p:nvPr/>
        </p:nvSpPr>
        <p:spPr>
          <a:xfrm>
            <a:off x="403875" y="4084324"/>
            <a:ext cx="3025200" cy="685799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Just like tree rings tell us about rainfall patterns…</a:t>
            </a:r>
            <a:endParaRPr sz="12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55" name="Google Shape;555;p73"/>
          <p:cNvSpPr txBox="1"/>
          <p:nvPr/>
        </p:nvSpPr>
        <p:spPr>
          <a:xfrm>
            <a:off x="1135375" y="2246050"/>
            <a:ext cx="2293500" cy="5307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Thick rings = years with a lot of rain</a:t>
            </a:r>
            <a:endParaRPr sz="9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Light areas = early summer growth</a:t>
            </a:r>
            <a:endParaRPr sz="9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Dark areas = late summer/fall growth</a:t>
            </a:r>
            <a:endParaRPr sz="9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56" name="Google Shape;556;p7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575" y="2246050"/>
            <a:ext cx="3443915" cy="1731599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7" name="Google Shape;557;p73"/>
          <p:cNvSpPr txBox="1"/>
          <p:nvPr/>
        </p:nvSpPr>
        <p:spPr>
          <a:xfrm>
            <a:off x="4259575" y="4069075"/>
            <a:ext cx="3443915" cy="70105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 tropical plant fossil in a cold place like Alaska, tells us about what the weather in the area a long time ago.</a:t>
            </a:r>
            <a:endParaRPr sz="12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4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4"/>
          <p:cNvSpPr txBox="1">
            <a:spLocks noGrp="1"/>
          </p:cNvSpPr>
          <p:nvPr>
            <p:ph type="title"/>
          </p:nvPr>
        </p:nvSpPr>
        <p:spPr>
          <a:xfrm>
            <a:off x="499850" y="79325"/>
            <a:ext cx="7878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do fossils tell?</a:t>
            </a:r>
            <a:endParaRPr sz="39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64" name="Google Shape;564;p74"/>
          <p:cNvSpPr txBox="1"/>
          <p:nvPr/>
        </p:nvSpPr>
        <p:spPr>
          <a:xfrm>
            <a:off x="1051550" y="1074425"/>
            <a:ext cx="6294000" cy="411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 </a:t>
            </a:r>
            <a:r>
              <a:rPr lang="en" sz="15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fossilized fish</a:t>
            </a: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in a desert tells us that the area was once underwater.</a:t>
            </a:r>
            <a:endParaRPr sz="15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65" name="Google Shape;565;p74"/>
          <p:cNvSpPr txBox="1"/>
          <p:nvPr/>
        </p:nvSpPr>
        <p:spPr>
          <a:xfrm>
            <a:off x="85175" y="3676300"/>
            <a:ext cx="2670900" cy="35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Whale fossil in Egypt’s Whale Valley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66" name="Google Shape;566;p7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75" y="2192900"/>
            <a:ext cx="2505930" cy="14095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7" name="Google Shape;567;p74"/>
          <p:cNvSpPr txBox="1"/>
          <p:nvPr/>
        </p:nvSpPr>
        <p:spPr>
          <a:xfrm>
            <a:off x="167675" y="4106525"/>
            <a:ext cx="2505900" cy="35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 age: ~55.8 - 33.9 million years ago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68" name="Google Shape;568;p7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200" y="2161775"/>
            <a:ext cx="3015600" cy="172682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9" name="Google Shape;569;p74"/>
          <p:cNvSpPr txBox="1"/>
          <p:nvPr/>
        </p:nvSpPr>
        <p:spPr>
          <a:xfrm>
            <a:off x="3515838" y="1764700"/>
            <a:ext cx="2112300" cy="35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Earth 100 million years ago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0" name="Google Shape;570;p74"/>
          <p:cNvSpPr/>
          <p:nvPr/>
        </p:nvSpPr>
        <p:spPr>
          <a:xfrm>
            <a:off x="4747300" y="2769750"/>
            <a:ext cx="175200" cy="1830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571" name="Google Shape;571;p7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75" y="2161775"/>
            <a:ext cx="2585175" cy="1726826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2" name="Google Shape;572;p74"/>
          <p:cNvSpPr txBox="1"/>
          <p:nvPr/>
        </p:nvSpPr>
        <p:spPr>
          <a:xfrm>
            <a:off x="7097219" y="1764700"/>
            <a:ext cx="1059300" cy="356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Earth Today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3" name="Google Shape;573;p74"/>
          <p:cNvSpPr/>
          <p:nvPr/>
        </p:nvSpPr>
        <p:spPr>
          <a:xfrm>
            <a:off x="7688600" y="2806188"/>
            <a:ext cx="175200" cy="1830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74" name="Google Shape;574;p74"/>
          <p:cNvSpPr txBox="1"/>
          <p:nvPr/>
        </p:nvSpPr>
        <p:spPr>
          <a:xfrm>
            <a:off x="5806575" y="2769750"/>
            <a:ext cx="678000" cy="552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Egypt region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575" name="Google Shape;575;p74"/>
          <p:cNvCxnSpPr/>
          <p:nvPr/>
        </p:nvCxnSpPr>
        <p:spPr>
          <a:xfrm rot="10800000" flipH="1">
            <a:off x="6484575" y="2941350"/>
            <a:ext cx="891600" cy="104700"/>
          </a:xfrm>
          <a:prstGeom prst="straightConnector1">
            <a:avLst/>
          </a:prstGeom>
          <a:noFill/>
          <a:ln w="9525" cap="flat" cmpd="sng">
            <a:solidFill>
              <a:srgbClr val="F9F0C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6" name="Google Shape;576;p74"/>
          <p:cNvCxnSpPr>
            <a:stCxn id="574" idx="1"/>
          </p:cNvCxnSpPr>
          <p:nvPr/>
        </p:nvCxnSpPr>
        <p:spPr>
          <a:xfrm rot="10800000">
            <a:off x="5044575" y="2880450"/>
            <a:ext cx="762000" cy="165600"/>
          </a:xfrm>
          <a:prstGeom prst="straightConnector1">
            <a:avLst/>
          </a:prstGeom>
          <a:noFill/>
          <a:ln w="9525" cap="flat" cmpd="sng">
            <a:solidFill>
              <a:srgbClr val="F9F0C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75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5"/>
          <p:cNvSpPr txBox="1">
            <a:spLocks noGrp="1"/>
          </p:cNvSpPr>
          <p:nvPr>
            <p:ph type="title"/>
          </p:nvPr>
        </p:nvSpPr>
        <p:spPr>
          <a:xfrm>
            <a:off x="322025" y="54825"/>
            <a:ext cx="7994100" cy="1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is astrobiology trying to understand?</a:t>
            </a:r>
            <a:endParaRPr sz="31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83" name="Google Shape;583;p75"/>
          <p:cNvSpPr txBox="1"/>
          <p:nvPr/>
        </p:nvSpPr>
        <p:spPr>
          <a:xfrm>
            <a:off x="2437200" y="1139875"/>
            <a:ext cx="3928800" cy="4440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9F0C9"/>
                </a:solidFill>
              </a:rPr>
              <a:t>Astrobiologists</a:t>
            </a:r>
            <a:r>
              <a:rPr lang="en" sz="2000">
                <a:solidFill>
                  <a:srgbClr val="F9F0C9"/>
                </a:solidFill>
              </a:rPr>
              <a:t> will continue to:</a:t>
            </a: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9F0C9"/>
                </a:solidFill>
              </a:rPr>
              <a:t> </a:t>
            </a: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84" name="Google Shape;584;p75"/>
          <p:cNvSpPr txBox="1"/>
          <p:nvPr/>
        </p:nvSpPr>
        <p:spPr>
          <a:xfrm>
            <a:off x="169150" y="1841900"/>
            <a:ext cx="4117200" cy="3792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Look for signs of past or present life - </a:t>
            </a:r>
            <a:r>
              <a:rPr lang="en" sz="13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biosignatures</a:t>
            </a:r>
            <a:endParaRPr sz="13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85" name="Google Shape;585;p75"/>
          <p:cNvSpPr txBox="1"/>
          <p:nvPr/>
        </p:nvSpPr>
        <p:spPr>
          <a:xfrm>
            <a:off x="4405425" y="1841900"/>
            <a:ext cx="4477800" cy="3999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Look for conditions that could support life - </a:t>
            </a:r>
            <a:r>
              <a:rPr lang="en" sz="13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habitability</a:t>
            </a:r>
            <a:endParaRPr sz="13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86" name="Google Shape;586;p7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02" y="2386849"/>
            <a:ext cx="3004132" cy="1687976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7" name="Google Shape;587;p75"/>
          <p:cNvSpPr txBox="1"/>
          <p:nvPr/>
        </p:nvSpPr>
        <p:spPr>
          <a:xfrm>
            <a:off x="376725" y="4074825"/>
            <a:ext cx="3398400" cy="4776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Perseverance rover</a:t>
            </a: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is collecting Martian rocks that may hold ancient signs of life.</a:t>
            </a:r>
            <a:endParaRPr sz="10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88" name="Google Shape;588;p7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262" y="2385650"/>
            <a:ext cx="3004124" cy="1690364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9" name="Google Shape;589;p75"/>
          <p:cNvSpPr txBox="1"/>
          <p:nvPr/>
        </p:nvSpPr>
        <p:spPr>
          <a:xfrm>
            <a:off x="4951275" y="4074825"/>
            <a:ext cx="3613500" cy="4776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Curiosity rover</a:t>
            </a: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confirmed that ancient Mars had the right ingredients for life.</a:t>
            </a:r>
            <a:endParaRPr sz="10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76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6"/>
          <p:cNvSpPr txBox="1">
            <a:spLocks noGrp="1"/>
          </p:cNvSpPr>
          <p:nvPr>
            <p:ph type="title"/>
          </p:nvPr>
        </p:nvSpPr>
        <p:spPr>
          <a:xfrm>
            <a:off x="731250" y="54825"/>
            <a:ext cx="7389300" cy="9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4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is astrobiology trying to understand?</a:t>
            </a:r>
            <a:endParaRPr sz="314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6" name="Google Shape;596;p76"/>
          <p:cNvSpPr txBox="1"/>
          <p:nvPr/>
        </p:nvSpPr>
        <p:spPr>
          <a:xfrm>
            <a:off x="3095850" y="1139038"/>
            <a:ext cx="2660100" cy="4440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9F0C9"/>
                </a:solidFill>
              </a:rPr>
              <a:t>And will continue to…</a:t>
            </a: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9F0C9"/>
                </a:solidFill>
              </a:rPr>
              <a:t> </a:t>
            </a: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9F0C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597" name="Google Shape;597;p76"/>
          <p:cNvSpPr txBox="1"/>
          <p:nvPr/>
        </p:nvSpPr>
        <p:spPr>
          <a:xfrm>
            <a:off x="4989750" y="1810450"/>
            <a:ext cx="3774900" cy="3999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Send missions to gather more clues - </a:t>
            </a:r>
            <a:r>
              <a:rPr lang="en" sz="13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explore</a:t>
            </a:r>
            <a:endParaRPr sz="13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8" name="Google Shape;598;p76"/>
          <p:cNvSpPr txBox="1"/>
          <p:nvPr/>
        </p:nvSpPr>
        <p:spPr>
          <a:xfrm>
            <a:off x="395050" y="1804888"/>
            <a:ext cx="3687600" cy="3849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Study Earth to learn from it - </a:t>
            </a:r>
            <a:r>
              <a:rPr lang="en" sz="13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research analogs</a:t>
            </a:r>
            <a:endParaRPr sz="13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99" name="Google Shape;599;p7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875" y="2688375"/>
            <a:ext cx="2055550" cy="136984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0" name="Google Shape;600;p7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50" y="2327050"/>
            <a:ext cx="2055561" cy="13704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1" name="Google Shape;601;p7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038" y="2327050"/>
            <a:ext cx="2239051" cy="1259474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2" name="Google Shape;602;p76"/>
          <p:cNvSpPr txBox="1"/>
          <p:nvPr/>
        </p:nvSpPr>
        <p:spPr>
          <a:xfrm>
            <a:off x="814975" y="3834700"/>
            <a:ext cx="645900" cy="3384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Mars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3" name="Google Shape;603;p76"/>
          <p:cNvSpPr txBox="1"/>
          <p:nvPr/>
        </p:nvSpPr>
        <p:spPr>
          <a:xfrm>
            <a:off x="2092875" y="4173100"/>
            <a:ext cx="2114400" cy="3384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Death Valley, California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4" name="Google Shape;604;p76"/>
          <p:cNvSpPr txBox="1"/>
          <p:nvPr/>
        </p:nvSpPr>
        <p:spPr>
          <a:xfrm>
            <a:off x="4884500" y="3703225"/>
            <a:ext cx="1293300" cy="3384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Europa Clipper</a:t>
            </a:r>
            <a:endParaRPr sz="12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5" name="Google Shape;605;p76"/>
          <p:cNvSpPr txBox="1"/>
          <p:nvPr/>
        </p:nvSpPr>
        <p:spPr>
          <a:xfrm>
            <a:off x="4435100" y="4158325"/>
            <a:ext cx="2192100" cy="6468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On its way to the </a:t>
            </a:r>
            <a:r>
              <a:rPr lang="en" sz="10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Jupiter’s moon,</a:t>
            </a: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" sz="10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Europa</a:t>
            </a: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to explore it’s subsurface saltwater ocean</a:t>
            </a:r>
            <a:endParaRPr sz="10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06" name="Google Shape;606;p7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450" y="2327056"/>
            <a:ext cx="2239048" cy="1259467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7" name="Google Shape;607;p76"/>
          <p:cNvSpPr txBox="1"/>
          <p:nvPr/>
        </p:nvSpPr>
        <p:spPr>
          <a:xfrm>
            <a:off x="6688775" y="3703225"/>
            <a:ext cx="2309700" cy="3384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James Webb Space Telescope </a:t>
            </a:r>
            <a:endParaRPr sz="1200" b="1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8" name="Google Shape;608;p76"/>
          <p:cNvSpPr txBox="1"/>
          <p:nvPr/>
        </p:nvSpPr>
        <p:spPr>
          <a:xfrm>
            <a:off x="6747575" y="4173100"/>
            <a:ext cx="2192100" cy="578400"/>
          </a:xfrm>
          <a:prstGeom prst="rect">
            <a:avLst/>
          </a:prstGeom>
          <a:solidFill>
            <a:srgbClr val="39233D"/>
          </a:solidFill>
          <a:ln w="9525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JWST</a:t>
            </a:r>
            <a:r>
              <a:rPr lang="en" sz="10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reads the atmospheres of distant planets, searching for the fingerprints of life.</a:t>
            </a:r>
            <a:endParaRPr sz="9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77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7"/>
          <p:cNvSpPr txBox="1">
            <a:spLocks noGrp="1"/>
          </p:cNvSpPr>
          <p:nvPr>
            <p:ph type="title"/>
          </p:nvPr>
        </p:nvSpPr>
        <p:spPr>
          <a:xfrm>
            <a:off x="485850" y="78700"/>
            <a:ext cx="81723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would a different world tell?</a:t>
            </a:r>
            <a:endParaRPr sz="31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15" name="Google Shape;615;p77"/>
          <p:cNvSpPr txBox="1"/>
          <p:nvPr/>
        </p:nvSpPr>
        <p:spPr>
          <a:xfrm>
            <a:off x="1722275" y="763725"/>
            <a:ext cx="2891400" cy="420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Imagine a different world…</a:t>
            </a:r>
            <a:endParaRPr sz="16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16" name="Google Shape;616;p77"/>
          <p:cNvSpPr txBox="1"/>
          <p:nvPr/>
        </p:nvSpPr>
        <p:spPr>
          <a:xfrm>
            <a:off x="3312125" y="1348250"/>
            <a:ext cx="3834300" cy="420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kind of life could exist there?</a:t>
            </a: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17" name="Google Shape;617;p7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25" y="1883375"/>
            <a:ext cx="2473052" cy="2473052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8" name="Google Shape;618;p77"/>
          <p:cNvSpPr txBox="1"/>
          <p:nvPr/>
        </p:nvSpPr>
        <p:spPr>
          <a:xfrm>
            <a:off x="1052075" y="4449899"/>
            <a:ext cx="2010600" cy="404559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9F0C9"/>
                </a:solidFill>
                <a:latin typeface="Barlow Light"/>
                <a:ea typeface="Barlow Light"/>
                <a:cs typeface="Barlow Light"/>
                <a:sym typeface="Barlow Light"/>
              </a:rPr>
              <a:t>Saturn’s moon </a:t>
            </a:r>
            <a:r>
              <a:rPr lang="en" sz="1500" b="1" dirty="0">
                <a:solidFill>
                  <a:srgbClr val="F9F0C9"/>
                </a:solidFill>
                <a:latin typeface="Barlow"/>
                <a:ea typeface="Barlow"/>
                <a:cs typeface="Barlow"/>
                <a:sym typeface="Barlow"/>
              </a:rPr>
              <a:t>Titan</a:t>
            </a:r>
            <a:endParaRPr sz="1500" b="1" dirty="0">
              <a:solidFill>
                <a:srgbClr val="F9F0C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9" name="Google Shape;619;p77"/>
          <p:cNvSpPr txBox="1"/>
          <p:nvPr/>
        </p:nvSpPr>
        <p:spPr>
          <a:xfrm>
            <a:off x="3623825" y="2701850"/>
            <a:ext cx="4348500" cy="8361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3970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300"/>
              <a:buFont typeface="Play"/>
              <a:buChar char="●"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Bigger than the planet Mercury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3970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300"/>
              <a:buFont typeface="Play"/>
              <a:buChar char="●"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Extremely cold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3970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300"/>
              <a:buFont typeface="Play"/>
              <a:buChar char="●"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Has rivers, lakes and rain but not water, METHANE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9F0C9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0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0"/>
          <p:cNvSpPr txBox="1">
            <a:spLocks noGrp="1"/>
          </p:cNvSpPr>
          <p:nvPr>
            <p:ph type="ctrTitle"/>
          </p:nvPr>
        </p:nvSpPr>
        <p:spPr>
          <a:xfrm>
            <a:off x="311700" y="362000"/>
            <a:ext cx="85206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Warm Up Questions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81" name="Google Shape;381;p60"/>
          <p:cNvSpPr txBox="1">
            <a:spLocks noGrp="1"/>
          </p:cNvSpPr>
          <p:nvPr>
            <p:ph type="subTitle" idx="1"/>
          </p:nvPr>
        </p:nvSpPr>
        <p:spPr>
          <a:xfrm>
            <a:off x="554000" y="1468474"/>
            <a:ext cx="5555700" cy="1498525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-US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Have you ever seen a fossil?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fossils? How did they form?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the different types of fossils? 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do fossils tell us about their past?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Where can we find fossils?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Are there different kinds of fossils?</a:t>
            </a:r>
          </a:p>
          <a:p>
            <a:pPr marL="457200" lvl="0" indent="-3464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856"/>
              <a:buFont typeface="Play"/>
              <a:buChar char="●"/>
            </a:pPr>
            <a:r>
              <a:rPr lang="en" sz="1856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How old are fossils?</a:t>
            </a:r>
            <a:endParaRPr sz="1856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82" name="Google Shape;382;p6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1013" y="2530858"/>
            <a:ext cx="1733225" cy="3080349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6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50" y="3675025"/>
            <a:ext cx="1760825" cy="1173876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485850" y="78700"/>
            <a:ext cx="81723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would a different world tell?</a:t>
            </a:r>
            <a:endParaRPr sz="31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26" name="Google Shape;626;p78"/>
          <p:cNvSpPr txBox="1"/>
          <p:nvPr/>
        </p:nvSpPr>
        <p:spPr>
          <a:xfrm>
            <a:off x="1340550" y="1011925"/>
            <a:ext cx="6462900" cy="488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If </a:t>
            </a:r>
            <a:r>
              <a:rPr lang="en" sz="17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humans visited another planet</a:t>
            </a: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, what fossils would we find? </a:t>
            </a:r>
            <a:endParaRPr sz="17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27" name="Google Shape;62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8900" y="3073325"/>
            <a:ext cx="3477525" cy="19571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8" name="Google Shape;628;p7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25" y="1597450"/>
            <a:ext cx="2948050" cy="16582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9" name="Google Shape;629;p7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525" y="1597450"/>
            <a:ext cx="2948050" cy="16582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79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title"/>
          </p:nvPr>
        </p:nvSpPr>
        <p:spPr>
          <a:xfrm>
            <a:off x="485850" y="78700"/>
            <a:ext cx="8172300" cy="8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story would a different world tell?</a:t>
            </a:r>
            <a:endParaRPr sz="31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36" name="Google Shape;636;p79"/>
          <p:cNvSpPr txBox="1"/>
          <p:nvPr/>
        </p:nvSpPr>
        <p:spPr>
          <a:xfrm>
            <a:off x="729300" y="1016625"/>
            <a:ext cx="7685400" cy="5154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will Earth’s fossil record say about </a:t>
            </a:r>
            <a:r>
              <a:rPr lang="en" sz="18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us</a:t>
            </a: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millions of years from now?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37" name="Google Shape;637;p7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50" y="2179700"/>
            <a:ext cx="2609151" cy="23254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8" name="Google Shape;638;p7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375" y="2179700"/>
            <a:ext cx="2404326" cy="2404326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9" name="Google Shape;639;p7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700" y="1744250"/>
            <a:ext cx="2867868" cy="240432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80" descr="A space scene with planets and star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80"/>
          <p:cNvSpPr txBox="1">
            <a:spLocks noGrp="1"/>
          </p:cNvSpPr>
          <p:nvPr>
            <p:ph type="title"/>
          </p:nvPr>
        </p:nvSpPr>
        <p:spPr>
          <a:xfrm>
            <a:off x="652350" y="388700"/>
            <a:ext cx="7878300" cy="11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Clay Time II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46" name="Google Shape;646;p80"/>
          <p:cNvSpPr txBox="1">
            <a:spLocks noGrp="1"/>
          </p:cNvSpPr>
          <p:nvPr>
            <p:ph type="subTitle" idx="2"/>
          </p:nvPr>
        </p:nvSpPr>
        <p:spPr>
          <a:xfrm>
            <a:off x="2129100" y="3981750"/>
            <a:ext cx="50646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Let’s create future fossils !</a:t>
            </a:r>
            <a:endParaRPr sz="29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47" name="Google Shape;64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5750" y="1558100"/>
            <a:ext cx="3132500" cy="23494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1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0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1"/>
          <p:cNvSpPr txBox="1">
            <a:spLocks noGrp="1"/>
          </p:cNvSpPr>
          <p:nvPr>
            <p:ph type="title" idx="4294967295"/>
          </p:nvPr>
        </p:nvSpPr>
        <p:spPr>
          <a:xfrm>
            <a:off x="1496850" y="190300"/>
            <a:ext cx="78783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is Astrobiology?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0" name="Google Shape;390;p61"/>
          <p:cNvSpPr txBox="1"/>
          <p:nvPr/>
        </p:nvSpPr>
        <p:spPr>
          <a:xfrm>
            <a:off x="412301" y="1280362"/>
            <a:ext cx="7878300" cy="969732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Astrobiology</a:t>
            </a: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is the study of life in the universe, including its origins, evolution, distribution and future of life.</a:t>
            </a:r>
            <a:endParaRPr sz="1900" dirty="0">
              <a:solidFill>
                <a:schemeClr val="dk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91" name="Google Shape;391;p6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081" y="2297100"/>
            <a:ext cx="1805216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712" y="2858825"/>
            <a:ext cx="1684574" cy="204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2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2"/>
          <p:cNvSpPr txBox="1">
            <a:spLocks noGrp="1"/>
          </p:cNvSpPr>
          <p:nvPr>
            <p:ph type="title" idx="4294967295"/>
          </p:nvPr>
        </p:nvSpPr>
        <p:spPr>
          <a:xfrm>
            <a:off x="1363875" y="19899"/>
            <a:ext cx="78783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4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is Astrobiology?</a:t>
            </a:r>
            <a:endParaRPr sz="44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99" name="Google Shape;399;p62"/>
          <p:cNvSpPr txBox="1"/>
          <p:nvPr/>
        </p:nvSpPr>
        <p:spPr>
          <a:xfrm>
            <a:off x="1032657" y="794720"/>
            <a:ext cx="6448500" cy="1551741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Astrobiology</a:t>
            </a: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studies many things such as: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285750" lvl="0" indent="-57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1.	Extraterrestrial Environments 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285750" lvl="0" indent="-571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2.	Analogs (Places on Earth that are like environments outside of 	Earth) </a:t>
            </a:r>
            <a:endParaRPr sz="1700" dirty="0">
              <a:solidFill>
                <a:schemeClr val="dk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00" name="Google Shape;400;p6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75" y="2884325"/>
            <a:ext cx="2781738" cy="18545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6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84325"/>
            <a:ext cx="2781750" cy="18545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2" name="Google Shape;402;p62"/>
          <p:cNvSpPr txBox="1"/>
          <p:nvPr/>
        </p:nvSpPr>
        <p:spPr>
          <a:xfrm>
            <a:off x="1649007" y="4732970"/>
            <a:ext cx="2607900" cy="31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Is there life on Mars?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03" name="Google Shape;403;p62"/>
          <p:cNvSpPr txBox="1"/>
          <p:nvPr/>
        </p:nvSpPr>
        <p:spPr>
          <a:xfrm>
            <a:off x="3941813" y="4738825"/>
            <a:ext cx="4424451" cy="1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How is the Atacama Desert (Chile) similar to Mars?</a:t>
            </a:r>
            <a:endParaRPr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04" name="Google Shape;404;p62"/>
          <p:cNvSpPr txBox="1"/>
          <p:nvPr/>
        </p:nvSpPr>
        <p:spPr>
          <a:xfrm>
            <a:off x="1247000" y="2483200"/>
            <a:ext cx="2607900" cy="3627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Extraterrestrial Environment 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05" name="Google Shape;405;p62"/>
          <p:cNvSpPr txBox="1"/>
          <p:nvPr/>
        </p:nvSpPr>
        <p:spPr>
          <a:xfrm>
            <a:off x="5303025" y="2483200"/>
            <a:ext cx="1319700" cy="3627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Earth Analog</a:t>
            </a:r>
            <a:endParaRPr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3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3"/>
          <p:cNvSpPr txBox="1">
            <a:spLocks noGrp="1"/>
          </p:cNvSpPr>
          <p:nvPr>
            <p:ph type="title" idx="4294967295"/>
          </p:nvPr>
        </p:nvSpPr>
        <p:spPr>
          <a:xfrm>
            <a:off x="1487325" y="266500"/>
            <a:ext cx="78783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is Astrobiology?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12" name="Google Shape;412;p63"/>
          <p:cNvSpPr txBox="1"/>
          <p:nvPr/>
        </p:nvSpPr>
        <p:spPr>
          <a:xfrm>
            <a:off x="2548175" y="1028237"/>
            <a:ext cx="3039300" cy="1772411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Astrobiology asks questions about…</a:t>
            </a: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3.	Origin of life</a:t>
            </a: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4.	Habitability</a:t>
            </a:r>
            <a:endParaRPr sz="1900" dirty="0">
              <a:solidFill>
                <a:schemeClr val="dk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13" name="Google Shape;413;p6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50" y="2921225"/>
            <a:ext cx="2895600" cy="1819499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4" name="Google Shape;41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400" y="2921225"/>
            <a:ext cx="2842942" cy="181950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5" name="Google Shape;415;p63"/>
          <p:cNvSpPr txBox="1"/>
          <p:nvPr/>
        </p:nvSpPr>
        <p:spPr>
          <a:xfrm>
            <a:off x="833225" y="4675450"/>
            <a:ext cx="323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How did life start on Earth?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16" name="Google Shape;416;p63"/>
          <p:cNvSpPr txBox="1"/>
          <p:nvPr/>
        </p:nvSpPr>
        <p:spPr>
          <a:xfrm>
            <a:off x="4868075" y="4675450"/>
            <a:ext cx="37587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Is Earth the only livable planet?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4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4"/>
          <p:cNvSpPr txBox="1">
            <a:spLocks noGrp="1"/>
          </p:cNvSpPr>
          <p:nvPr>
            <p:ph type="title" idx="4294967295"/>
          </p:nvPr>
        </p:nvSpPr>
        <p:spPr>
          <a:xfrm>
            <a:off x="1487325" y="161725"/>
            <a:ext cx="78783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is Astrobiology?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23" name="Google Shape;423;p64"/>
          <p:cNvSpPr txBox="1"/>
          <p:nvPr/>
        </p:nvSpPr>
        <p:spPr>
          <a:xfrm>
            <a:off x="2727251" y="890986"/>
            <a:ext cx="2753400" cy="1038349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Astrobiology also studies…</a:t>
            </a: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5.	Ancient Fossils</a:t>
            </a: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 dirty="0">
              <a:solidFill>
                <a:schemeClr val="dk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24" name="Google Shape;424;p64"/>
          <p:cNvSpPr txBox="1"/>
          <p:nvPr/>
        </p:nvSpPr>
        <p:spPr>
          <a:xfrm>
            <a:off x="1572125" y="2571750"/>
            <a:ext cx="17568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Stromatolites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25" name="Google Shape;425;p64"/>
          <p:cNvSpPr txBox="1"/>
          <p:nvPr/>
        </p:nvSpPr>
        <p:spPr>
          <a:xfrm>
            <a:off x="5013100" y="2571750"/>
            <a:ext cx="1713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Microfossils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26" name="Google Shape;426;p64"/>
          <p:cNvSpPr txBox="1"/>
          <p:nvPr/>
        </p:nvSpPr>
        <p:spPr>
          <a:xfrm>
            <a:off x="1651513" y="2005935"/>
            <a:ext cx="4971900" cy="636729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Ancient fossils give us clues about early life on Earth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427" name="Google Shape;42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118" y="2980588"/>
            <a:ext cx="2448799" cy="172242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8" name="Google Shape;428;p64"/>
          <p:cNvSpPr txBox="1"/>
          <p:nvPr/>
        </p:nvSpPr>
        <p:spPr>
          <a:xfrm>
            <a:off x="1148350" y="4703000"/>
            <a:ext cx="25266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Oldest fossils on Earth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29" name="Google Shape;42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916037" y="2591825"/>
            <a:ext cx="1716625" cy="2499950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0" name="Google Shape;430;p64"/>
          <p:cNvSpPr txBox="1"/>
          <p:nvPr/>
        </p:nvSpPr>
        <p:spPr>
          <a:xfrm>
            <a:off x="4524375" y="4703000"/>
            <a:ext cx="28986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Ancient microbial fossil</a:t>
            </a:r>
            <a:endParaRPr sz="18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5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5"/>
          <p:cNvSpPr txBox="1">
            <a:spLocks noGrp="1"/>
          </p:cNvSpPr>
          <p:nvPr>
            <p:ph type="subTitle" idx="1"/>
          </p:nvPr>
        </p:nvSpPr>
        <p:spPr>
          <a:xfrm>
            <a:off x="1218775" y="1338700"/>
            <a:ext cx="5658900" cy="453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</a:t>
            </a:r>
            <a:r>
              <a:rPr lang="en" sz="15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are preserved remains or traces of ancient organisms.</a:t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7" name="Google Shape;437;p65"/>
          <p:cNvSpPr txBox="1">
            <a:spLocks noGrp="1"/>
          </p:cNvSpPr>
          <p:nvPr>
            <p:ph type="title" idx="4294967295"/>
          </p:nvPr>
        </p:nvSpPr>
        <p:spPr>
          <a:xfrm>
            <a:off x="2259150" y="187175"/>
            <a:ext cx="46257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fossils?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38" name="Google Shape;438;p6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550" y="2167425"/>
            <a:ext cx="4060552" cy="2359688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9" name="Google Shape;439;p65"/>
          <p:cNvSpPr txBox="1"/>
          <p:nvPr/>
        </p:nvSpPr>
        <p:spPr>
          <a:xfrm>
            <a:off x="5306225" y="4527125"/>
            <a:ext cx="12954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Fish fossil</a:t>
            </a:r>
            <a:endParaRPr sz="17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40" name="Google Shape;44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75" y="2201900"/>
            <a:ext cx="3357549" cy="2238351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1" name="Google Shape;441;p65"/>
          <p:cNvSpPr txBox="1"/>
          <p:nvPr/>
        </p:nvSpPr>
        <p:spPr>
          <a:xfrm>
            <a:off x="664688" y="4440250"/>
            <a:ext cx="27711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Tyrannosaurus rex fossil</a:t>
            </a:r>
            <a:endParaRPr sz="17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6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6"/>
          <p:cNvSpPr txBox="1">
            <a:spLocks noGrp="1"/>
          </p:cNvSpPr>
          <p:nvPr>
            <p:ph type="subTitle" idx="1"/>
          </p:nvPr>
        </p:nvSpPr>
        <p:spPr>
          <a:xfrm>
            <a:off x="997500" y="1338700"/>
            <a:ext cx="6308100" cy="5916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75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form when organisms are quickly buried by sediment and </a:t>
            </a:r>
            <a:r>
              <a:rPr lang="en" sz="175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mineralized </a:t>
            </a:r>
            <a:r>
              <a:rPr lang="en" sz="175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over time.</a:t>
            </a:r>
            <a:endParaRPr sz="175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05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8" name="Google Shape;448;p66"/>
          <p:cNvSpPr txBox="1">
            <a:spLocks noGrp="1"/>
          </p:cNvSpPr>
          <p:nvPr>
            <p:ph type="title" idx="4294967295"/>
          </p:nvPr>
        </p:nvSpPr>
        <p:spPr>
          <a:xfrm>
            <a:off x="2259150" y="244325"/>
            <a:ext cx="46257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fossils?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9" name="Google Shape;449;p66"/>
          <p:cNvSpPr txBox="1"/>
          <p:nvPr/>
        </p:nvSpPr>
        <p:spPr>
          <a:xfrm>
            <a:off x="258012" y="3895500"/>
            <a:ext cx="1375500" cy="1125898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Fossilization begins with death of an organism.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50" name="Google Shape;45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275" y="2162538"/>
            <a:ext cx="1677175" cy="16771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1" name="Google Shape;45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2450" y="2162550"/>
            <a:ext cx="1677175" cy="16771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2" name="Google Shape;45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9600" y="2162550"/>
            <a:ext cx="1677175" cy="16771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3" name="Google Shape;453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6775" y="2162550"/>
            <a:ext cx="1677175" cy="16771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4" name="Google Shape;454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3925" y="2162550"/>
            <a:ext cx="1677175" cy="1677175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5" name="Google Shape;455;p66"/>
          <p:cNvSpPr txBox="1"/>
          <p:nvPr/>
        </p:nvSpPr>
        <p:spPr>
          <a:xfrm>
            <a:off x="1963900" y="3895499"/>
            <a:ext cx="1321500" cy="1125899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Burial is essential for the remains to fossilize.</a:t>
            </a:r>
            <a:endParaRPr sz="13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6" name="Google Shape;456;p66"/>
          <p:cNvSpPr txBox="1"/>
          <p:nvPr/>
        </p:nvSpPr>
        <p:spPr>
          <a:xfrm>
            <a:off x="3615787" y="3895500"/>
            <a:ext cx="1444800" cy="1125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Over time, the sediment around the organism turns into rock.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7" name="Google Shape;457;p66"/>
          <p:cNvSpPr txBox="1"/>
          <p:nvPr/>
        </p:nvSpPr>
        <p:spPr>
          <a:xfrm>
            <a:off x="5217875" y="3895500"/>
            <a:ext cx="1583700" cy="1125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Minerals replace organic material cell by cell. Turning remains into a stone replica.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8" name="Google Shape;458;p66"/>
          <p:cNvSpPr txBox="1"/>
          <p:nvPr/>
        </p:nvSpPr>
        <p:spPr>
          <a:xfrm>
            <a:off x="6929762" y="3895500"/>
            <a:ext cx="1525500" cy="11259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Natural processes like erosion can bring fossils to the surface and allow discovery.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7" descr="A space scene with planets and sta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8"/>
            <a:ext cx="9144000" cy="51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7"/>
          <p:cNvSpPr txBox="1">
            <a:spLocks noGrp="1"/>
          </p:cNvSpPr>
          <p:nvPr>
            <p:ph type="subTitle" idx="1"/>
          </p:nvPr>
        </p:nvSpPr>
        <p:spPr>
          <a:xfrm>
            <a:off x="1378475" y="1195825"/>
            <a:ext cx="6032700" cy="6822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Fossils provide evidence of how</a:t>
            </a:r>
            <a:r>
              <a:rPr lang="en" sz="1700" b="1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 life evolved and adapted to different environments.</a:t>
            </a:r>
            <a:endParaRPr sz="190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050" b="1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5" name="Google Shape;465;p67"/>
          <p:cNvSpPr txBox="1">
            <a:spLocks noGrp="1"/>
          </p:cNvSpPr>
          <p:nvPr>
            <p:ph type="title" idx="4294967295"/>
          </p:nvPr>
        </p:nvSpPr>
        <p:spPr>
          <a:xfrm>
            <a:off x="2259150" y="234350"/>
            <a:ext cx="46257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What are fossils?</a:t>
            </a:r>
            <a:endParaRPr sz="44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6" name="Google Shape;466;p67"/>
          <p:cNvSpPr txBox="1"/>
          <p:nvPr/>
        </p:nvSpPr>
        <p:spPr>
          <a:xfrm>
            <a:off x="535963" y="3447825"/>
            <a:ext cx="20790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Lobe-finned fish fossil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7" name="Google Shape;467;p67"/>
          <p:cNvSpPr txBox="1"/>
          <p:nvPr/>
        </p:nvSpPr>
        <p:spPr>
          <a:xfrm>
            <a:off x="3378613" y="3447825"/>
            <a:ext cx="20790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Tiktaalik fossil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68" name="Google Shape;468;p67"/>
          <p:cNvSpPr txBox="1"/>
          <p:nvPr/>
        </p:nvSpPr>
        <p:spPr>
          <a:xfrm>
            <a:off x="6174638" y="3434163"/>
            <a:ext cx="2079000" cy="382800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Frog skeleton</a:t>
            </a:r>
            <a:endParaRPr sz="130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89811" y="2076738"/>
            <a:ext cx="2056601" cy="1371083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p6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63" y="2076750"/>
            <a:ext cx="2056599" cy="1371076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5">
            <a:off x="6527987" y="1709726"/>
            <a:ext cx="1372325" cy="2079073"/>
          </a:xfrm>
          <a:prstGeom prst="rect">
            <a:avLst/>
          </a:prstGeom>
          <a:noFill/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2" name="Google Shape;472;p67"/>
          <p:cNvSpPr/>
          <p:nvPr/>
        </p:nvSpPr>
        <p:spPr>
          <a:xfrm>
            <a:off x="2719663" y="2773375"/>
            <a:ext cx="5247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F0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7"/>
          <p:cNvSpPr/>
          <p:nvPr/>
        </p:nvSpPr>
        <p:spPr>
          <a:xfrm>
            <a:off x="5520013" y="2773375"/>
            <a:ext cx="5247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F0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7"/>
          <p:cNvSpPr txBox="1"/>
          <p:nvPr/>
        </p:nvSpPr>
        <p:spPr>
          <a:xfrm>
            <a:off x="547163" y="4000274"/>
            <a:ext cx="2183700" cy="763221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-17780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Lived in water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14300" lvl="0" indent="-17780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Fins were thicker and stronger than most fish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5" name="Google Shape;475;p67"/>
          <p:cNvSpPr txBox="1"/>
          <p:nvPr/>
        </p:nvSpPr>
        <p:spPr>
          <a:xfrm>
            <a:off x="3378613" y="4000275"/>
            <a:ext cx="1928700" cy="763222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Had fins but also wrist bones 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571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Could support body in shallow water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6" name="Google Shape;476;p67"/>
          <p:cNvSpPr txBox="1"/>
          <p:nvPr/>
        </p:nvSpPr>
        <p:spPr>
          <a:xfrm>
            <a:off x="6174613" y="3954475"/>
            <a:ext cx="2079000" cy="809022"/>
          </a:xfrm>
          <a:prstGeom prst="rect">
            <a:avLst/>
          </a:prstGeom>
          <a:solidFill>
            <a:srgbClr val="39233D"/>
          </a:solidFill>
          <a:ln w="19050" cap="flat" cmpd="sng">
            <a:solidFill>
              <a:srgbClr val="F9F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Can live in water and on land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Has elbow and fingers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171450" lvl="0" indent="-120650" algn="l" rtl="0">
              <a:spcBef>
                <a:spcPts val="0"/>
              </a:spcBef>
              <a:spcAft>
                <a:spcPts val="0"/>
              </a:spcAft>
              <a:buClr>
                <a:srgbClr val="F9F0C9"/>
              </a:buClr>
              <a:buSzPts val="1000"/>
              <a:buFont typeface="Play"/>
              <a:buChar char="●"/>
            </a:pPr>
            <a:r>
              <a:rPr lang="en" sz="1000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No more fins</a:t>
            </a:r>
            <a:endParaRPr sz="10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7" name="Google Shape;477;p67"/>
          <p:cNvSpPr txBox="1"/>
          <p:nvPr/>
        </p:nvSpPr>
        <p:spPr>
          <a:xfrm>
            <a:off x="1304925" y="4741744"/>
            <a:ext cx="6858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9F0C9"/>
                </a:solidFill>
                <a:latin typeface="Play"/>
                <a:ea typeface="Play"/>
                <a:cs typeface="Play"/>
                <a:sym typeface="Play"/>
              </a:rPr>
              <a:t>Evolution happens in small changes over millions of years.</a:t>
            </a:r>
            <a:endParaRPr sz="1800" b="1" dirty="0">
              <a:solidFill>
                <a:srgbClr val="F9F0C9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tegy Plan">
  <a:themeElements>
    <a:clrScheme name="Simple Light">
      <a:dk1>
        <a:srgbClr val="FFFFFF"/>
      </a:dk1>
      <a:lt1>
        <a:srgbClr val="000000"/>
      </a:lt1>
      <a:dk2>
        <a:srgbClr val="999999"/>
      </a:dk2>
      <a:lt2>
        <a:srgbClr val="FFECD1"/>
      </a:lt2>
      <a:accent1>
        <a:srgbClr val="AC6600"/>
      </a:accent1>
      <a:accent2>
        <a:srgbClr val="5E7F00"/>
      </a:accent2>
      <a:accent3>
        <a:srgbClr val="2322EF"/>
      </a:accent3>
      <a:accent4>
        <a:srgbClr val="DDDDFF"/>
      </a:accent4>
      <a:accent5>
        <a:srgbClr val="EFEFEF"/>
      </a:accent5>
      <a:accent6>
        <a:srgbClr val="F7FEE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975</Words>
  <Application>Microsoft Office PowerPoint</Application>
  <PresentationFormat>On-screen Show (16:9)</PresentationFormat>
  <Paragraphs>141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Hepta Slab Light</vt:lpstr>
      <vt:lpstr>Barlow</vt:lpstr>
      <vt:lpstr>Barlow ExtraLight</vt:lpstr>
      <vt:lpstr>Kulim Park</vt:lpstr>
      <vt:lpstr>Barlow Light</vt:lpstr>
      <vt:lpstr>Arial</vt:lpstr>
      <vt:lpstr>Play</vt:lpstr>
      <vt:lpstr>Barlow Medium</vt:lpstr>
      <vt:lpstr>Hepta Slab Medium</vt:lpstr>
      <vt:lpstr>Hepta Slab</vt:lpstr>
      <vt:lpstr>Simple Light</vt:lpstr>
      <vt:lpstr>Strategy Plan</vt:lpstr>
      <vt:lpstr>PowerPoint Presentation</vt:lpstr>
      <vt:lpstr>Warm Up Questions</vt:lpstr>
      <vt:lpstr>What is Astrobiology?</vt:lpstr>
      <vt:lpstr>What is Astrobiology?</vt:lpstr>
      <vt:lpstr>What is Astrobiology?</vt:lpstr>
      <vt:lpstr>What is Astrobiology?</vt:lpstr>
      <vt:lpstr>What are fossils?</vt:lpstr>
      <vt:lpstr>What are fossils?</vt:lpstr>
      <vt:lpstr>What are fossils?</vt:lpstr>
      <vt:lpstr>What are fossils?</vt:lpstr>
      <vt:lpstr>Clay Time </vt:lpstr>
      <vt:lpstr>Fossils and Astrobiology</vt:lpstr>
      <vt:lpstr>Fossils and Astrobiology</vt:lpstr>
      <vt:lpstr>Fossils and Astrobiology</vt:lpstr>
      <vt:lpstr>What story do fossils tell?</vt:lpstr>
      <vt:lpstr>What story do fossils tell?</vt:lpstr>
      <vt:lpstr>What story is astrobiology trying to understand?</vt:lpstr>
      <vt:lpstr>What story is astrobiology trying to understand?</vt:lpstr>
      <vt:lpstr>What story would a different world tell?</vt:lpstr>
      <vt:lpstr>What story would a different world tell?</vt:lpstr>
      <vt:lpstr>What story would a different world tell?</vt:lpstr>
      <vt:lpstr>Clay Time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5</cp:revision>
  <dcterms:modified xsi:type="dcterms:W3CDTF">2026-07-22T17:44:18Z</dcterms:modified>
</cp:coreProperties>
</file>