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Barrio" charset="1" panose="00000500000000000000"/>
      <p:regular r:id="rId15"/>
    </p:embeddedFont>
    <p:embeddedFont>
      <p:font typeface="Bobby Jones" charset="1" panose="00000000000000000000"/>
      <p:regular r:id="rId16"/>
    </p:embeddedFont>
    <p:embeddedFont>
      <p:font typeface="Glacial Indifference" charset="1" panose="00000000000000000000"/>
      <p:regular r:id="rId17"/>
    </p:embeddedFont>
    <p:embeddedFont>
      <p:font typeface="Dosis" charset="1" panose="02010503020202060003"/>
      <p:regular r:id="rId18"/>
    </p:embeddedFont>
    <p:embeddedFont>
      <p:font typeface="Dosis Bold" charset="1" panose="02010803020202060003"/>
      <p:regular r:id="rId19"/>
    </p:embeddedFont>
    <p:embeddedFont>
      <p:font typeface="Dosis Semi-Bold" charset="1" panose="02010703020202060003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11" Target="../media/image29.png" Type="http://schemas.openxmlformats.org/officeDocument/2006/relationships/image"/><Relationship Id="rId12" Target="../media/image30.svg" Type="http://schemas.openxmlformats.org/officeDocument/2006/relationships/image"/><Relationship Id="rId13" Target="../media/image31.png" Type="http://schemas.openxmlformats.org/officeDocument/2006/relationships/image"/><Relationship Id="rId14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svg" Type="http://schemas.openxmlformats.org/officeDocument/2006/relationships/image"/><Relationship Id="rId11" Target="../media/image25.png" Type="http://schemas.openxmlformats.org/officeDocument/2006/relationships/image"/><Relationship Id="rId12" Target="../media/image26.svg" Type="http://schemas.openxmlformats.org/officeDocument/2006/relationships/image"/><Relationship Id="rId13" Target="../media/image41.png" Type="http://schemas.openxmlformats.org/officeDocument/2006/relationships/image"/><Relationship Id="rId14" Target="../media/image42.svg" Type="http://schemas.openxmlformats.org/officeDocument/2006/relationships/image"/><Relationship Id="rId15" Target="../media/image43.png" Type="http://schemas.openxmlformats.org/officeDocument/2006/relationships/image"/><Relationship Id="rId16" Target="../media/image44.svg" Type="http://schemas.openxmlformats.org/officeDocument/2006/relationships/image"/><Relationship Id="rId17" Target="../media/image45.png" Type="http://schemas.openxmlformats.org/officeDocument/2006/relationships/image"/><Relationship Id="rId18" Target="../media/image46.svg" Type="http://schemas.openxmlformats.org/officeDocument/2006/relationships/image"/><Relationship Id="rId2" Target="../media/image1.png" Type="http://schemas.openxmlformats.org/officeDocument/2006/relationships/image"/><Relationship Id="rId3" Target="../media/image33.jpeg" Type="http://schemas.openxmlformats.org/officeDocument/2006/relationships/image"/><Relationship Id="rId4" Target="../media/image34.jpeg" Type="http://schemas.openxmlformats.org/officeDocument/2006/relationships/image"/><Relationship Id="rId5" Target="../media/image35.jpeg" Type="http://schemas.openxmlformats.org/officeDocument/2006/relationships/image"/><Relationship Id="rId6" Target="../media/image36.jpe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53.png" Type="http://schemas.openxmlformats.org/officeDocument/2006/relationships/image"/><Relationship Id="rId14" Target="../media/image54.png" Type="http://schemas.openxmlformats.org/officeDocument/2006/relationships/image"/><Relationship Id="rId15" Target="../media/image55.png" Type="http://schemas.openxmlformats.org/officeDocument/2006/relationships/image"/><Relationship Id="rId16" Target="../media/image56.svg" Type="http://schemas.openxmlformats.org/officeDocument/2006/relationships/image"/><Relationship Id="rId2" Target="../media/image1.png" Type="http://schemas.openxmlformats.org/officeDocument/2006/relationships/image"/><Relationship Id="rId3" Target="../media/image47.png" Type="http://schemas.openxmlformats.org/officeDocument/2006/relationships/image"/><Relationship Id="rId4" Target="../media/image48.svg" Type="http://schemas.openxmlformats.org/officeDocument/2006/relationships/image"/><Relationship Id="rId5" Target="../media/image49.png" Type="http://schemas.openxmlformats.org/officeDocument/2006/relationships/image"/><Relationship Id="rId6" Target="../media/image50.svg" Type="http://schemas.openxmlformats.org/officeDocument/2006/relationships/image"/><Relationship Id="rId7" Target="../media/image51.png" Type="http://schemas.openxmlformats.org/officeDocument/2006/relationships/image"/><Relationship Id="rId8" Target="../media/image52.sv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png" Type="http://schemas.openxmlformats.org/officeDocument/2006/relationships/image"/><Relationship Id="rId11" Target="../media/image65.svg" Type="http://schemas.openxmlformats.org/officeDocument/2006/relationships/image"/><Relationship Id="rId12" Target="../media/image66.png" Type="http://schemas.openxmlformats.org/officeDocument/2006/relationships/image"/><Relationship Id="rId13" Target="../media/image67.svg" Type="http://schemas.openxmlformats.org/officeDocument/2006/relationships/image"/><Relationship Id="rId14" Target="../media/image68.png" Type="http://schemas.openxmlformats.org/officeDocument/2006/relationships/image"/><Relationship Id="rId15" Target="../media/image69.png" Type="http://schemas.openxmlformats.org/officeDocument/2006/relationships/image"/><Relationship Id="rId2" Target="../media/image1.png" Type="http://schemas.openxmlformats.org/officeDocument/2006/relationships/image"/><Relationship Id="rId3" Target="../media/image57.png" Type="http://schemas.openxmlformats.org/officeDocument/2006/relationships/image"/><Relationship Id="rId4" Target="../media/image58.svg" Type="http://schemas.openxmlformats.org/officeDocument/2006/relationships/image"/><Relationship Id="rId5" Target="../media/image59.png" Type="http://schemas.openxmlformats.org/officeDocument/2006/relationships/image"/><Relationship Id="rId6" Target="../media/image60.svg" Type="http://schemas.openxmlformats.org/officeDocument/2006/relationships/image"/><Relationship Id="rId7" Target="../media/image61.png" Type="http://schemas.openxmlformats.org/officeDocument/2006/relationships/image"/><Relationship Id="rId8" Target="../media/image62.svg" Type="http://schemas.openxmlformats.org/officeDocument/2006/relationships/image"/><Relationship Id="rId9" Target="../media/image6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5.svg" Type="http://schemas.openxmlformats.org/officeDocument/2006/relationships/image"/><Relationship Id="rId11" Target="../media/image76.png" Type="http://schemas.openxmlformats.org/officeDocument/2006/relationships/image"/><Relationship Id="rId12" Target="../media/image77.png" Type="http://schemas.openxmlformats.org/officeDocument/2006/relationships/image"/><Relationship Id="rId13" Target="../media/image78.png" Type="http://schemas.openxmlformats.org/officeDocument/2006/relationships/image"/><Relationship Id="rId14" Target="../media/image79.svg" Type="http://schemas.openxmlformats.org/officeDocument/2006/relationships/image"/><Relationship Id="rId15" Target="../media/image80.png" Type="http://schemas.openxmlformats.org/officeDocument/2006/relationships/image"/><Relationship Id="rId16" Target="../media/image81.png" Type="http://schemas.openxmlformats.org/officeDocument/2006/relationships/image"/><Relationship Id="rId17" Target="../media/image82.png" Type="http://schemas.openxmlformats.org/officeDocument/2006/relationships/image"/><Relationship Id="rId2" Target="../media/image1.png" Type="http://schemas.openxmlformats.org/officeDocument/2006/relationships/image"/><Relationship Id="rId3" Target="../media/image70.png" Type="http://schemas.openxmlformats.org/officeDocument/2006/relationships/image"/><Relationship Id="rId4" Target="../media/image71.svg" Type="http://schemas.openxmlformats.org/officeDocument/2006/relationships/image"/><Relationship Id="rId5" Target="../media/image72.png" Type="http://schemas.openxmlformats.org/officeDocument/2006/relationships/image"/><Relationship Id="rId6" Target="../media/image73.sv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7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0.png" Type="http://schemas.openxmlformats.org/officeDocument/2006/relationships/image"/><Relationship Id="rId11" Target="../media/image91.svg" Type="http://schemas.openxmlformats.org/officeDocument/2006/relationships/image"/><Relationship Id="rId2" Target="../media/image1.png" Type="http://schemas.openxmlformats.org/officeDocument/2006/relationships/image"/><Relationship Id="rId3" Target="../media/image83.png" Type="http://schemas.openxmlformats.org/officeDocument/2006/relationships/image"/><Relationship Id="rId4" Target="../media/image84.png" Type="http://schemas.openxmlformats.org/officeDocument/2006/relationships/image"/><Relationship Id="rId5" Target="../media/image85.svg" Type="http://schemas.openxmlformats.org/officeDocument/2006/relationships/image"/><Relationship Id="rId6" Target="../media/image86.png" Type="http://schemas.openxmlformats.org/officeDocument/2006/relationships/image"/><Relationship Id="rId7" Target="../media/image87.png" Type="http://schemas.openxmlformats.org/officeDocument/2006/relationships/image"/><Relationship Id="rId8" Target="../media/image88.svg" Type="http://schemas.openxmlformats.org/officeDocument/2006/relationships/image"/><Relationship Id="rId9" Target="../media/image8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9.svg" Type="http://schemas.openxmlformats.org/officeDocument/2006/relationships/image"/><Relationship Id="rId11" Target="../media/image100.png" Type="http://schemas.openxmlformats.org/officeDocument/2006/relationships/image"/><Relationship Id="rId12" Target="../media/image101.png" Type="http://schemas.openxmlformats.org/officeDocument/2006/relationships/image"/><Relationship Id="rId13" Target="../media/image102.svg" Type="http://schemas.openxmlformats.org/officeDocument/2006/relationships/image"/><Relationship Id="rId14" Target="../media/image103.png" Type="http://schemas.openxmlformats.org/officeDocument/2006/relationships/image"/><Relationship Id="rId2" Target="../media/image1.png" Type="http://schemas.openxmlformats.org/officeDocument/2006/relationships/image"/><Relationship Id="rId3" Target="../media/image92.png" Type="http://schemas.openxmlformats.org/officeDocument/2006/relationships/image"/><Relationship Id="rId4" Target="../media/image93.svg" Type="http://schemas.openxmlformats.org/officeDocument/2006/relationships/image"/><Relationship Id="rId5" Target="../media/image94.png" Type="http://schemas.openxmlformats.org/officeDocument/2006/relationships/image"/><Relationship Id="rId6" Target="../media/image95.svg" Type="http://schemas.openxmlformats.org/officeDocument/2006/relationships/image"/><Relationship Id="rId7" Target="../media/image96.png" Type="http://schemas.openxmlformats.org/officeDocument/2006/relationships/image"/><Relationship Id="rId8" Target="../media/image97.svg" Type="http://schemas.openxmlformats.org/officeDocument/2006/relationships/image"/><Relationship Id="rId9" Target="../media/image9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1.png" Type="http://schemas.openxmlformats.org/officeDocument/2006/relationships/image"/><Relationship Id="rId11" Target="../media/image112.svg" Type="http://schemas.openxmlformats.org/officeDocument/2006/relationships/image"/><Relationship Id="rId12" Target="../media/image113.png" Type="http://schemas.openxmlformats.org/officeDocument/2006/relationships/image"/><Relationship Id="rId13" Target="../media/image114.png" Type="http://schemas.openxmlformats.org/officeDocument/2006/relationships/image"/><Relationship Id="rId14" Target="../media/image115.svg" Type="http://schemas.openxmlformats.org/officeDocument/2006/relationships/image"/><Relationship Id="rId15" Target="../media/image116.png" Type="http://schemas.openxmlformats.org/officeDocument/2006/relationships/image"/><Relationship Id="rId16" Target="../media/image117.svg" Type="http://schemas.openxmlformats.org/officeDocument/2006/relationships/image"/><Relationship Id="rId17" Target="../media/image118.png" Type="http://schemas.openxmlformats.org/officeDocument/2006/relationships/image"/><Relationship Id="rId2" Target="../media/image1.png" Type="http://schemas.openxmlformats.org/officeDocument/2006/relationships/image"/><Relationship Id="rId3" Target="../media/image104.png" Type="http://schemas.openxmlformats.org/officeDocument/2006/relationships/image"/><Relationship Id="rId4" Target="../media/image105.svg" Type="http://schemas.openxmlformats.org/officeDocument/2006/relationships/image"/><Relationship Id="rId5" Target="../media/image106.png" Type="http://schemas.openxmlformats.org/officeDocument/2006/relationships/image"/><Relationship Id="rId6" Target="../media/image107.svg" Type="http://schemas.openxmlformats.org/officeDocument/2006/relationships/image"/><Relationship Id="rId7" Target="../media/image108.png" Type="http://schemas.openxmlformats.org/officeDocument/2006/relationships/image"/><Relationship Id="rId8" Target="../media/image109.svg" Type="http://schemas.openxmlformats.org/officeDocument/2006/relationships/image"/><Relationship Id="rId9" Target="../media/image1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t="0" r="-8333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854881">
            <a:off x="14123812" y="620219"/>
            <a:ext cx="4941841" cy="4178102"/>
          </a:xfrm>
          <a:custGeom>
            <a:avLst/>
            <a:gdLst/>
            <a:ahLst/>
            <a:cxnLst/>
            <a:rect r="r" b="b" t="t" l="l"/>
            <a:pathLst>
              <a:path h="4178102" w="4941841">
                <a:moveTo>
                  <a:pt x="0" y="0"/>
                </a:moveTo>
                <a:lnTo>
                  <a:pt x="4941841" y="0"/>
                </a:lnTo>
                <a:lnTo>
                  <a:pt x="4941841" y="4178102"/>
                </a:lnTo>
                <a:lnTo>
                  <a:pt x="0" y="41781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227914" y="3004545"/>
            <a:ext cx="11832171" cy="4058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21"/>
              </a:lnSpc>
            </a:pPr>
            <a:r>
              <a:rPr lang="en-US" sz="15678">
                <a:solidFill>
                  <a:srgbClr val="764652"/>
                </a:solidFill>
                <a:latin typeface="Barrio"/>
                <a:ea typeface="Barrio"/>
                <a:cs typeface="Barrio"/>
                <a:sym typeface="Barrio"/>
              </a:rPr>
              <a:t>ALL ABOUT TARDIGRADES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1197102">
            <a:off x="-726985" y="-1380401"/>
            <a:ext cx="6456564" cy="5341339"/>
          </a:xfrm>
          <a:custGeom>
            <a:avLst/>
            <a:gdLst/>
            <a:ahLst/>
            <a:cxnLst/>
            <a:rect r="r" b="b" t="t" l="l"/>
            <a:pathLst>
              <a:path h="5341339" w="6456564">
                <a:moveTo>
                  <a:pt x="0" y="0"/>
                </a:moveTo>
                <a:lnTo>
                  <a:pt x="6456563" y="0"/>
                </a:lnTo>
                <a:lnTo>
                  <a:pt x="6456563" y="5341339"/>
                </a:lnTo>
                <a:lnTo>
                  <a:pt x="0" y="5341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93425">
            <a:off x="3222691" y="-917572"/>
            <a:ext cx="2983654" cy="2750386"/>
          </a:xfrm>
          <a:custGeom>
            <a:avLst/>
            <a:gdLst/>
            <a:ahLst/>
            <a:cxnLst/>
            <a:rect r="r" b="b" t="t" l="l"/>
            <a:pathLst>
              <a:path h="2750386" w="2983654">
                <a:moveTo>
                  <a:pt x="0" y="0"/>
                </a:moveTo>
                <a:lnTo>
                  <a:pt x="2983654" y="0"/>
                </a:lnTo>
                <a:lnTo>
                  <a:pt x="2983654" y="2750386"/>
                </a:lnTo>
                <a:lnTo>
                  <a:pt x="0" y="27503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46899" y="6950634"/>
            <a:ext cx="4706453" cy="5393159"/>
          </a:xfrm>
          <a:custGeom>
            <a:avLst/>
            <a:gdLst/>
            <a:ahLst/>
            <a:cxnLst/>
            <a:rect r="r" b="b" t="t" l="l"/>
            <a:pathLst>
              <a:path h="5393159" w="4706453">
                <a:moveTo>
                  <a:pt x="0" y="0"/>
                </a:moveTo>
                <a:lnTo>
                  <a:pt x="4706453" y="0"/>
                </a:lnTo>
                <a:lnTo>
                  <a:pt x="4706453" y="5393160"/>
                </a:lnTo>
                <a:lnTo>
                  <a:pt x="0" y="53931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660018">
            <a:off x="2625054" y="8171359"/>
            <a:ext cx="3069000" cy="2912760"/>
          </a:xfrm>
          <a:custGeom>
            <a:avLst/>
            <a:gdLst/>
            <a:ahLst/>
            <a:cxnLst/>
            <a:rect r="r" b="b" t="t" l="l"/>
            <a:pathLst>
              <a:path h="2912760" w="3069000">
                <a:moveTo>
                  <a:pt x="0" y="0"/>
                </a:moveTo>
                <a:lnTo>
                  <a:pt x="3069000" y="0"/>
                </a:lnTo>
                <a:lnTo>
                  <a:pt x="3069000" y="2912760"/>
                </a:lnTo>
                <a:lnTo>
                  <a:pt x="0" y="29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4464724">
            <a:off x="-1570469" y="3809895"/>
            <a:ext cx="5501505" cy="4651272"/>
          </a:xfrm>
          <a:custGeom>
            <a:avLst/>
            <a:gdLst/>
            <a:ahLst/>
            <a:cxnLst/>
            <a:rect r="r" b="b" t="t" l="l"/>
            <a:pathLst>
              <a:path h="4651272" w="5501505">
                <a:moveTo>
                  <a:pt x="0" y="0"/>
                </a:moveTo>
                <a:lnTo>
                  <a:pt x="5501505" y="0"/>
                </a:lnTo>
                <a:lnTo>
                  <a:pt x="5501505" y="4651272"/>
                </a:lnTo>
                <a:lnTo>
                  <a:pt x="0" y="46512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267374">
            <a:off x="13339322" y="6226236"/>
            <a:ext cx="5927678" cy="5744458"/>
          </a:xfrm>
          <a:custGeom>
            <a:avLst/>
            <a:gdLst/>
            <a:ahLst/>
            <a:cxnLst/>
            <a:rect r="r" b="b" t="t" l="l"/>
            <a:pathLst>
              <a:path h="5744458" w="5927678">
                <a:moveTo>
                  <a:pt x="0" y="0"/>
                </a:moveTo>
                <a:lnTo>
                  <a:pt x="5927678" y="0"/>
                </a:lnTo>
                <a:lnTo>
                  <a:pt x="5927678" y="5744458"/>
                </a:lnTo>
                <a:lnTo>
                  <a:pt x="0" y="57444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183662">
            <a:off x="15007089" y="4562321"/>
            <a:ext cx="3175287" cy="3146421"/>
          </a:xfrm>
          <a:custGeom>
            <a:avLst/>
            <a:gdLst/>
            <a:ahLst/>
            <a:cxnLst/>
            <a:rect r="r" b="b" t="t" l="l"/>
            <a:pathLst>
              <a:path h="3146421" w="3175287">
                <a:moveTo>
                  <a:pt x="0" y="0"/>
                </a:moveTo>
                <a:lnTo>
                  <a:pt x="3175288" y="0"/>
                </a:lnTo>
                <a:lnTo>
                  <a:pt x="3175288" y="3146421"/>
                </a:lnTo>
                <a:lnTo>
                  <a:pt x="0" y="31464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4566737">
            <a:off x="13230247" y="-1001852"/>
            <a:ext cx="2260303" cy="3443675"/>
          </a:xfrm>
          <a:custGeom>
            <a:avLst/>
            <a:gdLst/>
            <a:ahLst/>
            <a:cxnLst/>
            <a:rect r="r" b="b" t="t" l="l"/>
            <a:pathLst>
              <a:path h="3443675" w="2260303">
                <a:moveTo>
                  <a:pt x="0" y="0"/>
                </a:moveTo>
                <a:lnTo>
                  <a:pt x="2260302" y="0"/>
                </a:lnTo>
                <a:lnTo>
                  <a:pt x="2260302" y="3443674"/>
                </a:lnTo>
                <a:lnTo>
                  <a:pt x="0" y="344367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23570" y="7447267"/>
            <a:ext cx="3251484" cy="3302396"/>
          </a:xfrm>
          <a:custGeom>
            <a:avLst/>
            <a:gdLst/>
            <a:ahLst/>
            <a:cxnLst/>
            <a:rect r="r" b="b" t="t" l="l"/>
            <a:pathLst>
              <a:path h="3302396" w="3251484">
                <a:moveTo>
                  <a:pt x="0" y="0"/>
                </a:moveTo>
                <a:lnTo>
                  <a:pt x="3251484" y="0"/>
                </a:lnTo>
                <a:lnTo>
                  <a:pt x="3251484" y="3302396"/>
                </a:lnTo>
                <a:lnTo>
                  <a:pt x="0" y="330239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992435" y="7427084"/>
            <a:ext cx="6303129" cy="391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83"/>
              </a:lnSpc>
              <a:spcBef>
                <a:spcPct val="0"/>
              </a:spcBef>
            </a:pPr>
            <a:r>
              <a:rPr lang="en-US" sz="2883" spc="170">
                <a:solidFill>
                  <a:srgbClr val="50242F"/>
                </a:solidFill>
                <a:latin typeface="Bobby Jones"/>
                <a:ea typeface="Bobby Jones"/>
                <a:cs typeface="Bobby Jones"/>
                <a:sym typeface="Bobby Jones"/>
              </a:rPr>
              <a:t>ARIZONA ASTROBIOLOGY CENTER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311800" y="9895433"/>
            <a:ext cx="7664400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50242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© 2025 Arizona Board of Regents on behalf of the University of Arizona. Licensed under CC BY 4.0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t="0" r="-83333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38274" y="1816541"/>
            <a:ext cx="15108706" cy="156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39"/>
              </a:lnSpc>
            </a:pPr>
            <a:r>
              <a:rPr lang="en-US" sz="10199" spc="632">
                <a:solidFill>
                  <a:srgbClr val="764652"/>
                </a:solidFill>
                <a:latin typeface="Barrio"/>
                <a:ea typeface="Barrio"/>
                <a:cs typeface="Barrio"/>
                <a:sym typeface="Barrio"/>
              </a:rPr>
              <a:t>FIRST FACTS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2302616" y="2946444"/>
            <a:ext cx="3727237" cy="6083028"/>
          </a:xfrm>
          <a:custGeom>
            <a:avLst/>
            <a:gdLst/>
            <a:ahLst/>
            <a:cxnLst/>
            <a:rect r="r" b="b" t="t" l="l"/>
            <a:pathLst>
              <a:path h="6083028" w="3727237">
                <a:moveTo>
                  <a:pt x="0" y="0"/>
                </a:moveTo>
                <a:lnTo>
                  <a:pt x="3727237" y="0"/>
                </a:lnTo>
                <a:lnTo>
                  <a:pt x="3727237" y="6083028"/>
                </a:lnTo>
                <a:lnTo>
                  <a:pt x="0" y="60830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039545">
            <a:off x="-212762" y="7936622"/>
            <a:ext cx="3276197" cy="2444862"/>
          </a:xfrm>
          <a:custGeom>
            <a:avLst/>
            <a:gdLst/>
            <a:ahLst/>
            <a:cxnLst/>
            <a:rect r="r" b="b" t="t" l="l"/>
            <a:pathLst>
              <a:path h="2444862" w="3276197">
                <a:moveTo>
                  <a:pt x="0" y="0"/>
                </a:moveTo>
                <a:lnTo>
                  <a:pt x="3276197" y="0"/>
                </a:lnTo>
                <a:lnTo>
                  <a:pt x="3276197" y="2444862"/>
                </a:lnTo>
                <a:lnTo>
                  <a:pt x="0" y="2444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754912" y="6302498"/>
            <a:ext cx="942662" cy="942662"/>
          </a:xfrm>
          <a:custGeom>
            <a:avLst/>
            <a:gdLst/>
            <a:ahLst/>
            <a:cxnLst/>
            <a:rect r="r" b="b" t="t" l="l"/>
            <a:pathLst>
              <a:path h="942662" w="942662">
                <a:moveTo>
                  <a:pt x="0" y="0"/>
                </a:moveTo>
                <a:lnTo>
                  <a:pt x="942662" y="0"/>
                </a:lnTo>
                <a:lnTo>
                  <a:pt x="942662" y="942662"/>
                </a:lnTo>
                <a:lnTo>
                  <a:pt x="0" y="9426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91678" y="705688"/>
            <a:ext cx="2240756" cy="2240756"/>
          </a:xfrm>
          <a:custGeom>
            <a:avLst/>
            <a:gdLst/>
            <a:ahLst/>
            <a:cxnLst/>
            <a:rect r="r" b="b" t="t" l="l"/>
            <a:pathLst>
              <a:path h="2240756" w="2240756">
                <a:moveTo>
                  <a:pt x="0" y="0"/>
                </a:moveTo>
                <a:lnTo>
                  <a:pt x="2240756" y="0"/>
                </a:lnTo>
                <a:lnTo>
                  <a:pt x="2240756" y="2240756"/>
                </a:lnTo>
                <a:lnTo>
                  <a:pt x="0" y="22407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039545">
            <a:off x="15030212" y="198795"/>
            <a:ext cx="3276197" cy="2444862"/>
          </a:xfrm>
          <a:custGeom>
            <a:avLst/>
            <a:gdLst/>
            <a:ahLst/>
            <a:cxnLst/>
            <a:rect r="r" b="b" t="t" l="l"/>
            <a:pathLst>
              <a:path h="2444862" w="3276197">
                <a:moveTo>
                  <a:pt x="0" y="0"/>
                </a:moveTo>
                <a:lnTo>
                  <a:pt x="3276197" y="0"/>
                </a:lnTo>
                <a:lnTo>
                  <a:pt x="3276197" y="2444863"/>
                </a:lnTo>
                <a:lnTo>
                  <a:pt x="0" y="24448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303257" y="4112567"/>
            <a:ext cx="1294808" cy="1228891"/>
          </a:xfrm>
          <a:custGeom>
            <a:avLst/>
            <a:gdLst/>
            <a:ahLst/>
            <a:cxnLst/>
            <a:rect r="r" b="b" t="t" l="l"/>
            <a:pathLst>
              <a:path h="1228891" w="1294808">
                <a:moveTo>
                  <a:pt x="0" y="0"/>
                </a:moveTo>
                <a:lnTo>
                  <a:pt x="1294809" y="0"/>
                </a:lnTo>
                <a:lnTo>
                  <a:pt x="1294809" y="1228890"/>
                </a:lnTo>
                <a:lnTo>
                  <a:pt x="0" y="12288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06416" y="3682778"/>
            <a:ext cx="942662" cy="942662"/>
          </a:xfrm>
          <a:custGeom>
            <a:avLst/>
            <a:gdLst/>
            <a:ahLst/>
            <a:cxnLst/>
            <a:rect r="r" b="b" t="t" l="l"/>
            <a:pathLst>
              <a:path h="942662" w="942662">
                <a:moveTo>
                  <a:pt x="0" y="0"/>
                </a:moveTo>
                <a:lnTo>
                  <a:pt x="942662" y="0"/>
                </a:lnTo>
                <a:lnTo>
                  <a:pt x="942662" y="942662"/>
                </a:lnTo>
                <a:lnTo>
                  <a:pt x="0" y="9426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353155" y="1028700"/>
            <a:ext cx="1950103" cy="1450389"/>
          </a:xfrm>
          <a:custGeom>
            <a:avLst/>
            <a:gdLst/>
            <a:ahLst/>
            <a:cxnLst/>
            <a:rect r="r" b="b" t="t" l="l"/>
            <a:pathLst>
              <a:path h="1450389" w="1950103">
                <a:moveTo>
                  <a:pt x="0" y="0"/>
                </a:moveTo>
                <a:lnTo>
                  <a:pt x="1950102" y="0"/>
                </a:lnTo>
                <a:lnTo>
                  <a:pt x="1950102" y="1450389"/>
                </a:lnTo>
                <a:lnTo>
                  <a:pt x="0" y="14503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748862" y="1826066"/>
            <a:ext cx="1983262" cy="1946076"/>
          </a:xfrm>
          <a:custGeom>
            <a:avLst/>
            <a:gdLst/>
            <a:ahLst/>
            <a:cxnLst/>
            <a:rect r="r" b="b" t="t" l="l"/>
            <a:pathLst>
              <a:path h="1946076" w="1983262">
                <a:moveTo>
                  <a:pt x="0" y="0"/>
                </a:moveTo>
                <a:lnTo>
                  <a:pt x="1983261" y="0"/>
                </a:lnTo>
                <a:lnTo>
                  <a:pt x="1983261" y="1946076"/>
                </a:lnTo>
                <a:lnTo>
                  <a:pt x="0" y="19460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937980" y="6981650"/>
            <a:ext cx="4090793" cy="4090793"/>
          </a:xfrm>
          <a:custGeom>
            <a:avLst/>
            <a:gdLst/>
            <a:ahLst/>
            <a:cxnLst/>
            <a:rect r="r" b="b" t="t" l="l"/>
            <a:pathLst>
              <a:path h="4090793" w="4090793">
                <a:moveTo>
                  <a:pt x="0" y="0"/>
                </a:moveTo>
                <a:lnTo>
                  <a:pt x="4090793" y="0"/>
                </a:lnTo>
                <a:lnTo>
                  <a:pt x="4090793" y="4090793"/>
                </a:lnTo>
                <a:lnTo>
                  <a:pt x="0" y="40907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9172220" y="4106414"/>
            <a:ext cx="8417355" cy="537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5"/>
              </a:lnSpc>
            </a:pPr>
            <a:r>
              <a:rPr lang="en-US" sz="3550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Tardigrades are about </a:t>
            </a:r>
            <a:r>
              <a:rPr lang="en-US" sz="3550" b="true">
                <a:solidFill>
                  <a:srgbClr val="50242F"/>
                </a:solidFill>
                <a:latin typeface="Dosis Bold"/>
                <a:ea typeface="Dosis Bold"/>
                <a:cs typeface="Dosis Bold"/>
                <a:sym typeface="Dosis Bold"/>
              </a:rPr>
              <a:t>1 millimeter</a:t>
            </a:r>
            <a:r>
              <a:rPr lang="en-US" sz="3550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 long.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698733" y="4016829"/>
            <a:ext cx="891128" cy="710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4665" spc="289">
                <a:solidFill>
                  <a:srgbClr val="764652"/>
                </a:solidFill>
                <a:latin typeface="Barrio"/>
                <a:ea typeface="Barrio"/>
                <a:cs typeface="Barrio"/>
                <a:sym typeface="Barrio"/>
              </a:rPr>
              <a:t>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737678" y="5500273"/>
            <a:ext cx="891128" cy="710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4665" spc="289">
                <a:solidFill>
                  <a:srgbClr val="764652"/>
                </a:solidFill>
                <a:latin typeface="Barrio"/>
                <a:ea typeface="Barrio"/>
                <a:cs typeface="Barrio"/>
                <a:sym typeface="Barrio"/>
              </a:rPr>
              <a:t>2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737678" y="6981650"/>
            <a:ext cx="891128" cy="710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4665" spc="289">
                <a:solidFill>
                  <a:srgbClr val="764652"/>
                </a:solidFill>
                <a:latin typeface="Barrio"/>
                <a:ea typeface="Barrio"/>
                <a:cs typeface="Barrio"/>
                <a:sym typeface="Barrio"/>
              </a:rPr>
              <a:t>3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172220" y="5500273"/>
            <a:ext cx="8417355" cy="537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5"/>
              </a:lnSpc>
            </a:pPr>
            <a:r>
              <a:rPr lang="en-US" sz="3550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They’re nicknamed “</a:t>
            </a:r>
            <a:r>
              <a:rPr lang="en-US" sz="3550" b="true">
                <a:solidFill>
                  <a:srgbClr val="50242F"/>
                </a:solidFill>
                <a:latin typeface="Dosis Bold"/>
                <a:ea typeface="Dosis Bold"/>
                <a:cs typeface="Dosis Bold"/>
                <a:sym typeface="Dosis Bold"/>
              </a:rPr>
              <a:t>water bears</a:t>
            </a:r>
            <a:r>
              <a:rPr lang="en-US" sz="3550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”.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172220" y="7071234"/>
            <a:ext cx="8417355" cy="537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5"/>
              </a:lnSpc>
            </a:pPr>
            <a:r>
              <a:rPr lang="en-US" sz="3550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Scientists have identified over </a:t>
            </a:r>
            <a:r>
              <a:rPr lang="en-US" sz="3550" b="true">
                <a:solidFill>
                  <a:srgbClr val="50242F"/>
                </a:solidFill>
                <a:latin typeface="Dosis Bold"/>
                <a:ea typeface="Dosis Bold"/>
                <a:cs typeface="Dosis Bold"/>
                <a:sym typeface="Dosis Bold"/>
              </a:rPr>
              <a:t>1100 </a:t>
            </a:r>
            <a:r>
              <a:rPr lang="en-US" sz="3550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species.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t="0" r="-8333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9112794" cy="5172328"/>
          </a:xfrm>
          <a:custGeom>
            <a:avLst/>
            <a:gdLst/>
            <a:ahLst/>
            <a:cxnLst/>
            <a:rect r="r" b="b" t="t" l="l"/>
            <a:pathLst>
              <a:path h="5172328" w="9112794">
                <a:moveTo>
                  <a:pt x="0" y="0"/>
                </a:moveTo>
                <a:lnTo>
                  <a:pt x="9112794" y="0"/>
                </a:lnTo>
                <a:lnTo>
                  <a:pt x="9112794" y="5172328"/>
                </a:lnTo>
                <a:lnTo>
                  <a:pt x="0" y="5172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</a:blip>
            <a:stretch>
              <a:fillRect l="0" t="-8691" r="0" b="-869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087264" y="14487"/>
            <a:ext cx="9123059" cy="5157841"/>
          </a:xfrm>
          <a:custGeom>
            <a:avLst/>
            <a:gdLst/>
            <a:ahLst/>
            <a:cxnLst/>
            <a:rect r="r" b="b" t="t" l="l"/>
            <a:pathLst>
              <a:path h="5157841" w="9123059">
                <a:moveTo>
                  <a:pt x="0" y="0"/>
                </a:moveTo>
                <a:lnTo>
                  <a:pt x="9123059" y="0"/>
                </a:lnTo>
                <a:lnTo>
                  <a:pt x="9123059" y="5157841"/>
                </a:lnTo>
                <a:lnTo>
                  <a:pt x="0" y="5157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7000"/>
            </a:blip>
            <a:stretch>
              <a:fillRect l="0" t="-8691" r="0" b="-869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5172328"/>
            <a:ext cx="9087264" cy="5114672"/>
          </a:xfrm>
          <a:custGeom>
            <a:avLst/>
            <a:gdLst/>
            <a:ahLst/>
            <a:cxnLst/>
            <a:rect r="r" b="b" t="t" l="l"/>
            <a:pathLst>
              <a:path h="5114672" w="9087264">
                <a:moveTo>
                  <a:pt x="0" y="0"/>
                </a:moveTo>
                <a:lnTo>
                  <a:pt x="9087264" y="0"/>
                </a:lnTo>
                <a:lnTo>
                  <a:pt x="9087264" y="5114672"/>
                </a:lnTo>
                <a:lnTo>
                  <a:pt x="0" y="51146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0" t="-9863" r="0" b="-869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087264" y="5172328"/>
            <a:ext cx="9200736" cy="5114672"/>
          </a:xfrm>
          <a:custGeom>
            <a:avLst/>
            <a:gdLst/>
            <a:ahLst/>
            <a:cxnLst/>
            <a:rect r="r" b="b" t="t" l="l"/>
            <a:pathLst>
              <a:path h="5114672" w="9200736">
                <a:moveTo>
                  <a:pt x="0" y="0"/>
                </a:moveTo>
                <a:lnTo>
                  <a:pt x="9200736" y="0"/>
                </a:lnTo>
                <a:lnTo>
                  <a:pt x="9200736" y="5114672"/>
                </a:lnTo>
                <a:lnTo>
                  <a:pt x="0" y="5114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7000"/>
            </a:blip>
            <a:stretch>
              <a:fillRect l="0" t="-3516" r="0" b="-3516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118300" y="1793487"/>
            <a:ext cx="13842765" cy="132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900" spc="386">
                <a:solidFill>
                  <a:srgbClr val="764652"/>
                </a:solidFill>
                <a:latin typeface="Barrio"/>
                <a:ea typeface="Barrio"/>
                <a:cs typeface="Barrio"/>
                <a:sym typeface="Barrio"/>
              </a:rPr>
              <a:t>WHERE THEY LIVE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525485">
            <a:off x="14854331" y="715440"/>
            <a:ext cx="836647" cy="1437987"/>
          </a:xfrm>
          <a:custGeom>
            <a:avLst/>
            <a:gdLst/>
            <a:ahLst/>
            <a:cxnLst/>
            <a:rect r="r" b="b" t="t" l="l"/>
            <a:pathLst>
              <a:path h="1437987" w="836647">
                <a:moveTo>
                  <a:pt x="0" y="0"/>
                </a:moveTo>
                <a:lnTo>
                  <a:pt x="836647" y="0"/>
                </a:lnTo>
                <a:lnTo>
                  <a:pt x="836647" y="1437987"/>
                </a:lnTo>
                <a:lnTo>
                  <a:pt x="0" y="14379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25485">
            <a:off x="535864" y="539515"/>
            <a:ext cx="825792" cy="1419330"/>
          </a:xfrm>
          <a:custGeom>
            <a:avLst/>
            <a:gdLst/>
            <a:ahLst/>
            <a:cxnLst/>
            <a:rect r="r" b="b" t="t" l="l"/>
            <a:pathLst>
              <a:path h="1419330" w="825792">
                <a:moveTo>
                  <a:pt x="0" y="0"/>
                </a:moveTo>
                <a:lnTo>
                  <a:pt x="825792" y="0"/>
                </a:lnTo>
                <a:lnTo>
                  <a:pt x="825792" y="1419330"/>
                </a:lnTo>
                <a:lnTo>
                  <a:pt x="0" y="14193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061779" y="698707"/>
            <a:ext cx="1017767" cy="1017767"/>
          </a:xfrm>
          <a:custGeom>
            <a:avLst/>
            <a:gdLst/>
            <a:ahLst/>
            <a:cxnLst/>
            <a:rect r="r" b="b" t="t" l="l"/>
            <a:pathLst>
              <a:path h="1017767" w="1017767">
                <a:moveTo>
                  <a:pt x="0" y="0"/>
                </a:moveTo>
                <a:lnTo>
                  <a:pt x="1017767" y="0"/>
                </a:lnTo>
                <a:lnTo>
                  <a:pt x="1017767" y="1017767"/>
                </a:lnTo>
                <a:lnTo>
                  <a:pt x="0" y="10177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688768" y="2172679"/>
            <a:ext cx="1031146" cy="1031146"/>
          </a:xfrm>
          <a:custGeom>
            <a:avLst/>
            <a:gdLst/>
            <a:ahLst/>
            <a:cxnLst/>
            <a:rect r="r" b="b" t="t" l="l"/>
            <a:pathLst>
              <a:path h="1031146" w="1031146">
                <a:moveTo>
                  <a:pt x="0" y="0"/>
                </a:moveTo>
                <a:lnTo>
                  <a:pt x="1031145" y="0"/>
                </a:lnTo>
                <a:lnTo>
                  <a:pt x="1031145" y="1031146"/>
                </a:lnTo>
                <a:lnTo>
                  <a:pt x="0" y="10311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084986" y="484921"/>
            <a:ext cx="1709540" cy="1445338"/>
          </a:xfrm>
          <a:custGeom>
            <a:avLst/>
            <a:gdLst/>
            <a:ahLst/>
            <a:cxnLst/>
            <a:rect r="r" b="b" t="t" l="l"/>
            <a:pathLst>
              <a:path h="1445338" w="1709540">
                <a:moveTo>
                  <a:pt x="0" y="0"/>
                </a:moveTo>
                <a:lnTo>
                  <a:pt x="1709540" y="0"/>
                </a:lnTo>
                <a:lnTo>
                  <a:pt x="1709540" y="1445339"/>
                </a:lnTo>
                <a:lnTo>
                  <a:pt x="0" y="14453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70342" y="1675934"/>
            <a:ext cx="1491437" cy="1445338"/>
          </a:xfrm>
          <a:custGeom>
            <a:avLst/>
            <a:gdLst/>
            <a:ahLst/>
            <a:cxnLst/>
            <a:rect r="r" b="b" t="t" l="l"/>
            <a:pathLst>
              <a:path h="1445338" w="1491437">
                <a:moveTo>
                  <a:pt x="0" y="0"/>
                </a:moveTo>
                <a:lnTo>
                  <a:pt x="1491437" y="0"/>
                </a:lnTo>
                <a:lnTo>
                  <a:pt x="1491437" y="1445338"/>
                </a:lnTo>
                <a:lnTo>
                  <a:pt x="0" y="144533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969109" y="3501452"/>
            <a:ext cx="14349782" cy="6004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5663" indent="-382831" lvl="1">
              <a:lnSpc>
                <a:spcPts val="4362"/>
              </a:lnSpc>
              <a:buFont typeface="Arial"/>
              <a:buChar char="•"/>
            </a:pPr>
            <a:r>
              <a:rPr lang="en-US" b="true" sz="3546">
                <a:solidFill>
                  <a:srgbClr val="50242F"/>
                </a:solidFill>
                <a:latin typeface="Dosis Bold"/>
                <a:ea typeface="Dosis Bold"/>
                <a:cs typeface="Dosis Bold"/>
                <a:sym typeface="Dosis Bold"/>
              </a:rPr>
              <a:t>Ta</a:t>
            </a:r>
            <a:r>
              <a:rPr lang="en-US" b="true" sz="3546">
                <a:solidFill>
                  <a:srgbClr val="50242F"/>
                </a:solidFill>
                <a:latin typeface="Dosis Bold"/>
                <a:ea typeface="Dosis Bold"/>
                <a:cs typeface="Dosis Bold"/>
                <a:sym typeface="Dosis Bold"/>
              </a:rPr>
              <a:t>rdigrades are found all over the world: in oceans, freshwater, deserts, and polar ice.</a:t>
            </a:r>
          </a:p>
          <a:p>
            <a:pPr algn="l">
              <a:lnSpc>
                <a:spcPts val="4362"/>
              </a:lnSpc>
            </a:pPr>
          </a:p>
          <a:p>
            <a:pPr algn="l" marL="765663" indent="-382831" lvl="1">
              <a:lnSpc>
                <a:spcPts val="4362"/>
              </a:lnSpc>
              <a:buFont typeface="Arial"/>
              <a:buChar char="•"/>
            </a:pPr>
            <a:r>
              <a:rPr lang="en-US" b="true" sz="3546">
                <a:solidFill>
                  <a:srgbClr val="50242F"/>
                </a:solidFill>
                <a:latin typeface="Dosis Bold"/>
                <a:ea typeface="Dosis Bold"/>
                <a:cs typeface="Dosis Bold"/>
                <a:sym typeface="Dosis Bold"/>
              </a:rPr>
              <a:t>They live on every continent, including Antarctica.</a:t>
            </a:r>
          </a:p>
          <a:p>
            <a:pPr algn="l">
              <a:lnSpc>
                <a:spcPts val="4362"/>
              </a:lnSpc>
            </a:pPr>
          </a:p>
          <a:p>
            <a:pPr algn="l" marL="765663" indent="-382831" lvl="1">
              <a:lnSpc>
                <a:spcPts val="4362"/>
              </a:lnSpc>
              <a:buFont typeface="Arial"/>
              <a:buChar char="•"/>
            </a:pPr>
            <a:r>
              <a:rPr lang="en-US" b="true" sz="3546">
                <a:solidFill>
                  <a:srgbClr val="50242F"/>
                </a:solidFill>
                <a:latin typeface="Dosis Bold"/>
                <a:ea typeface="Dosis Bold"/>
                <a:cs typeface="Dosis Bold"/>
                <a:sym typeface="Dosis Bold"/>
              </a:rPr>
              <a:t>You might find them in moss and lichen in your backyard, with a microscope and some patience.</a:t>
            </a:r>
          </a:p>
          <a:p>
            <a:pPr algn="l">
              <a:lnSpc>
                <a:spcPts val="4362"/>
              </a:lnSpc>
            </a:pPr>
          </a:p>
          <a:p>
            <a:pPr algn="l" marL="765663" indent="-382831" lvl="1">
              <a:lnSpc>
                <a:spcPts val="4362"/>
              </a:lnSpc>
              <a:buFont typeface="Arial"/>
              <a:buChar char="•"/>
            </a:pPr>
            <a:r>
              <a:rPr lang="en-US" b="true" sz="3546">
                <a:solidFill>
                  <a:srgbClr val="50242F"/>
                </a:solidFill>
                <a:latin typeface="Dosis Bold"/>
                <a:ea typeface="Dosis Bold"/>
                <a:cs typeface="Dosis Bold"/>
                <a:sym typeface="Dosis Bold"/>
              </a:rPr>
              <a:t>Their ability to survive harsh conditions makes them one of the most widespread animals on Earth.</a:t>
            </a:r>
          </a:p>
          <a:p>
            <a:pPr algn="l">
              <a:lnSpc>
                <a:spcPts val="4362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t="0" r="-83333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652457" y="4379407"/>
            <a:ext cx="10983087" cy="4565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0535" indent="-375268" lvl="1">
              <a:lnSpc>
                <a:spcPts val="4519"/>
              </a:lnSpc>
              <a:buFont typeface="Arial"/>
              <a:buChar char="•"/>
            </a:pPr>
            <a:r>
              <a:rPr lang="en-US" sz="3476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A</a:t>
            </a:r>
            <a:r>
              <a:rPr lang="en-US" sz="3476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ll living things need water to survive.</a:t>
            </a:r>
          </a:p>
          <a:p>
            <a:pPr algn="l" marL="750535" indent="-375268" lvl="1">
              <a:lnSpc>
                <a:spcPts val="4519"/>
              </a:lnSpc>
              <a:buFont typeface="Arial"/>
              <a:buChar char="•"/>
            </a:pPr>
            <a:r>
              <a:rPr lang="en-US" sz="3476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Tardigrades can survive for decades without water! </a:t>
            </a:r>
          </a:p>
          <a:p>
            <a:pPr algn="l" marL="750535" indent="-375268" lvl="1">
              <a:lnSpc>
                <a:spcPts val="4519"/>
              </a:lnSpc>
              <a:buFont typeface="Arial"/>
              <a:buChar char="•"/>
            </a:pPr>
            <a:r>
              <a:rPr lang="en-US" sz="3476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When water is scarce, they enter a "tun state" by curling into a dry, inactive ball.</a:t>
            </a:r>
          </a:p>
          <a:p>
            <a:pPr algn="l" marL="750535" indent="-375268" lvl="1">
              <a:lnSpc>
                <a:spcPts val="4519"/>
              </a:lnSpc>
              <a:buFont typeface="Arial"/>
              <a:buChar char="•"/>
            </a:pPr>
            <a:r>
              <a:rPr lang="en-US" sz="3476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In this state, their cells are protected by special molecules that replace water and prevent damage.</a:t>
            </a:r>
          </a:p>
          <a:p>
            <a:pPr algn="l" marL="750535" indent="-375268" lvl="1">
              <a:lnSpc>
                <a:spcPts val="4519"/>
              </a:lnSpc>
              <a:buFont typeface="Arial"/>
              <a:buChar char="•"/>
            </a:pPr>
            <a:r>
              <a:rPr lang="en-US" sz="3476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Once the water comes back, tardigrades can “come back to life” and move around again!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471587" y="1238250"/>
            <a:ext cx="11344827" cy="28727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99"/>
              </a:lnSpc>
            </a:pPr>
            <a:r>
              <a:rPr lang="en-US" sz="11099" spc="610">
                <a:solidFill>
                  <a:srgbClr val="764652"/>
                </a:solidFill>
                <a:latin typeface="Barrio"/>
                <a:ea typeface="Barrio"/>
                <a:cs typeface="Barrio"/>
                <a:sym typeface="Barrio"/>
              </a:rPr>
              <a:t>SURVIVAL WITHOUT WATER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5667788" y="2195797"/>
            <a:ext cx="1592339" cy="1511275"/>
          </a:xfrm>
          <a:custGeom>
            <a:avLst/>
            <a:gdLst/>
            <a:ahLst/>
            <a:cxnLst/>
            <a:rect r="r" b="b" t="t" l="l"/>
            <a:pathLst>
              <a:path h="1511275" w="1592339">
                <a:moveTo>
                  <a:pt x="0" y="0"/>
                </a:moveTo>
                <a:lnTo>
                  <a:pt x="1592340" y="0"/>
                </a:lnTo>
                <a:lnTo>
                  <a:pt x="1592340" y="1511274"/>
                </a:lnTo>
                <a:lnTo>
                  <a:pt x="0" y="1511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708226" y="8656947"/>
            <a:ext cx="1249624" cy="1186007"/>
          </a:xfrm>
          <a:custGeom>
            <a:avLst/>
            <a:gdLst/>
            <a:ahLst/>
            <a:cxnLst/>
            <a:rect r="r" b="b" t="t" l="l"/>
            <a:pathLst>
              <a:path h="1186007" w="1249624">
                <a:moveTo>
                  <a:pt x="0" y="0"/>
                </a:moveTo>
                <a:lnTo>
                  <a:pt x="1249624" y="0"/>
                </a:lnTo>
                <a:lnTo>
                  <a:pt x="1249624" y="1186007"/>
                </a:lnTo>
                <a:lnTo>
                  <a:pt x="0" y="1186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9790574">
            <a:off x="903946" y="6685184"/>
            <a:ext cx="1835109" cy="2795872"/>
          </a:xfrm>
          <a:custGeom>
            <a:avLst/>
            <a:gdLst/>
            <a:ahLst/>
            <a:cxnLst/>
            <a:rect r="r" b="b" t="t" l="l"/>
            <a:pathLst>
              <a:path h="2795872" w="1835109">
                <a:moveTo>
                  <a:pt x="0" y="0"/>
                </a:moveTo>
                <a:lnTo>
                  <a:pt x="1835109" y="0"/>
                </a:lnTo>
                <a:lnTo>
                  <a:pt x="1835109" y="2795872"/>
                </a:lnTo>
                <a:lnTo>
                  <a:pt x="0" y="2795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463958" y="4417507"/>
            <a:ext cx="1322394" cy="1322394"/>
          </a:xfrm>
          <a:custGeom>
            <a:avLst/>
            <a:gdLst/>
            <a:ahLst/>
            <a:cxnLst/>
            <a:rect r="r" b="b" t="t" l="l"/>
            <a:pathLst>
              <a:path h="1322394" w="1322394">
                <a:moveTo>
                  <a:pt x="0" y="0"/>
                </a:moveTo>
                <a:lnTo>
                  <a:pt x="1322394" y="0"/>
                </a:lnTo>
                <a:lnTo>
                  <a:pt x="1322394" y="1322394"/>
                </a:lnTo>
                <a:lnTo>
                  <a:pt x="0" y="13223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99107" y="4942933"/>
            <a:ext cx="1322394" cy="1322394"/>
          </a:xfrm>
          <a:custGeom>
            <a:avLst/>
            <a:gdLst/>
            <a:ahLst/>
            <a:cxnLst/>
            <a:rect r="r" b="b" t="t" l="l"/>
            <a:pathLst>
              <a:path h="1322394" w="1322394">
                <a:moveTo>
                  <a:pt x="0" y="0"/>
                </a:moveTo>
                <a:lnTo>
                  <a:pt x="1322394" y="0"/>
                </a:lnTo>
                <a:lnTo>
                  <a:pt x="1322394" y="1322394"/>
                </a:lnTo>
                <a:lnTo>
                  <a:pt x="0" y="13223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635543" y="6844269"/>
            <a:ext cx="3159534" cy="2998685"/>
          </a:xfrm>
          <a:custGeom>
            <a:avLst/>
            <a:gdLst/>
            <a:ahLst/>
            <a:cxnLst/>
            <a:rect r="r" b="b" t="t" l="l"/>
            <a:pathLst>
              <a:path h="2998685" w="3159534">
                <a:moveTo>
                  <a:pt x="0" y="0"/>
                </a:moveTo>
                <a:lnTo>
                  <a:pt x="3159535" y="0"/>
                </a:lnTo>
                <a:lnTo>
                  <a:pt x="3159535" y="2998685"/>
                </a:lnTo>
                <a:lnTo>
                  <a:pt x="0" y="29986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974995" y="535898"/>
            <a:ext cx="2469708" cy="2006638"/>
          </a:xfrm>
          <a:custGeom>
            <a:avLst/>
            <a:gdLst/>
            <a:ahLst/>
            <a:cxnLst/>
            <a:rect r="r" b="b" t="t" l="l"/>
            <a:pathLst>
              <a:path h="2006638" w="2469708">
                <a:moveTo>
                  <a:pt x="0" y="0"/>
                </a:moveTo>
                <a:lnTo>
                  <a:pt x="2469708" y="0"/>
                </a:lnTo>
                <a:lnTo>
                  <a:pt x="2469708" y="2006638"/>
                </a:lnTo>
                <a:lnTo>
                  <a:pt x="0" y="20066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896592" y="301136"/>
            <a:ext cx="4415589" cy="2809210"/>
            <a:chOff x="0" y="0"/>
            <a:chExt cx="5887452" cy="37456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887452" cy="3312673"/>
            </a:xfrm>
            <a:custGeom>
              <a:avLst/>
              <a:gdLst/>
              <a:ahLst/>
              <a:cxnLst/>
              <a:rect r="r" b="b" t="t" l="l"/>
              <a:pathLst>
                <a:path h="3312673" w="5887452">
                  <a:moveTo>
                    <a:pt x="0" y="0"/>
                  </a:moveTo>
                  <a:lnTo>
                    <a:pt x="5887452" y="0"/>
                  </a:lnTo>
                  <a:lnTo>
                    <a:pt x="5887452" y="3312673"/>
                  </a:lnTo>
                  <a:lnTo>
                    <a:pt x="0" y="3312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1631304">
              <a:off x="2147133" y="2224535"/>
              <a:ext cx="1593187" cy="1224762"/>
            </a:xfrm>
            <a:custGeom>
              <a:avLst/>
              <a:gdLst/>
              <a:ahLst/>
              <a:cxnLst/>
              <a:rect r="r" b="b" t="t" l="l"/>
              <a:pathLst>
                <a:path h="1224762" w="1593187">
                  <a:moveTo>
                    <a:pt x="0" y="0"/>
                  </a:moveTo>
                  <a:lnTo>
                    <a:pt x="1593187" y="0"/>
                  </a:lnTo>
                  <a:lnTo>
                    <a:pt x="1593187" y="1224763"/>
                  </a:lnTo>
                  <a:lnTo>
                    <a:pt x="0" y="1224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t="0" r="-8333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874894">
            <a:off x="14116701" y="548967"/>
            <a:ext cx="1939342" cy="1787721"/>
          </a:xfrm>
          <a:custGeom>
            <a:avLst/>
            <a:gdLst/>
            <a:ahLst/>
            <a:cxnLst/>
            <a:rect r="r" b="b" t="t" l="l"/>
            <a:pathLst>
              <a:path h="1787721" w="1939342">
                <a:moveTo>
                  <a:pt x="0" y="0"/>
                </a:moveTo>
                <a:lnTo>
                  <a:pt x="1939342" y="0"/>
                </a:lnTo>
                <a:lnTo>
                  <a:pt x="1939342" y="1787721"/>
                </a:lnTo>
                <a:lnTo>
                  <a:pt x="0" y="17877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4070523">
            <a:off x="13831081" y="1072328"/>
            <a:ext cx="1035042" cy="1778978"/>
          </a:xfrm>
          <a:custGeom>
            <a:avLst/>
            <a:gdLst/>
            <a:ahLst/>
            <a:cxnLst/>
            <a:rect r="r" b="b" t="t" l="l"/>
            <a:pathLst>
              <a:path h="1778978" w="1035042">
                <a:moveTo>
                  <a:pt x="0" y="0"/>
                </a:moveTo>
                <a:lnTo>
                  <a:pt x="1035042" y="0"/>
                </a:lnTo>
                <a:lnTo>
                  <a:pt x="1035042" y="1778978"/>
                </a:lnTo>
                <a:lnTo>
                  <a:pt x="0" y="17789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340642">
            <a:off x="15143520" y="947954"/>
            <a:ext cx="1938908" cy="1639259"/>
          </a:xfrm>
          <a:custGeom>
            <a:avLst/>
            <a:gdLst/>
            <a:ahLst/>
            <a:cxnLst/>
            <a:rect r="r" b="b" t="t" l="l"/>
            <a:pathLst>
              <a:path h="1639259" w="1938908">
                <a:moveTo>
                  <a:pt x="0" y="0"/>
                </a:moveTo>
                <a:lnTo>
                  <a:pt x="1938908" y="0"/>
                </a:lnTo>
                <a:lnTo>
                  <a:pt x="1938908" y="1639259"/>
                </a:lnTo>
                <a:lnTo>
                  <a:pt x="0" y="16392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782276" y="2507448"/>
            <a:ext cx="1309829" cy="1977101"/>
          </a:xfrm>
          <a:custGeom>
            <a:avLst/>
            <a:gdLst/>
            <a:ahLst/>
            <a:cxnLst/>
            <a:rect r="r" b="b" t="t" l="l"/>
            <a:pathLst>
              <a:path h="1977101" w="1309829">
                <a:moveTo>
                  <a:pt x="0" y="0"/>
                </a:moveTo>
                <a:lnTo>
                  <a:pt x="1309829" y="0"/>
                </a:lnTo>
                <a:lnTo>
                  <a:pt x="1309829" y="1977101"/>
                </a:lnTo>
                <a:lnTo>
                  <a:pt x="0" y="19771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187635" y="3134811"/>
            <a:ext cx="1036795" cy="1168220"/>
          </a:xfrm>
          <a:custGeom>
            <a:avLst/>
            <a:gdLst/>
            <a:ahLst/>
            <a:cxnLst/>
            <a:rect r="r" b="b" t="t" l="l"/>
            <a:pathLst>
              <a:path h="1168220" w="1036795">
                <a:moveTo>
                  <a:pt x="0" y="0"/>
                </a:moveTo>
                <a:lnTo>
                  <a:pt x="1036795" y="0"/>
                </a:lnTo>
                <a:lnTo>
                  <a:pt x="1036795" y="1168220"/>
                </a:lnTo>
                <a:lnTo>
                  <a:pt x="0" y="1168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566054" y="6844272"/>
            <a:ext cx="2623583" cy="2433373"/>
          </a:xfrm>
          <a:custGeom>
            <a:avLst/>
            <a:gdLst/>
            <a:ahLst/>
            <a:cxnLst/>
            <a:rect r="r" b="b" t="t" l="l"/>
            <a:pathLst>
              <a:path h="2433373" w="2623583">
                <a:moveTo>
                  <a:pt x="0" y="0"/>
                </a:moveTo>
                <a:lnTo>
                  <a:pt x="2623583" y="0"/>
                </a:lnTo>
                <a:lnTo>
                  <a:pt x="2623583" y="2433373"/>
                </a:lnTo>
                <a:lnTo>
                  <a:pt x="0" y="24333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1485" y="2086730"/>
            <a:ext cx="9407660" cy="1063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7"/>
              </a:lnSpc>
            </a:pPr>
            <a:r>
              <a:rPr lang="en-US" sz="3420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Tardigrades can survive extreme temperatures, from below freezing to above the boiling point of water.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51485" y="1009650"/>
            <a:ext cx="10868160" cy="79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15"/>
              </a:lnSpc>
            </a:pPr>
            <a:r>
              <a:rPr lang="en-US" sz="5096" spc="168">
                <a:solidFill>
                  <a:srgbClr val="764652"/>
                </a:solidFill>
                <a:latin typeface="Barrio"/>
                <a:ea typeface="Barrio"/>
                <a:cs typeface="Barrio"/>
                <a:sym typeface="Barrio"/>
              </a:rPr>
              <a:t>TOUGH IN EXTREME ENVIRONMENTS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496391" y="5366937"/>
            <a:ext cx="8762909" cy="1596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7"/>
              </a:lnSpc>
            </a:pPr>
            <a:r>
              <a:rPr lang="en-US" sz="3420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They’ve survived the vacuum an radiation of outer space during experiments, and they even had babies in space!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51485" y="3714554"/>
            <a:ext cx="9407660" cy="1063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7"/>
              </a:lnSpc>
            </a:pPr>
            <a:r>
              <a:rPr lang="en-US" sz="3420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They can handle high levels of radiation that would be deadly to humans.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951485" y="5248665"/>
            <a:ext cx="6838916" cy="3660838"/>
          </a:xfrm>
          <a:custGeom>
            <a:avLst/>
            <a:gdLst/>
            <a:ahLst/>
            <a:cxnLst/>
            <a:rect r="r" b="b" t="t" l="l"/>
            <a:pathLst>
              <a:path h="3660838" w="6838916">
                <a:moveTo>
                  <a:pt x="0" y="0"/>
                </a:moveTo>
                <a:lnTo>
                  <a:pt x="6838916" y="0"/>
                </a:lnTo>
                <a:lnTo>
                  <a:pt x="6838916" y="3660838"/>
                </a:lnTo>
                <a:lnTo>
                  <a:pt x="0" y="366083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5645" t="-8048" r="0" b="-9312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738161">
            <a:off x="4159135" y="6309080"/>
            <a:ext cx="1004350" cy="1004350"/>
          </a:xfrm>
          <a:custGeom>
            <a:avLst/>
            <a:gdLst/>
            <a:ahLst/>
            <a:cxnLst/>
            <a:rect r="r" b="b" t="t" l="l"/>
            <a:pathLst>
              <a:path h="1004350" w="1004350">
                <a:moveTo>
                  <a:pt x="1004350" y="0"/>
                </a:moveTo>
                <a:lnTo>
                  <a:pt x="0" y="0"/>
                </a:lnTo>
                <a:lnTo>
                  <a:pt x="0" y="1004350"/>
                </a:lnTo>
                <a:lnTo>
                  <a:pt x="1004350" y="1004350"/>
                </a:lnTo>
                <a:lnTo>
                  <a:pt x="100435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738161">
            <a:off x="3281405" y="6961139"/>
            <a:ext cx="1004350" cy="1004350"/>
          </a:xfrm>
          <a:custGeom>
            <a:avLst/>
            <a:gdLst/>
            <a:ahLst/>
            <a:cxnLst/>
            <a:rect r="r" b="b" t="t" l="l"/>
            <a:pathLst>
              <a:path h="1004350" w="1004350">
                <a:moveTo>
                  <a:pt x="0" y="0"/>
                </a:moveTo>
                <a:lnTo>
                  <a:pt x="1004350" y="0"/>
                </a:lnTo>
                <a:lnTo>
                  <a:pt x="1004350" y="1004350"/>
                </a:lnTo>
                <a:lnTo>
                  <a:pt x="0" y="100435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951485" y="8971396"/>
            <a:ext cx="7015700" cy="597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6"/>
              </a:lnSpc>
            </a:pPr>
            <a:r>
              <a:rPr lang="en-US" sz="1552" b="true">
                <a:solidFill>
                  <a:srgbClr val="003933"/>
                </a:solidFill>
                <a:latin typeface="Dosis Semi-Bold"/>
                <a:ea typeface="Dosis Semi-Bold"/>
                <a:cs typeface="Dosis Semi-Bold"/>
                <a:sym typeface="Dosis Semi-Bold"/>
              </a:rPr>
              <a:t>T</a:t>
            </a:r>
            <a:r>
              <a:rPr lang="en-US" sz="1552" b="true">
                <a:solidFill>
                  <a:srgbClr val="003933"/>
                </a:solidFill>
                <a:latin typeface="Dosis Bold"/>
                <a:ea typeface="Dosis Bold"/>
                <a:cs typeface="Dosis Bold"/>
                <a:sym typeface="Dosis Bold"/>
              </a:rPr>
              <a:t>his is NOT a real image</a:t>
            </a:r>
            <a:r>
              <a:rPr lang="en-US" sz="1552" b="true">
                <a:solidFill>
                  <a:srgbClr val="003933"/>
                </a:solidFill>
                <a:latin typeface="Dosis Semi-Bold"/>
                <a:ea typeface="Dosis Semi-Bold"/>
                <a:cs typeface="Dosis Semi-Bold"/>
                <a:sym typeface="Dosis Semi-Bold"/>
              </a:rPr>
              <a:t>. Tardigrades are microscopic and have been added to the image.</a:t>
            </a:r>
          </a:p>
          <a:p>
            <a:pPr algn="l">
              <a:lnSpc>
                <a:spcPts val="2406"/>
              </a:lnSpc>
            </a:pPr>
            <a:r>
              <a:rPr lang="en-US" b="true" sz="1552">
                <a:solidFill>
                  <a:srgbClr val="003933"/>
                </a:solidFill>
                <a:latin typeface="Dosis Semi-Bold"/>
                <a:ea typeface="Dosis Semi-Bold"/>
                <a:cs typeface="Dosis Semi-Bold"/>
                <a:sym typeface="Dosis Semi-Bold"/>
              </a:rPr>
              <a:t>Image Credit: Gale Blog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t="0" r="-8333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25485">
            <a:off x="14854331" y="715440"/>
            <a:ext cx="836647" cy="1437987"/>
          </a:xfrm>
          <a:custGeom>
            <a:avLst/>
            <a:gdLst/>
            <a:ahLst/>
            <a:cxnLst/>
            <a:rect r="r" b="b" t="t" l="l"/>
            <a:pathLst>
              <a:path h="1437987" w="836647">
                <a:moveTo>
                  <a:pt x="0" y="0"/>
                </a:moveTo>
                <a:lnTo>
                  <a:pt x="836647" y="0"/>
                </a:lnTo>
                <a:lnTo>
                  <a:pt x="836647" y="1437987"/>
                </a:lnTo>
                <a:lnTo>
                  <a:pt x="0" y="14379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318659">
            <a:off x="15446564" y="728211"/>
            <a:ext cx="1276845" cy="2635248"/>
          </a:xfrm>
          <a:custGeom>
            <a:avLst/>
            <a:gdLst/>
            <a:ahLst/>
            <a:cxnLst/>
            <a:rect r="r" b="b" t="t" l="l"/>
            <a:pathLst>
              <a:path h="2635248" w="1276845">
                <a:moveTo>
                  <a:pt x="0" y="0"/>
                </a:moveTo>
                <a:lnTo>
                  <a:pt x="1276844" y="0"/>
                </a:lnTo>
                <a:lnTo>
                  <a:pt x="1276844" y="2635248"/>
                </a:lnTo>
                <a:lnTo>
                  <a:pt x="0" y="26352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346902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03167" y="660129"/>
            <a:ext cx="1017767" cy="1017767"/>
          </a:xfrm>
          <a:custGeom>
            <a:avLst/>
            <a:gdLst/>
            <a:ahLst/>
            <a:cxnLst/>
            <a:rect r="r" b="b" t="t" l="l"/>
            <a:pathLst>
              <a:path h="1017767" w="1017767">
                <a:moveTo>
                  <a:pt x="0" y="0"/>
                </a:moveTo>
                <a:lnTo>
                  <a:pt x="1017767" y="0"/>
                </a:lnTo>
                <a:lnTo>
                  <a:pt x="1017767" y="1017767"/>
                </a:lnTo>
                <a:lnTo>
                  <a:pt x="0" y="10177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343896">
            <a:off x="1217757" y="858994"/>
            <a:ext cx="1941538" cy="2543572"/>
          </a:xfrm>
          <a:custGeom>
            <a:avLst/>
            <a:gdLst/>
            <a:ahLst/>
            <a:cxnLst/>
            <a:rect r="r" b="b" t="t" l="l"/>
            <a:pathLst>
              <a:path h="2543572" w="1941538">
                <a:moveTo>
                  <a:pt x="0" y="0"/>
                </a:moveTo>
                <a:lnTo>
                  <a:pt x="1941539" y="0"/>
                </a:lnTo>
                <a:lnTo>
                  <a:pt x="1941539" y="2543572"/>
                </a:lnTo>
                <a:lnTo>
                  <a:pt x="0" y="25435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04184" t="0" r="-79493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920934" y="6074862"/>
            <a:ext cx="2635818" cy="2177844"/>
          </a:xfrm>
          <a:custGeom>
            <a:avLst/>
            <a:gdLst/>
            <a:ahLst/>
            <a:cxnLst/>
            <a:rect r="r" b="b" t="t" l="l"/>
            <a:pathLst>
              <a:path h="2177844" w="2635818">
                <a:moveTo>
                  <a:pt x="0" y="0"/>
                </a:moveTo>
                <a:lnTo>
                  <a:pt x="2635818" y="0"/>
                </a:lnTo>
                <a:lnTo>
                  <a:pt x="2635818" y="2177844"/>
                </a:lnTo>
                <a:lnTo>
                  <a:pt x="0" y="21778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695761" y="5833417"/>
            <a:ext cx="1980252" cy="2885613"/>
          </a:xfrm>
          <a:custGeom>
            <a:avLst/>
            <a:gdLst/>
            <a:ahLst/>
            <a:cxnLst/>
            <a:rect r="r" b="b" t="t" l="l"/>
            <a:pathLst>
              <a:path h="2885613" w="1980252">
                <a:moveTo>
                  <a:pt x="0" y="0"/>
                </a:moveTo>
                <a:lnTo>
                  <a:pt x="1980252" y="0"/>
                </a:lnTo>
                <a:lnTo>
                  <a:pt x="1980252" y="2885613"/>
                </a:lnTo>
                <a:lnTo>
                  <a:pt x="0" y="28856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972313">
            <a:off x="6539851" y="6147996"/>
            <a:ext cx="2172809" cy="2031577"/>
          </a:xfrm>
          <a:custGeom>
            <a:avLst/>
            <a:gdLst/>
            <a:ahLst/>
            <a:cxnLst/>
            <a:rect r="r" b="b" t="t" l="l"/>
            <a:pathLst>
              <a:path h="2031577" w="2172809">
                <a:moveTo>
                  <a:pt x="0" y="0"/>
                </a:moveTo>
                <a:lnTo>
                  <a:pt x="2172810" y="0"/>
                </a:lnTo>
                <a:lnTo>
                  <a:pt x="2172810" y="2031577"/>
                </a:lnTo>
                <a:lnTo>
                  <a:pt x="0" y="20315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285738" y="5889944"/>
            <a:ext cx="2716646" cy="2716646"/>
          </a:xfrm>
          <a:custGeom>
            <a:avLst/>
            <a:gdLst/>
            <a:ahLst/>
            <a:cxnLst/>
            <a:rect r="r" b="b" t="t" l="l"/>
            <a:pathLst>
              <a:path h="2716646" w="2716646">
                <a:moveTo>
                  <a:pt x="0" y="0"/>
                </a:moveTo>
                <a:lnTo>
                  <a:pt x="2716646" y="0"/>
                </a:lnTo>
                <a:lnTo>
                  <a:pt x="2716646" y="2716647"/>
                </a:lnTo>
                <a:lnTo>
                  <a:pt x="0" y="271664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938400" y="3666999"/>
            <a:ext cx="3494973" cy="1864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3014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It</a:t>
            </a:r>
            <a:r>
              <a:rPr lang="en-US" sz="3014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 might also help us grow crops that survive drought and other extreme weather.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123170" y="815078"/>
            <a:ext cx="10041660" cy="1873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81"/>
              </a:lnSpc>
            </a:pPr>
            <a:r>
              <a:rPr lang="en-US" sz="7181" spc="280">
                <a:solidFill>
                  <a:srgbClr val="764652"/>
                </a:solidFill>
                <a:latin typeface="Barrio"/>
                <a:ea typeface="Barrio"/>
                <a:cs typeface="Barrio"/>
                <a:sym typeface="Barrio"/>
              </a:rPr>
              <a:t>WHY SCIENTISTS STUDY TARDIGRADES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85616" y="3666999"/>
            <a:ext cx="3906454" cy="1864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3014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Sc</a:t>
            </a:r>
            <a:r>
              <a:rPr lang="en-US" sz="3014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ientists hope to learn how tardigrades protect their cells in extreme conditions.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677845" y="3666999"/>
            <a:ext cx="3774780" cy="1864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3014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Th</a:t>
            </a:r>
            <a:r>
              <a:rPr lang="en-US" sz="3014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is research could help improve how we store vaccines or food without refrigeration.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919148" y="3666999"/>
            <a:ext cx="2725491" cy="1864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3014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Astrob</a:t>
            </a:r>
            <a:r>
              <a:rPr lang="en-US" sz="3014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iologists are also very interested in tardigrades!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5644061" y="1082383"/>
            <a:ext cx="2594141" cy="2594141"/>
          </a:xfrm>
          <a:custGeom>
            <a:avLst/>
            <a:gdLst/>
            <a:ahLst/>
            <a:cxnLst/>
            <a:rect r="r" b="b" t="t" l="l"/>
            <a:pathLst>
              <a:path h="2594141" w="2594141">
                <a:moveTo>
                  <a:pt x="0" y="0"/>
                </a:moveTo>
                <a:lnTo>
                  <a:pt x="2594141" y="0"/>
                </a:lnTo>
                <a:lnTo>
                  <a:pt x="2594141" y="2594141"/>
                </a:lnTo>
                <a:lnTo>
                  <a:pt x="0" y="259414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841441" y="1663905"/>
            <a:ext cx="1458443" cy="1431097"/>
          </a:xfrm>
          <a:custGeom>
            <a:avLst/>
            <a:gdLst/>
            <a:ahLst/>
            <a:cxnLst/>
            <a:rect r="r" b="b" t="t" l="l"/>
            <a:pathLst>
              <a:path h="1431097" w="1458443">
                <a:moveTo>
                  <a:pt x="0" y="0"/>
                </a:moveTo>
                <a:lnTo>
                  <a:pt x="1458443" y="0"/>
                </a:lnTo>
                <a:lnTo>
                  <a:pt x="1458443" y="1431097"/>
                </a:lnTo>
                <a:lnTo>
                  <a:pt x="0" y="14310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t="0" r="-83333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22793" y="7719566"/>
            <a:ext cx="17531480" cy="464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014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Space trave</a:t>
            </a:r>
            <a:r>
              <a:rPr lang="en-US" sz="3014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l is tough on cells (maybe tardigrades can help!)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2713187" y="2237605"/>
            <a:ext cx="4841058" cy="4841058"/>
            <a:chOff x="0" y="0"/>
            <a:chExt cx="6454744" cy="645474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454744" cy="6454744"/>
            </a:xfrm>
            <a:custGeom>
              <a:avLst/>
              <a:gdLst/>
              <a:ahLst/>
              <a:cxnLst/>
              <a:rect r="r" b="b" t="t" l="l"/>
              <a:pathLst>
                <a:path h="6454744" w="6454744">
                  <a:moveTo>
                    <a:pt x="0" y="0"/>
                  </a:moveTo>
                  <a:lnTo>
                    <a:pt x="6454744" y="0"/>
                  </a:lnTo>
                  <a:lnTo>
                    <a:pt x="6454744" y="6454744"/>
                  </a:lnTo>
                  <a:lnTo>
                    <a:pt x="0" y="6454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998103" y="2074774"/>
              <a:ext cx="4458539" cy="22956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78"/>
                </a:lnSpc>
              </a:pPr>
              <a:r>
                <a:rPr lang="en-US" b="true" sz="3722">
                  <a:solidFill>
                    <a:srgbClr val="FEF9F5"/>
                  </a:solidFill>
                  <a:latin typeface="Dosis Bold"/>
                  <a:ea typeface="Dosis Bold"/>
                  <a:cs typeface="Dosis Bold"/>
                  <a:sym typeface="Dosis Bold"/>
                </a:rPr>
                <a:t>A</a:t>
              </a:r>
              <a:r>
                <a:rPr lang="en-US" b="true" sz="3722">
                  <a:solidFill>
                    <a:srgbClr val="FEF9F5"/>
                  </a:solidFill>
                  <a:latin typeface="Dosis Bold"/>
                  <a:ea typeface="Dosis Bold"/>
                  <a:cs typeface="Dosis Bold"/>
                  <a:sym typeface="Dosis Bold"/>
                </a:rPr>
                <a:t>strobiology is the study of life beyond Earth.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0209969" y="6706635"/>
            <a:ext cx="2380431" cy="2955389"/>
          </a:xfrm>
          <a:custGeom>
            <a:avLst/>
            <a:gdLst/>
            <a:ahLst/>
            <a:cxnLst/>
            <a:rect r="r" b="b" t="t" l="l"/>
            <a:pathLst>
              <a:path h="2955389" w="2380431">
                <a:moveTo>
                  <a:pt x="0" y="0"/>
                </a:moveTo>
                <a:lnTo>
                  <a:pt x="2380432" y="0"/>
                </a:lnTo>
                <a:lnTo>
                  <a:pt x="2380432" y="2955389"/>
                </a:lnTo>
                <a:lnTo>
                  <a:pt x="0" y="29553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020891" y="2513217"/>
            <a:ext cx="3744175" cy="2630283"/>
          </a:xfrm>
          <a:custGeom>
            <a:avLst/>
            <a:gdLst/>
            <a:ahLst/>
            <a:cxnLst/>
            <a:rect r="r" b="b" t="t" l="l"/>
            <a:pathLst>
              <a:path h="2630283" w="3744175">
                <a:moveTo>
                  <a:pt x="0" y="0"/>
                </a:moveTo>
                <a:lnTo>
                  <a:pt x="3744175" y="0"/>
                </a:lnTo>
                <a:lnTo>
                  <a:pt x="3744175" y="2630283"/>
                </a:lnTo>
                <a:lnTo>
                  <a:pt x="0" y="26302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123674" y="8229600"/>
            <a:ext cx="7020326" cy="4114800"/>
          </a:xfrm>
          <a:custGeom>
            <a:avLst/>
            <a:gdLst/>
            <a:ahLst/>
            <a:cxnLst/>
            <a:rect r="r" b="b" t="t" l="l"/>
            <a:pathLst>
              <a:path h="4114800" w="7020326">
                <a:moveTo>
                  <a:pt x="0" y="0"/>
                </a:moveTo>
                <a:lnTo>
                  <a:pt x="7020326" y="0"/>
                </a:lnTo>
                <a:lnTo>
                  <a:pt x="70203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726334" y="3060050"/>
            <a:ext cx="2405836" cy="1813399"/>
          </a:xfrm>
          <a:custGeom>
            <a:avLst/>
            <a:gdLst/>
            <a:ahLst/>
            <a:cxnLst/>
            <a:rect r="r" b="b" t="t" l="l"/>
            <a:pathLst>
              <a:path h="1813399" w="2405836">
                <a:moveTo>
                  <a:pt x="0" y="0"/>
                </a:moveTo>
                <a:lnTo>
                  <a:pt x="2405836" y="0"/>
                </a:lnTo>
                <a:lnTo>
                  <a:pt x="2405836" y="1813399"/>
                </a:lnTo>
                <a:lnTo>
                  <a:pt x="0" y="18133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195638">
            <a:off x="15548471" y="6378572"/>
            <a:ext cx="2130969" cy="4114800"/>
          </a:xfrm>
          <a:custGeom>
            <a:avLst/>
            <a:gdLst/>
            <a:ahLst/>
            <a:cxnLst/>
            <a:rect r="r" b="b" t="t" l="l"/>
            <a:pathLst>
              <a:path h="4114800" w="2130969">
                <a:moveTo>
                  <a:pt x="0" y="0"/>
                </a:moveTo>
                <a:lnTo>
                  <a:pt x="2130970" y="0"/>
                </a:lnTo>
                <a:lnTo>
                  <a:pt x="2130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22793" y="5520112"/>
            <a:ext cx="11390394" cy="931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014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Some astrobiologists</a:t>
            </a:r>
            <a:r>
              <a:rPr lang="en-US" sz="3014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 think that life on Earth originally came from space (Panspermia). Tardigrades can survive in space for short periods!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35653" y="764904"/>
            <a:ext cx="16223647" cy="822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23"/>
              </a:lnSpc>
            </a:pPr>
            <a:r>
              <a:rPr lang="en-US" sz="6123" spc="238">
                <a:solidFill>
                  <a:srgbClr val="764652"/>
                </a:solidFill>
                <a:latin typeface="Barrio"/>
                <a:ea typeface="Barrio"/>
                <a:cs typeface="Barrio"/>
                <a:sym typeface="Barrio"/>
              </a:rPr>
              <a:t>WHY ASTROBIOLOGISTS STUDY TARDIGRADES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11162" y="2388348"/>
            <a:ext cx="11202026" cy="2331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014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A lo</a:t>
            </a:r>
            <a:r>
              <a:rPr lang="en-US" sz="3014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t of places beyond Earth are extreme environments where only extreme life (like Tardigrades!) could survive.</a:t>
            </a:r>
          </a:p>
          <a:p>
            <a:pPr algn="l" marL="650906" indent="-325453" lvl="1">
              <a:lnSpc>
                <a:spcPts val="3708"/>
              </a:lnSpc>
              <a:buFont typeface="Arial"/>
              <a:buChar char="•"/>
            </a:pPr>
            <a:r>
              <a:rPr lang="en-US" sz="3014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Mars (cold, dry, high radiation)</a:t>
            </a:r>
          </a:p>
          <a:p>
            <a:pPr algn="l" marL="650906" indent="-325453" lvl="1">
              <a:lnSpc>
                <a:spcPts val="3708"/>
              </a:lnSpc>
              <a:buFont typeface="Arial"/>
              <a:buChar char="•"/>
            </a:pPr>
            <a:r>
              <a:rPr lang="en-US" sz="3014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Jupiter’s moon Europa (extremely cold icy ocean)</a:t>
            </a:r>
          </a:p>
          <a:p>
            <a:pPr algn="l">
              <a:lnSpc>
                <a:spcPts val="3708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t="0" r="-83333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0850961" y="3713516"/>
            <a:ext cx="3298488" cy="3786430"/>
          </a:xfrm>
          <a:custGeom>
            <a:avLst/>
            <a:gdLst/>
            <a:ahLst/>
            <a:cxnLst/>
            <a:rect r="r" b="b" t="t" l="l"/>
            <a:pathLst>
              <a:path h="3786430" w="3298488">
                <a:moveTo>
                  <a:pt x="3298489" y="0"/>
                </a:moveTo>
                <a:lnTo>
                  <a:pt x="0" y="0"/>
                </a:lnTo>
                <a:lnTo>
                  <a:pt x="0" y="3786430"/>
                </a:lnTo>
                <a:lnTo>
                  <a:pt x="3298489" y="3786430"/>
                </a:lnTo>
                <a:lnTo>
                  <a:pt x="32984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763865" y="6855639"/>
            <a:ext cx="1200490" cy="292619"/>
          </a:xfrm>
          <a:custGeom>
            <a:avLst/>
            <a:gdLst/>
            <a:ahLst/>
            <a:cxnLst/>
            <a:rect r="r" b="b" t="t" l="l"/>
            <a:pathLst>
              <a:path h="292619" w="1200490">
                <a:moveTo>
                  <a:pt x="0" y="0"/>
                </a:moveTo>
                <a:lnTo>
                  <a:pt x="1200489" y="0"/>
                </a:lnTo>
                <a:lnTo>
                  <a:pt x="1200489" y="292620"/>
                </a:lnTo>
                <a:lnTo>
                  <a:pt x="0" y="2926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489530" y="3825421"/>
            <a:ext cx="2305988" cy="3562622"/>
          </a:xfrm>
          <a:custGeom>
            <a:avLst/>
            <a:gdLst/>
            <a:ahLst/>
            <a:cxnLst/>
            <a:rect r="r" b="b" t="t" l="l"/>
            <a:pathLst>
              <a:path h="3562622" w="2305988">
                <a:moveTo>
                  <a:pt x="0" y="0"/>
                </a:moveTo>
                <a:lnTo>
                  <a:pt x="2305987" y="0"/>
                </a:lnTo>
                <a:lnTo>
                  <a:pt x="2305987" y="3562621"/>
                </a:lnTo>
                <a:lnTo>
                  <a:pt x="0" y="35626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721757" y="1173456"/>
            <a:ext cx="2719669" cy="1325220"/>
          </a:xfrm>
          <a:custGeom>
            <a:avLst/>
            <a:gdLst/>
            <a:ahLst/>
            <a:cxnLst/>
            <a:rect r="r" b="b" t="t" l="l"/>
            <a:pathLst>
              <a:path h="1325220" w="2719669">
                <a:moveTo>
                  <a:pt x="0" y="0"/>
                </a:moveTo>
                <a:lnTo>
                  <a:pt x="2719669" y="0"/>
                </a:lnTo>
                <a:lnTo>
                  <a:pt x="2719669" y="1325220"/>
                </a:lnTo>
                <a:lnTo>
                  <a:pt x="0" y="13252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12355" y="172477"/>
            <a:ext cx="1965880" cy="2080296"/>
          </a:xfrm>
          <a:custGeom>
            <a:avLst/>
            <a:gdLst/>
            <a:ahLst/>
            <a:cxnLst/>
            <a:rect r="r" b="b" t="t" l="l"/>
            <a:pathLst>
              <a:path h="2080296" w="1965880">
                <a:moveTo>
                  <a:pt x="0" y="0"/>
                </a:moveTo>
                <a:lnTo>
                  <a:pt x="1965880" y="0"/>
                </a:lnTo>
                <a:lnTo>
                  <a:pt x="1965880" y="2080297"/>
                </a:lnTo>
                <a:lnTo>
                  <a:pt x="0" y="20802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08517" y="993015"/>
            <a:ext cx="1686101" cy="1686101"/>
          </a:xfrm>
          <a:custGeom>
            <a:avLst/>
            <a:gdLst/>
            <a:ahLst/>
            <a:cxnLst/>
            <a:rect r="r" b="b" t="t" l="l"/>
            <a:pathLst>
              <a:path h="1686101" w="1686101">
                <a:moveTo>
                  <a:pt x="0" y="0"/>
                </a:moveTo>
                <a:lnTo>
                  <a:pt x="1686101" y="0"/>
                </a:lnTo>
                <a:lnTo>
                  <a:pt x="1686101" y="1686101"/>
                </a:lnTo>
                <a:lnTo>
                  <a:pt x="0" y="16861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8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721757" y="7989028"/>
            <a:ext cx="3021995" cy="3493636"/>
          </a:xfrm>
          <a:custGeom>
            <a:avLst/>
            <a:gdLst/>
            <a:ahLst/>
            <a:cxnLst/>
            <a:rect r="r" b="b" t="t" l="l"/>
            <a:pathLst>
              <a:path h="3493636" w="3021995">
                <a:moveTo>
                  <a:pt x="0" y="0"/>
                </a:moveTo>
                <a:lnTo>
                  <a:pt x="3021995" y="0"/>
                </a:lnTo>
                <a:lnTo>
                  <a:pt x="3021995" y="3493637"/>
                </a:lnTo>
                <a:lnTo>
                  <a:pt x="0" y="34936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728129" y="653769"/>
            <a:ext cx="14831743" cy="1849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16"/>
              </a:lnSpc>
            </a:pPr>
            <a:r>
              <a:rPr lang="en-US" sz="6013" spc="372">
                <a:solidFill>
                  <a:srgbClr val="764652"/>
                </a:solidFill>
                <a:latin typeface="Barrio"/>
                <a:ea typeface="Barrio"/>
                <a:cs typeface="Barrio"/>
                <a:sym typeface="Barrio"/>
              </a:rPr>
              <a:t>MICROSCOPE OBSERVATION OF TARDIGRADES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433606" y="2898726"/>
            <a:ext cx="15540362" cy="422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1"/>
              </a:lnSpc>
            </a:pP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Use a pipette to place a small drop of water from the tardigrade sample onto the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s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li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d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e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. Look fo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r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 algae clumps.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2798847"/>
            <a:ext cx="733189" cy="603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6"/>
              </a:lnSpc>
            </a:pPr>
            <a:r>
              <a:rPr lang="en-US" sz="3838" spc="238">
                <a:solidFill>
                  <a:srgbClr val="764652"/>
                </a:solidFill>
                <a:latin typeface="Barrio"/>
                <a:ea typeface="Barrio"/>
                <a:cs typeface="Barrio"/>
                <a:sym typeface="Barrio"/>
              </a:rPr>
              <a:t>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60743" y="4019373"/>
            <a:ext cx="733189" cy="603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6"/>
              </a:lnSpc>
            </a:pPr>
            <a:r>
              <a:rPr lang="en-US" sz="3838" spc="238">
                <a:solidFill>
                  <a:srgbClr val="764652"/>
                </a:solidFill>
                <a:latin typeface="Barrio"/>
                <a:ea typeface="Barrio"/>
                <a:cs typeface="Barrio"/>
                <a:sym typeface="Barrio"/>
              </a:rPr>
              <a:t>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60743" y="5238198"/>
            <a:ext cx="733189" cy="603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6"/>
              </a:lnSpc>
            </a:pPr>
            <a:r>
              <a:rPr lang="en-US" sz="3838" spc="238">
                <a:solidFill>
                  <a:srgbClr val="764652"/>
                </a:solidFill>
                <a:latin typeface="Barrio"/>
                <a:ea typeface="Barrio"/>
                <a:cs typeface="Barrio"/>
                <a:sym typeface="Barrio"/>
              </a:rPr>
              <a:t>3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433606" y="4119252"/>
            <a:ext cx="8417355" cy="422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1"/>
              </a:lnSpc>
            </a:pP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Carefully set the slide on 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t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h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e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 mic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r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oscope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stag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e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60743" y="6457296"/>
            <a:ext cx="733189" cy="603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6"/>
              </a:lnSpc>
            </a:pPr>
            <a:r>
              <a:rPr lang="en-US" sz="3838" spc="238">
                <a:solidFill>
                  <a:srgbClr val="764652"/>
                </a:solidFill>
                <a:latin typeface="Barrio"/>
                <a:ea typeface="Barrio"/>
                <a:cs typeface="Barrio"/>
                <a:sym typeface="Barrio"/>
              </a:rPr>
              <a:t>4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92785" y="7677822"/>
            <a:ext cx="733189" cy="603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6"/>
              </a:lnSpc>
            </a:pPr>
            <a:r>
              <a:rPr lang="en-US" sz="3838" spc="238">
                <a:solidFill>
                  <a:srgbClr val="764652"/>
                </a:solidFill>
                <a:latin typeface="Barrio"/>
                <a:ea typeface="Barrio"/>
                <a:cs typeface="Barrio"/>
                <a:sym typeface="Barrio"/>
              </a:rPr>
              <a:t>5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433606" y="5342008"/>
            <a:ext cx="14452313" cy="422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1"/>
              </a:lnSpc>
            </a:pP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Start with the lowest magnification 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to 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h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elp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 find them more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 easily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433606" y="7787520"/>
            <a:ext cx="15783149" cy="422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1"/>
              </a:lnSpc>
            </a:pP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Be patient: tardigrades may ne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ed a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 minute to start moving again after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 being di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sturb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ed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433606" y="6564764"/>
            <a:ext cx="8417355" cy="422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1"/>
              </a:lnSpc>
            </a:pP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Look for movement around 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t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h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e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 alga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e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433606" y="9010276"/>
            <a:ext cx="15478349" cy="422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1"/>
              </a:lnSpc>
            </a:pP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Once you’ve found some tardigrades, you can move 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t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h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e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 magnification to a higher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setting.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92785" y="8900310"/>
            <a:ext cx="733189" cy="603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6"/>
              </a:lnSpc>
            </a:pPr>
            <a:r>
              <a:rPr lang="en-US" sz="3838" spc="238">
                <a:solidFill>
                  <a:srgbClr val="764652"/>
                </a:solidFill>
                <a:latin typeface="Barrio"/>
                <a:ea typeface="Barrio"/>
                <a:cs typeface="Barrio"/>
                <a:sym typeface="Barrio"/>
              </a:rPr>
              <a:t>6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t="0" r="-8333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353459" y="6026207"/>
            <a:ext cx="3232093" cy="3232093"/>
          </a:xfrm>
          <a:custGeom>
            <a:avLst/>
            <a:gdLst/>
            <a:ahLst/>
            <a:cxnLst/>
            <a:rect r="r" b="b" t="t" l="l"/>
            <a:pathLst>
              <a:path h="3232093" w="3232093">
                <a:moveTo>
                  <a:pt x="0" y="0"/>
                </a:moveTo>
                <a:lnTo>
                  <a:pt x="3232093" y="0"/>
                </a:lnTo>
                <a:lnTo>
                  <a:pt x="3232093" y="3232093"/>
                </a:lnTo>
                <a:lnTo>
                  <a:pt x="0" y="32320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937521">
            <a:off x="-1073236" y="5583859"/>
            <a:ext cx="3320279" cy="5774399"/>
          </a:xfrm>
          <a:custGeom>
            <a:avLst/>
            <a:gdLst/>
            <a:ahLst/>
            <a:cxnLst/>
            <a:rect r="r" b="b" t="t" l="l"/>
            <a:pathLst>
              <a:path h="5774399" w="3320279">
                <a:moveTo>
                  <a:pt x="0" y="0"/>
                </a:moveTo>
                <a:lnTo>
                  <a:pt x="3320279" y="0"/>
                </a:lnTo>
                <a:lnTo>
                  <a:pt x="3320279" y="5774399"/>
                </a:lnTo>
                <a:lnTo>
                  <a:pt x="0" y="57743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50243" y="1028700"/>
            <a:ext cx="3069010" cy="1979511"/>
          </a:xfrm>
          <a:custGeom>
            <a:avLst/>
            <a:gdLst/>
            <a:ahLst/>
            <a:cxnLst/>
            <a:rect r="r" b="b" t="t" l="l"/>
            <a:pathLst>
              <a:path h="1979511" w="3069010">
                <a:moveTo>
                  <a:pt x="0" y="0"/>
                </a:moveTo>
                <a:lnTo>
                  <a:pt x="3069010" y="0"/>
                </a:lnTo>
                <a:lnTo>
                  <a:pt x="3069010" y="1979511"/>
                </a:lnTo>
                <a:lnTo>
                  <a:pt x="0" y="19795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53459" y="-313241"/>
            <a:ext cx="5405320" cy="4114800"/>
          </a:xfrm>
          <a:custGeom>
            <a:avLst/>
            <a:gdLst/>
            <a:ahLst/>
            <a:cxnLst/>
            <a:rect r="r" b="b" t="t" l="l"/>
            <a:pathLst>
              <a:path h="4114800" w="5405320">
                <a:moveTo>
                  <a:pt x="0" y="0"/>
                </a:moveTo>
                <a:lnTo>
                  <a:pt x="5405321" y="0"/>
                </a:lnTo>
                <a:lnTo>
                  <a:pt x="54053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275853" y="8687227"/>
            <a:ext cx="2990229" cy="1599773"/>
          </a:xfrm>
          <a:custGeom>
            <a:avLst/>
            <a:gdLst/>
            <a:ahLst/>
            <a:cxnLst/>
            <a:rect r="r" b="b" t="t" l="l"/>
            <a:pathLst>
              <a:path h="1599773" w="2990229">
                <a:moveTo>
                  <a:pt x="0" y="0"/>
                </a:moveTo>
                <a:lnTo>
                  <a:pt x="2990229" y="0"/>
                </a:lnTo>
                <a:lnTo>
                  <a:pt x="2990229" y="1599773"/>
                </a:lnTo>
                <a:lnTo>
                  <a:pt x="0" y="15997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2550666" y="7239844"/>
            <a:ext cx="2220301" cy="4036911"/>
          </a:xfrm>
          <a:custGeom>
            <a:avLst/>
            <a:gdLst/>
            <a:ahLst/>
            <a:cxnLst/>
            <a:rect r="r" b="b" t="t" l="l"/>
            <a:pathLst>
              <a:path h="4036911" w="2220301">
                <a:moveTo>
                  <a:pt x="2220302" y="0"/>
                </a:moveTo>
                <a:lnTo>
                  <a:pt x="0" y="0"/>
                </a:lnTo>
                <a:lnTo>
                  <a:pt x="0" y="4036912"/>
                </a:lnTo>
                <a:lnTo>
                  <a:pt x="2220302" y="4036912"/>
                </a:lnTo>
                <a:lnTo>
                  <a:pt x="2220302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770968" y="7832945"/>
            <a:ext cx="2371154" cy="4114800"/>
          </a:xfrm>
          <a:custGeom>
            <a:avLst/>
            <a:gdLst/>
            <a:ahLst/>
            <a:cxnLst/>
            <a:rect r="r" b="b" t="t" l="l"/>
            <a:pathLst>
              <a:path h="4114800" w="2371154">
                <a:moveTo>
                  <a:pt x="0" y="0"/>
                </a:moveTo>
                <a:lnTo>
                  <a:pt x="2371153" y="0"/>
                </a:lnTo>
                <a:lnTo>
                  <a:pt x="23711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845418" y="7616494"/>
            <a:ext cx="3044952" cy="4114800"/>
          </a:xfrm>
          <a:custGeom>
            <a:avLst/>
            <a:gdLst/>
            <a:ahLst/>
            <a:cxnLst/>
            <a:rect r="r" b="b" t="t" l="l"/>
            <a:pathLst>
              <a:path h="4114800" w="3044952">
                <a:moveTo>
                  <a:pt x="0" y="0"/>
                </a:moveTo>
                <a:lnTo>
                  <a:pt x="3044952" y="0"/>
                </a:lnTo>
                <a:lnTo>
                  <a:pt x="30449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8471058"/>
            <a:ext cx="3590553" cy="2405670"/>
          </a:xfrm>
          <a:custGeom>
            <a:avLst/>
            <a:gdLst/>
            <a:ahLst/>
            <a:cxnLst/>
            <a:rect r="r" b="b" t="t" l="l"/>
            <a:pathLst>
              <a:path h="2405670" w="3590553">
                <a:moveTo>
                  <a:pt x="0" y="0"/>
                </a:moveTo>
                <a:lnTo>
                  <a:pt x="3590553" y="0"/>
                </a:lnTo>
                <a:lnTo>
                  <a:pt x="3590553" y="2405671"/>
                </a:lnTo>
                <a:lnTo>
                  <a:pt x="0" y="240567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31615" y="681092"/>
            <a:ext cx="17224770" cy="1063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80"/>
              </a:lnSpc>
            </a:pPr>
            <a:r>
              <a:rPr lang="en-US" sz="6984" spc="433">
                <a:solidFill>
                  <a:srgbClr val="764652"/>
                </a:solidFill>
                <a:latin typeface="Barrio"/>
                <a:ea typeface="Barrio"/>
                <a:cs typeface="Barrio"/>
                <a:sym typeface="Barrio"/>
              </a:rPr>
              <a:t>SLIDE CLEAN-UP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777405" y="2860180"/>
            <a:ext cx="733189" cy="603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6"/>
              </a:lnSpc>
            </a:pPr>
            <a:r>
              <a:rPr lang="en-US" sz="3838" spc="238">
                <a:solidFill>
                  <a:srgbClr val="764652"/>
                </a:solidFill>
                <a:latin typeface="Barrio"/>
                <a:ea typeface="Barrio"/>
                <a:cs typeface="Barrio"/>
                <a:sym typeface="Barrio"/>
              </a:rPr>
              <a:t>7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903888" y="3712883"/>
            <a:ext cx="12480225" cy="1260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31"/>
              </a:lnSpc>
            </a:pP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When finished, gently return the tardigrades and wat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er back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 to their container. Rinse the slide by adding a few drops of water, tilting it back into the container, and using the pipette to collect the rest.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 Repeat this until the slide i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s clean with no water or algae visibl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e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532721" y="6566014"/>
            <a:ext cx="11222557" cy="841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31"/>
              </a:lnSpc>
            </a:pPr>
            <a:r>
              <a:rPr lang="en-US" b="true" sz="2799">
                <a:solidFill>
                  <a:srgbClr val="FF3434"/>
                </a:solidFill>
                <a:latin typeface="Dosis Bold"/>
                <a:ea typeface="Dosis Bold"/>
                <a:cs typeface="Dosis Bold"/>
                <a:sym typeface="Dosis Bold"/>
              </a:rPr>
              <a:t>DO NOT wipe off or throw away the tardigrades: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 this will kill them. Th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ey</a:t>
            </a:r>
            <a:r>
              <a:rPr lang="en-US" sz="2799">
                <a:solidFill>
                  <a:srgbClr val="50242F"/>
                </a:solidFill>
                <a:latin typeface="Dosis"/>
                <a:ea typeface="Dosis"/>
                <a:cs typeface="Dosis"/>
                <a:sym typeface="Dosis"/>
              </a:rPr>
              <a:t> are living creatures and should be handled with care.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695563" y="5715000"/>
            <a:ext cx="896874" cy="603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6"/>
              </a:lnSpc>
            </a:pPr>
            <a:r>
              <a:rPr lang="en-US" sz="3838" spc="238">
                <a:solidFill>
                  <a:srgbClr val="764652"/>
                </a:solidFill>
                <a:latin typeface="Barrio"/>
                <a:ea typeface="Barrio"/>
                <a:cs typeface="Barrio"/>
                <a:sym typeface="Barrio"/>
              </a:rPr>
              <a:t>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DAGonNbKHI4</dc:identifier>
  <dcterms:modified xsi:type="dcterms:W3CDTF">2011-08-01T06:04:30Z</dcterms:modified>
  <cp:revision>1</cp:revision>
  <dc:title>Tardigrade PowerPoint</dc:title>
</cp:coreProperties>
</file>