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Lst>
  <p:sldSz cx="18288000" cy="10287000"/>
  <p:notesSz cx="6858000" cy="9144000"/>
  <p:embeddedFontLst>
    <p:embeddedFont>
      <p:font typeface="Bobby Jones" panose="020B0604020202020204" charset="0"/>
      <p:regular r:id="rId11"/>
    </p:embeddedFont>
    <p:embeddedFont>
      <p:font typeface="Dosis Bold" panose="020B0604020202020204" charset="0"/>
      <p:regular r:id="rId12"/>
    </p:embeddedFont>
    <p:embeddedFont>
      <p:font typeface="Dosis Semi-Bold" panose="020B0604020202020204" charset="0"/>
      <p:regular r:id="rId13"/>
    </p:embeddedFont>
    <p:embeddedFont>
      <p:font typeface="Marykate"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26" Type="http://schemas.openxmlformats.org/officeDocument/2006/relationships/image" Target="../media/image25.sv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jpe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23.sv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svg"/><Relationship Id="rId27"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8.png"/><Relationship Id="rId5" Type="http://schemas.openxmlformats.org/officeDocument/2006/relationships/image" Target="../media/image14.png"/><Relationship Id="rId10" Type="http://schemas.openxmlformats.org/officeDocument/2006/relationships/image" Target="../media/image5.svg"/><Relationship Id="rId4" Type="http://schemas.openxmlformats.org/officeDocument/2006/relationships/image" Target="../media/image9.sv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image" Target="../media/image16.png"/><Relationship Id="rId12" Type="http://schemas.openxmlformats.org/officeDocument/2006/relationships/image" Target="../media/image1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12.png"/><Relationship Id="rId5" Type="http://schemas.openxmlformats.org/officeDocument/2006/relationships/image" Target="../media/image2.png"/><Relationship Id="rId10" Type="http://schemas.openxmlformats.org/officeDocument/2006/relationships/image" Target="../media/image15.svg"/><Relationship Id="rId4" Type="http://schemas.openxmlformats.org/officeDocument/2006/relationships/image" Target="../media/image30.svg"/><Relationship Id="rId9" Type="http://schemas.openxmlformats.org/officeDocument/2006/relationships/image" Target="../media/image14.png"/><Relationship Id="rId14" Type="http://schemas.openxmlformats.org/officeDocument/2006/relationships/image" Target="../media/image32.png"/></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16.png"/><Relationship Id="rId12" Type="http://schemas.openxmlformats.org/officeDocument/2006/relationships/image" Target="../media/image1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12.png"/><Relationship Id="rId5" Type="http://schemas.openxmlformats.org/officeDocument/2006/relationships/image" Target="../media/image2.png"/><Relationship Id="rId10" Type="http://schemas.openxmlformats.org/officeDocument/2006/relationships/image" Target="../media/image15.svg"/><Relationship Id="rId4" Type="http://schemas.openxmlformats.org/officeDocument/2006/relationships/image" Target="../media/image30.sv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34.png"/><Relationship Id="rId5" Type="http://schemas.openxmlformats.org/officeDocument/2006/relationships/image" Target="../media/image14.png"/><Relationship Id="rId10" Type="http://schemas.openxmlformats.org/officeDocument/2006/relationships/image" Target="../media/image5.svg"/><Relationship Id="rId4" Type="http://schemas.openxmlformats.org/officeDocument/2006/relationships/image" Target="../media/image9.sv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32.png"/><Relationship Id="rId5" Type="http://schemas.openxmlformats.org/officeDocument/2006/relationships/image" Target="../media/image14.png"/><Relationship Id="rId10" Type="http://schemas.openxmlformats.org/officeDocument/2006/relationships/image" Target="../media/image5.svg"/><Relationship Id="rId4" Type="http://schemas.openxmlformats.org/officeDocument/2006/relationships/image" Target="../media/image9.sv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36.png"/><Relationship Id="rId3" Type="http://schemas.openxmlformats.org/officeDocument/2006/relationships/image" Target="../media/image29.png"/><Relationship Id="rId7" Type="http://schemas.openxmlformats.org/officeDocument/2006/relationships/image" Target="../media/image16.png"/><Relationship Id="rId12" Type="http://schemas.openxmlformats.org/officeDocument/2006/relationships/image" Target="../media/image13.svg"/><Relationship Id="rId2" Type="http://schemas.openxmlformats.org/officeDocument/2006/relationships/image" Target="../media/image1.jpeg"/><Relationship Id="rId16" Type="http://schemas.openxmlformats.org/officeDocument/2006/relationships/image" Target="../media/image38.sv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12.png"/><Relationship Id="rId5" Type="http://schemas.openxmlformats.org/officeDocument/2006/relationships/image" Target="../media/image2.png"/><Relationship Id="rId15" Type="http://schemas.openxmlformats.org/officeDocument/2006/relationships/image" Target="../media/image37.png"/><Relationship Id="rId10" Type="http://schemas.openxmlformats.org/officeDocument/2006/relationships/image" Target="../media/image15.svg"/><Relationship Id="rId4" Type="http://schemas.openxmlformats.org/officeDocument/2006/relationships/image" Target="../media/image30.svg"/><Relationship Id="rId9" Type="http://schemas.openxmlformats.org/officeDocument/2006/relationships/image" Target="../media/image14.png"/><Relationship Id="rId1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39.jpeg"/><Relationship Id="rId5" Type="http://schemas.openxmlformats.org/officeDocument/2006/relationships/image" Target="../media/image14.png"/><Relationship Id="rId10" Type="http://schemas.openxmlformats.org/officeDocument/2006/relationships/image" Target="../media/image5.svg"/><Relationship Id="rId4" Type="http://schemas.openxmlformats.org/officeDocument/2006/relationships/image" Target="../media/image9.sv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5.svg"/><Relationship Id="rId4" Type="http://schemas.openxmlformats.org/officeDocument/2006/relationships/image" Target="../media/image9.sv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9222" r="-9222"/>
            </a:stretch>
          </a:blipFill>
        </p:spPr>
        <p:txBody>
          <a:bodyPr/>
          <a:lstStyle/>
          <a:p>
            <a:endParaRPr lang="en-US"/>
          </a:p>
        </p:txBody>
      </p:sp>
      <p:grpSp>
        <p:nvGrpSpPr>
          <p:cNvPr id="3" name="Group 3"/>
          <p:cNvGrpSpPr/>
          <p:nvPr/>
        </p:nvGrpSpPr>
        <p:grpSpPr>
          <a:xfrm>
            <a:off x="-869488" y="-836544"/>
            <a:ext cx="20086371" cy="12006726"/>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00AD9C"/>
              </a:solidFill>
            </p:spPr>
            <p:txBody>
              <a:bodyPr/>
              <a:lstStyle/>
              <a:p>
                <a:endParaRPr lang="en-US"/>
              </a:p>
            </p:txBody>
          </p:sp>
          <p:sp>
            <p:nvSpPr>
              <p:cNvPr id="6" name="TextBox 6"/>
              <p:cNvSpPr txBox="1"/>
              <p:nvPr/>
            </p:nvSpPr>
            <p:spPr>
              <a:xfrm>
                <a:off x="0" y="-57150"/>
                <a:ext cx="356429" cy="2909178"/>
              </a:xfrm>
              <a:prstGeom prst="rect">
                <a:avLst/>
              </a:prstGeom>
            </p:spPr>
            <p:txBody>
              <a:bodyPr lIns="53498" tIns="53498" rIns="53498" bIns="53498" rtlCol="0" anchor="ctr"/>
              <a:lstStyle/>
              <a:p>
                <a:pPr algn="ctr">
                  <a:lnSpc>
                    <a:spcPts val="2801"/>
                  </a:lnSpc>
                </a:pPr>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00AD9C"/>
              </a:solidFill>
            </p:spPr>
            <p:txBody>
              <a:bodyPr/>
              <a:lstStyle/>
              <a:p>
                <a:endParaRPr lang="en-US"/>
              </a:p>
            </p:txBody>
          </p:sp>
          <p:sp>
            <p:nvSpPr>
              <p:cNvPr id="9" name="TextBox 9"/>
              <p:cNvSpPr txBox="1"/>
              <p:nvPr/>
            </p:nvSpPr>
            <p:spPr>
              <a:xfrm>
                <a:off x="0" y="-57150"/>
                <a:ext cx="356429" cy="2909178"/>
              </a:xfrm>
              <a:prstGeom prst="rect">
                <a:avLst/>
              </a:prstGeom>
            </p:spPr>
            <p:txBody>
              <a:bodyPr lIns="53498" tIns="53498" rIns="53498" bIns="53498" rtlCol="0" anchor="ctr"/>
              <a:lstStyle/>
              <a:p>
                <a:pPr algn="ctr">
                  <a:lnSpc>
                    <a:spcPts val="2801"/>
                  </a:lnSpc>
                </a:pPr>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00AD9C"/>
              </a:solidFill>
            </p:spPr>
            <p:txBody>
              <a:bodyPr/>
              <a:lstStyle/>
              <a:p>
                <a:endParaRPr lang="en-US"/>
              </a:p>
            </p:txBody>
          </p:sp>
          <p:sp>
            <p:nvSpPr>
              <p:cNvPr id="12" name="TextBox 12"/>
              <p:cNvSpPr txBox="1"/>
              <p:nvPr/>
            </p:nvSpPr>
            <p:spPr>
              <a:xfrm>
                <a:off x="0" y="-57150"/>
                <a:ext cx="356429" cy="4859360"/>
              </a:xfrm>
              <a:prstGeom prst="rect">
                <a:avLst/>
              </a:prstGeom>
            </p:spPr>
            <p:txBody>
              <a:bodyPr lIns="53498" tIns="53498" rIns="53498" bIns="53498" rtlCol="0" anchor="ctr"/>
              <a:lstStyle/>
              <a:p>
                <a:pPr algn="ctr">
                  <a:lnSpc>
                    <a:spcPts val="2801"/>
                  </a:lnSpc>
                </a:pPr>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00AD9C"/>
              </a:solidFill>
            </p:spPr>
            <p:txBody>
              <a:bodyPr/>
              <a:lstStyle/>
              <a:p>
                <a:endParaRPr lang="en-US"/>
              </a:p>
            </p:txBody>
          </p:sp>
          <p:sp>
            <p:nvSpPr>
              <p:cNvPr id="15" name="TextBox 15"/>
              <p:cNvSpPr txBox="1"/>
              <p:nvPr/>
            </p:nvSpPr>
            <p:spPr>
              <a:xfrm>
                <a:off x="0" y="-57150"/>
                <a:ext cx="356429" cy="4859360"/>
              </a:xfrm>
              <a:prstGeom prst="rect">
                <a:avLst/>
              </a:prstGeom>
            </p:spPr>
            <p:txBody>
              <a:bodyPr lIns="53498" tIns="53498" rIns="53498" bIns="53498" rtlCol="0" anchor="ctr"/>
              <a:lstStyle/>
              <a:p>
                <a:pPr algn="ctr">
                  <a:lnSpc>
                    <a:spcPts val="2801"/>
                  </a:lnSpc>
                </a:pPr>
                <a:endParaRPr/>
              </a:p>
            </p:txBody>
          </p:sp>
        </p:grpSp>
      </p:grpSp>
      <p:sp>
        <p:nvSpPr>
          <p:cNvPr id="16" name="TextBox 16"/>
          <p:cNvSpPr txBox="1"/>
          <p:nvPr/>
        </p:nvSpPr>
        <p:spPr>
          <a:xfrm>
            <a:off x="2867455" y="2918869"/>
            <a:ext cx="12553091" cy="4419982"/>
          </a:xfrm>
          <a:prstGeom prst="rect">
            <a:avLst/>
          </a:prstGeom>
        </p:spPr>
        <p:txBody>
          <a:bodyPr lIns="0" tIns="0" rIns="0" bIns="0" rtlCol="0" anchor="t">
            <a:spAutoFit/>
          </a:bodyPr>
          <a:lstStyle/>
          <a:p>
            <a:pPr algn="ctr">
              <a:lnSpc>
                <a:spcPts val="16617"/>
              </a:lnSpc>
            </a:pPr>
            <a:r>
              <a:rPr lang="en-US" sz="19100" spc="783">
                <a:solidFill>
                  <a:srgbClr val="00AD9C"/>
                </a:solidFill>
                <a:latin typeface="Marykate"/>
                <a:ea typeface="Marykate"/>
                <a:cs typeface="Marykate"/>
                <a:sym typeface="Marykate"/>
              </a:rPr>
              <a:t>ALL ABOUT TARDIGRADES</a:t>
            </a:r>
          </a:p>
        </p:txBody>
      </p:sp>
      <p:sp>
        <p:nvSpPr>
          <p:cNvPr id="17" name="Freeform 17"/>
          <p:cNvSpPr/>
          <p:nvPr/>
        </p:nvSpPr>
        <p:spPr>
          <a:xfrm rot="-4590959">
            <a:off x="15997142" y="3573304"/>
            <a:ext cx="2538932" cy="2538932"/>
          </a:xfrm>
          <a:custGeom>
            <a:avLst/>
            <a:gdLst/>
            <a:ahLst/>
            <a:cxnLst/>
            <a:rect l="l" t="t" r="r" b="b"/>
            <a:pathLst>
              <a:path w="2538932" h="2538932">
                <a:moveTo>
                  <a:pt x="0" y="0"/>
                </a:moveTo>
                <a:lnTo>
                  <a:pt x="2538932" y="0"/>
                </a:lnTo>
                <a:lnTo>
                  <a:pt x="2538932" y="2538932"/>
                </a:lnTo>
                <a:lnTo>
                  <a:pt x="0" y="25389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18"/>
          <p:cNvSpPr/>
          <p:nvPr/>
        </p:nvSpPr>
        <p:spPr>
          <a:xfrm rot="-10325232" flipV="1">
            <a:off x="-735485" y="106452"/>
            <a:ext cx="2815623" cy="2815623"/>
          </a:xfrm>
          <a:custGeom>
            <a:avLst/>
            <a:gdLst/>
            <a:ahLst/>
            <a:cxnLst/>
            <a:rect l="l" t="t" r="r" b="b"/>
            <a:pathLst>
              <a:path w="2815623" h="2815623">
                <a:moveTo>
                  <a:pt x="0" y="2815623"/>
                </a:moveTo>
                <a:lnTo>
                  <a:pt x="2815623" y="2815623"/>
                </a:lnTo>
                <a:lnTo>
                  <a:pt x="2815623" y="0"/>
                </a:lnTo>
                <a:lnTo>
                  <a:pt x="0" y="0"/>
                </a:lnTo>
                <a:lnTo>
                  <a:pt x="0" y="28156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Freeform 19"/>
          <p:cNvSpPr/>
          <p:nvPr/>
        </p:nvSpPr>
        <p:spPr>
          <a:xfrm rot="-2049497">
            <a:off x="125050" y="6657359"/>
            <a:ext cx="2053555" cy="2933651"/>
          </a:xfrm>
          <a:custGeom>
            <a:avLst/>
            <a:gdLst/>
            <a:ahLst/>
            <a:cxnLst/>
            <a:rect l="l" t="t" r="r" b="b"/>
            <a:pathLst>
              <a:path w="2053555" h="2933651">
                <a:moveTo>
                  <a:pt x="0" y="0"/>
                </a:moveTo>
                <a:lnTo>
                  <a:pt x="2053556" y="0"/>
                </a:lnTo>
                <a:lnTo>
                  <a:pt x="2053556" y="2933650"/>
                </a:lnTo>
                <a:lnTo>
                  <a:pt x="0" y="29336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Freeform 20"/>
          <p:cNvSpPr/>
          <p:nvPr/>
        </p:nvSpPr>
        <p:spPr>
          <a:xfrm rot="1254325">
            <a:off x="-2461" y="4984554"/>
            <a:ext cx="2288606" cy="678260"/>
          </a:xfrm>
          <a:custGeom>
            <a:avLst/>
            <a:gdLst/>
            <a:ahLst/>
            <a:cxnLst/>
            <a:rect l="l" t="t" r="r" b="b"/>
            <a:pathLst>
              <a:path w="2288606" h="678260">
                <a:moveTo>
                  <a:pt x="0" y="0"/>
                </a:moveTo>
                <a:lnTo>
                  <a:pt x="2288606" y="0"/>
                </a:lnTo>
                <a:lnTo>
                  <a:pt x="2288606" y="678260"/>
                </a:lnTo>
                <a:lnTo>
                  <a:pt x="0" y="6782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Freeform 21"/>
          <p:cNvSpPr/>
          <p:nvPr/>
        </p:nvSpPr>
        <p:spPr>
          <a:xfrm>
            <a:off x="16156784" y="6407053"/>
            <a:ext cx="2131216" cy="2080842"/>
          </a:xfrm>
          <a:custGeom>
            <a:avLst/>
            <a:gdLst/>
            <a:ahLst/>
            <a:cxnLst/>
            <a:rect l="l" t="t" r="r" b="b"/>
            <a:pathLst>
              <a:path w="2131216" h="2080842">
                <a:moveTo>
                  <a:pt x="0" y="0"/>
                </a:moveTo>
                <a:lnTo>
                  <a:pt x="2131216" y="0"/>
                </a:lnTo>
                <a:lnTo>
                  <a:pt x="2131216" y="2080842"/>
                </a:lnTo>
                <a:lnTo>
                  <a:pt x="0" y="20808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2" name="Freeform 22"/>
          <p:cNvSpPr/>
          <p:nvPr/>
        </p:nvSpPr>
        <p:spPr>
          <a:xfrm rot="1052783">
            <a:off x="14561298" y="128907"/>
            <a:ext cx="1171974" cy="2052821"/>
          </a:xfrm>
          <a:custGeom>
            <a:avLst/>
            <a:gdLst/>
            <a:ahLst/>
            <a:cxnLst/>
            <a:rect l="l" t="t" r="r" b="b"/>
            <a:pathLst>
              <a:path w="1171974" h="2052821">
                <a:moveTo>
                  <a:pt x="0" y="0"/>
                </a:moveTo>
                <a:lnTo>
                  <a:pt x="1171974" y="0"/>
                </a:lnTo>
                <a:lnTo>
                  <a:pt x="1171974" y="2052821"/>
                </a:lnTo>
                <a:lnTo>
                  <a:pt x="0" y="205282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3" name="Freeform 23"/>
          <p:cNvSpPr/>
          <p:nvPr/>
        </p:nvSpPr>
        <p:spPr>
          <a:xfrm>
            <a:off x="1984971" y="6344082"/>
            <a:ext cx="464062" cy="471782"/>
          </a:xfrm>
          <a:custGeom>
            <a:avLst/>
            <a:gdLst/>
            <a:ahLst/>
            <a:cxnLst/>
            <a:rect l="l" t="t" r="r" b="b"/>
            <a:pathLst>
              <a:path w="464062" h="471782">
                <a:moveTo>
                  <a:pt x="0" y="0"/>
                </a:moveTo>
                <a:lnTo>
                  <a:pt x="464061" y="0"/>
                </a:lnTo>
                <a:lnTo>
                  <a:pt x="464061" y="471782"/>
                </a:lnTo>
                <a:lnTo>
                  <a:pt x="0" y="47178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4" name="Freeform 24"/>
          <p:cNvSpPr/>
          <p:nvPr/>
        </p:nvSpPr>
        <p:spPr>
          <a:xfrm>
            <a:off x="17402703" y="8895672"/>
            <a:ext cx="433498" cy="411429"/>
          </a:xfrm>
          <a:custGeom>
            <a:avLst/>
            <a:gdLst/>
            <a:ahLst/>
            <a:cxnLst/>
            <a:rect l="l" t="t" r="r" b="b"/>
            <a:pathLst>
              <a:path w="433498" h="411429">
                <a:moveTo>
                  <a:pt x="0" y="0"/>
                </a:moveTo>
                <a:lnTo>
                  <a:pt x="433498" y="0"/>
                </a:lnTo>
                <a:lnTo>
                  <a:pt x="433498" y="411429"/>
                </a:lnTo>
                <a:lnTo>
                  <a:pt x="0" y="41142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grpSp>
        <p:nvGrpSpPr>
          <p:cNvPr id="25" name="Group 25"/>
          <p:cNvGrpSpPr/>
          <p:nvPr/>
        </p:nvGrpSpPr>
        <p:grpSpPr>
          <a:xfrm>
            <a:off x="2030890" y="4603934"/>
            <a:ext cx="229651" cy="229651"/>
            <a:chOff x="0" y="0"/>
            <a:chExt cx="6350000" cy="6350000"/>
          </a:xfrm>
        </p:grpSpPr>
        <p:sp>
          <p:nvSpPr>
            <p:cNvPr id="26" name="Freeform 2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txBody>
            <a:bodyPr/>
            <a:lstStyle/>
            <a:p>
              <a:endParaRPr lang="en-US"/>
            </a:p>
          </p:txBody>
        </p:sp>
      </p:grpSp>
      <p:sp>
        <p:nvSpPr>
          <p:cNvPr id="27" name="Freeform 27"/>
          <p:cNvSpPr/>
          <p:nvPr/>
        </p:nvSpPr>
        <p:spPr>
          <a:xfrm>
            <a:off x="399457" y="3512761"/>
            <a:ext cx="238202" cy="236037"/>
          </a:xfrm>
          <a:custGeom>
            <a:avLst/>
            <a:gdLst/>
            <a:ahLst/>
            <a:cxnLst/>
            <a:rect l="l" t="t" r="r" b="b"/>
            <a:pathLst>
              <a:path w="238202" h="236037">
                <a:moveTo>
                  <a:pt x="0" y="0"/>
                </a:moveTo>
                <a:lnTo>
                  <a:pt x="238203" y="0"/>
                </a:lnTo>
                <a:lnTo>
                  <a:pt x="238203" y="236037"/>
                </a:lnTo>
                <a:lnTo>
                  <a:pt x="0" y="23603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28" name="Freeform 28"/>
          <p:cNvSpPr/>
          <p:nvPr/>
        </p:nvSpPr>
        <p:spPr>
          <a:xfrm>
            <a:off x="16060443" y="3976289"/>
            <a:ext cx="451922" cy="405086"/>
          </a:xfrm>
          <a:custGeom>
            <a:avLst/>
            <a:gdLst/>
            <a:ahLst/>
            <a:cxnLst/>
            <a:rect l="l" t="t" r="r" b="b"/>
            <a:pathLst>
              <a:path w="451922" h="405086">
                <a:moveTo>
                  <a:pt x="0" y="0"/>
                </a:moveTo>
                <a:lnTo>
                  <a:pt x="451922" y="0"/>
                </a:lnTo>
                <a:lnTo>
                  <a:pt x="451922" y="405086"/>
                </a:lnTo>
                <a:lnTo>
                  <a:pt x="0" y="40508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9" name="Freeform 29"/>
          <p:cNvSpPr/>
          <p:nvPr/>
        </p:nvSpPr>
        <p:spPr>
          <a:xfrm>
            <a:off x="15315677" y="2675033"/>
            <a:ext cx="420451" cy="427445"/>
          </a:xfrm>
          <a:custGeom>
            <a:avLst/>
            <a:gdLst/>
            <a:ahLst/>
            <a:cxnLst/>
            <a:rect l="l" t="t" r="r" b="b"/>
            <a:pathLst>
              <a:path w="420451" h="427445">
                <a:moveTo>
                  <a:pt x="0" y="0"/>
                </a:moveTo>
                <a:lnTo>
                  <a:pt x="420451" y="0"/>
                </a:lnTo>
                <a:lnTo>
                  <a:pt x="420451" y="427445"/>
                </a:lnTo>
                <a:lnTo>
                  <a:pt x="0" y="42744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nvGrpSpPr>
          <p:cNvPr id="30" name="Group 30"/>
          <p:cNvGrpSpPr/>
          <p:nvPr/>
        </p:nvGrpSpPr>
        <p:grpSpPr>
          <a:xfrm>
            <a:off x="2490694" y="9376318"/>
            <a:ext cx="229651" cy="229651"/>
            <a:chOff x="0" y="0"/>
            <a:chExt cx="6350000" cy="6350000"/>
          </a:xfrm>
        </p:grpSpPr>
        <p:sp>
          <p:nvSpPr>
            <p:cNvPr id="31" name="Freeform 3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txBody>
            <a:bodyPr/>
            <a:lstStyle/>
            <a:p>
              <a:endParaRPr lang="en-US"/>
            </a:p>
          </p:txBody>
        </p:sp>
      </p:grpSp>
      <p:sp>
        <p:nvSpPr>
          <p:cNvPr id="32" name="Freeform 32"/>
          <p:cNvSpPr/>
          <p:nvPr/>
        </p:nvSpPr>
        <p:spPr>
          <a:xfrm rot="-771795">
            <a:off x="2865448" y="1647521"/>
            <a:ext cx="433712" cy="411632"/>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33" name="Freeform 33"/>
          <p:cNvSpPr/>
          <p:nvPr/>
        </p:nvSpPr>
        <p:spPr>
          <a:xfrm rot="4678159">
            <a:off x="15898343" y="825459"/>
            <a:ext cx="433498" cy="411429"/>
          </a:xfrm>
          <a:custGeom>
            <a:avLst/>
            <a:gdLst/>
            <a:ahLst/>
            <a:cxnLst/>
            <a:rect l="l" t="t" r="r" b="b"/>
            <a:pathLst>
              <a:path w="433498" h="411429">
                <a:moveTo>
                  <a:pt x="0" y="0"/>
                </a:moveTo>
                <a:lnTo>
                  <a:pt x="433498" y="0"/>
                </a:lnTo>
                <a:lnTo>
                  <a:pt x="433498" y="411429"/>
                </a:lnTo>
                <a:lnTo>
                  <a:pt x="0" y="41142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grpSp>
        <p:nvGrpSpPr>
          <p:cNvPr id="34" name="Group 34"/>
          <p:cNvGrpSpPr>
            <a:grpSpLocks noChangeAspect="1"/>
          </p:cNvGrpSpPr>
          <p:nvPr/>
        </p:nvGrpSpPr>
        <p:grpSpPr>
          <a:xfrm rot="1977585">
            <a:off x="3370855" y="9474682"/>
            <a:ext cx="498419" cy="262574"/>
            <a:chOff x="0" y="0"/>
            <a:chExt cx="1610360" cy="848360"/>
          </a:xfrm>
        </p:grpSpPr>
        <p:sp>
          <p:nvSpPr>
            <p:cNvPr id="35" name="Freeform 35"/>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txBody>
            <a:bodyPr/>
            <a:lstStyle/>
            <a:p>
              <a:endParaRPr lang="en-US"/>
            </a:p>
          </p:txBody>
        </p:sp>
      </p:grpSp>
      <p:sp>
        <p:nvSpPr>
          <p:cNvPr id="36" name="Freeform 36"/>
          <p:cNvSpPr/>
          <p:nvPr/>
        </p:nvSpPr>
        <p:spPr>
          <a:xfrm>
            <a:off x="2748353" y="7888147"/>
            <a:ext cx="238202" cy="236037"/>
          </a:xfrm>
          <a:custGeom>
            <a:avLst/>
            <a:gdLst/>
            <a:ahLst/>
            <a:cxnLst/>
            <a:rect l="l" t="t" r="r" b="b"/>
            <a:pathLst>
              <a:path w="238202" h="236037">
                <a:moveTo>
                  <a:pt x="0" y="0"/>
                </a:moveTo>
                <a:lnTo>
                  <a:pt x="238203" y="0"/>
                </a:lnTo>
                <a:lnTo>
                  <a:pt x="238203" y="236037"/>
                </a:lnTo>
                <a:lnTo>
                  <a:pt x="0" y="23603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grpSp>
        <p:nvGrpSpPr>
          <p:cNvPr id="37" name="Group 37"/>
          <p:cNvGrpSpPr/>
          <p:nvPr/>
        </p:nvGrpSpPr>
        <p:grpSpPr>
          <a:xfrm>
            <a:off x="12963852" y="776307"/>
            <a:ext cx="252393" cy="252393"/>
            <a:chOff x="0" y="0"/>
            <a:chExt cx="6350000" cy="6350000"/>
          </a:xfrm>
        </p:grpSpPr>
        <p:sp>
          <p:nvSpPr>
            <p:cNvPr id="38" name="Freeform 3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txBody>
            <a:bodyPr/>
            <a:lstStyle/>
            <a:p>
              <a:endParaRPr lang="en-US"/>
            </a:p>
          </p:txBody>
        </p:sp>
      </p:grpSp>
      <p:grpSp>
        <p:nvGrpSpPr>
          <p:cNvPr id="39" name="Group 39"/>
          <p:cNvGrpSpPr/>
          <p:nvPr/>
        </p:nvGrpSpPr>
        <p:grpSpPr>
          <a:xfrm>
            <a:off x="2102176" y="1987440"/>
            <a:ext cx="229651" cy="229651"/>
            <a:chOff x="0" y="0"/>
            <a:chExt cx="6350000" cy="6350000"/>
          </a:xfrm>
        </p:grpSpPr>
        <p:sp>
          <p:nvSpPr>
            <p:cNvPr id="40" name="Freeform 4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txBody>
            <a:bodyPr/>
            <a:lstStyle/>
            <a:p>
              <a:endParaRPr lang="en-US"/>
            </a:p>
          </p:txBody>
        </p:sp>
      </p:grpSp>
      <p:grpSp>
        <p:nvGrpSpPr>
          <p:cNvPr id="41" name="Group 41"/>
          <p:cNvGrpSpPr>
            <a:grpSpLocks noChangeAspect="1"/>
          </p:cNvGrpSpPr>
          <p:nvPr/>
        </p:nvGrpSpPr>
        <p:grpSpPr>
          <a:xfrm rot="-921396">
            <a:off x="16540798" y="9558525"/>
            <a:ext cx="547777" cy="288577"/>
            <a:chOff x="0" y="0"/>
            <a:chExt cx="1610360" cy="848360"/>
          </a:xfrm>
        </p:grpSpPr>
        <p:sp>
          <p:nvSpPr>
            <p:cNvPr id="42" name="Freeform 42"/>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txBody>
            <a:bodyPr/>
            <a:lstStyle/>
            <a:p>
              <a:endParaRPr lang="en-US"/>
            </a:p>
          </p:txBody>
        </p:sp>
      </p:grpSp>
      <p:sp>
        <p:nvSpPr>
          <p:cNvPr id="43" name="Freeform 43"/>
          <p:cNvSpPr/>
          <p:nvPr/>
        </p:nvSpPr>
        <p:spPr>
          <a:xfrm rot="432686">
            <a:off x="2912608" y="-670724"/>
            <a:ext cx="2225071" cy="2156296"/>
          </a:xfrm>
          <a:custGeom>
            <a:avLst/>
            <a:gdLst/>
            <a:ahLst/>
            <a:cxnLst/>
            <a:rect l="l" t="t" r="r" b="b"/>
            <a:pathLst>
              <a:path w="2225071" h="2156296">
                <a:moveTo>
                  <a:pt x="0" y="0"/>
                </a:moveTo>
                <a:lnTo>
                  <a:pt x="2225071" y="0"/>
                </a:lnTo>
                <a:lnTo>
                  <a:pt x="2225071" y="2156296"/>
                </a:lnTo>
                <a:lnTo>
                  <a:pt x="0" y="215629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44" name="Freeform 44"/>
          <p:cNvSpPr/>
          <p:nvPr/>
        </p:nvSpPr>
        <p:spPr>
          <a:xfrm rot="1153974">
            <a:off x="15418170" y="8432300"/>
            <a:ext cx="635916" cy="2347340"/>
          </a:xfrm>
          <a:custGeom>
            <a:avLst/>
            <a:gdLst/>
            <a:ahLst/>
            <a:cxnLst/>
            <a:rect l="l" t="t" r="r" b="b"/>
            <a:pathLst>
              <a:path w="635916" h="2347340">
                <a:moveTo>
                  <a:pt x="0" y="0"/>
                </a:moveTo>
                <a:lnTo>
                  <a:pt x="635916" y="0"/>
                </a:lnTo>
                <a:lnTo>
                  <a:pt x="635916" y="2347339"/>
                </a:lnTo>
                <a:lnTo>
                  <a:pt x="0" y="2347339"/>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45" name="Freeform 45"/>
          <p:cNvSpPr/>
          <p:nvPr/>
        </p:nvSpPr>
        <p:spPr>
          <a:xfrm>
            <a:off x="280356" y="9140282"/>
            <a:ext cx="238202" cy="236037"/>
          </a:xfrm>
          <a:custGeom>
            <a:avLst/>
            <a:gdLst/>
            <a:ahLst/>
            <a:cxnLst/>
            <a:rect l="l" t="t" r="r" b="b"/>
            <a:pathLst>
              <a:path w="238202" h="236037">
                <a:moveTo>
                  <a:pt x="0" y="0"/>
                </a:moveTo>
                <a:lnTo>
                  <a:pt x="238202" y="0"/>
                </a:lnTo>
                <a:lnTo>
                  <a:pt x="238202" y="236036"/>
                </a:lnTo>
                <a:lnTo>
                  <a:pt x="0" y="23603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46" name="Freeform 46"/>
          <p:cNvSpPr/>
          <p:nvPr/>
        </p:nvSpPr>
        <p:spPr>
          <a:xfrm>
            <a:off x="13911570" y="326289"/>
            <a:ext cx="464062" cy="471782"/>
          </a:xfrm>
          <a:custGeom>
            <a:avLst/>
            <a:gdLst/>
            <a:ahLst/>
            <a:cxnLst/>
            <a:rect l="l" t="t" r="r" b="b"/>
            <a:pathLst>
              <a:path w="464062" h="471782">
                <a:moveTo>
                  <a:pt x="0" y="0"/>
                </a:moveTo>
                <a:lnTo>
                  <a:pt x="464061" y="0"/>
                </a:lnTo>
                <a:lnTo>
                  <a:pt x="464061" y="471782"/>
                </a:lnTo>
                <a:lnTo>
                  <a:pt x="0" y="47178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nvGrpSpPr>
          <p:cNvPr id="47" name="Group 47"/>
          <p:cNvGrpSpPr/>
          <p:nvPr/>
        </p:nvGrpSpPr>
        <p:grpSpPr>
          <a:xfrm>
            <a:off x="17374128" y="5789409"/>
            <a:ext cx="208069" cy="208069"/>
            <a:chOff x="0" y="0"/>
            <a:chExt cx="6350000" cy="6350000"/>
          </a:xfrm>
        </p:grpSpPr>
        <p:sp>
          <p:nvSpPr>
            <p:cNvPr id="48" name="Freeform 4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txBody>
            <a:bodyPr/>
            <a:lstStyle/>
            <a:p>
              <a:endParaRPr lang="en-US"/>
            </a:p>
          </p:txBody>
        </p:sp>
      </p:grpSp>
      <p:sp>
        <p:nvSpPr>
          <p:cNvPr id="49" name="Freeform 49"/>
          <p:cNvSpPr/>
          <p:nvPr/>
        </p:nvSpPr>
        <p:spPr>
          <a:xfrm>
            <a:off x="14599093" y="8855697"/>
            <a:ext cx="548192" cy="491379"/>
          </a:xfrm>
          <a:custGeom>
            <a:avLst/>
            <a:gdLst/>
            <a:ahLst/>
            <a:cxnLst/>
            <a:rect l="l" t="t" r="r" b="b"/>
            <a:pathLst>
              <a:path w="548192" h="491379">
                <a:moveTo>
                  <a:pt x="0" y="0"/>
                </a:moveTo>
                <a:lnTo>
                  <a:pt x="548192" y="0"/>
                </a:lnTo>
                <a:lnTo>
                  <a:pt x="548192" y="491379"/>
                </a:lnTo>
                <a:lnTo>
                  <a:pt x="0" y="49137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50" name="Freeform 50"/>
          <p:cNvSpPr/>
          <p:nvPr/>
        </p:nvSpPr>
        <p:spPr>
          <a:xfrm>
            <a:off x="5565863" y="375966"/>
            <a:ext cx="548192" cy="491379"/>
          </a:xfrm>
          <a:custGeom>
            <a:avLst/>
            <a:gdLst/>
            <a:ahLst/>
            <a:cxnLst/>
            <a:rect l="l" t="t" r="r" b="b"/>
            <a:pathLst>
              <a:path w="548192" h="491379">
                <a:moveTo>
                  <a:pt x="0" y="0"/>
                </a:moveTo>
                <a:lnTo>
                  <a:pt x="548192" y="0"/>
                </a:lnTo>
                <a:lnTo>
                  <a:pt x="548192" y="491379"/>
                </a:lnTo>
                <a:lnTo>
                  <a:pt x="0" y="491379"/>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grpSp>
        <p:nvGrpSpPr>
          <p:cNvPr id="51" name="Group 51"/>
          <p:cNvGrpSpPr/>
          <p:nvPr/>
        </p:nvGrpSpPr>
        <p:grpSpPr>
          <a:xfrm>
            <a:off x="12018872" y="362559"/>
            <a:ext cx="252393" cy="252393"/>
            <a:chOff x="0" y="0"/>
            <a:chExt cx="6350000" cy="6350000"/>
          </a:xfrm>
        </p:grpSpPr>
        <p:sp>
          <p:nvSpPr>
            <p:cNvPr id="52" name="Freeform 5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65C7E"/>
            </a:solidFill>
          </p:spPr>
          <p:txBody>
            <a:bodyPr/>
            <a:lstStyle/>
            <a:p>
              <a:endParaRPr lang="en-US"/>
            </a:p>
          </p:txBody>
        </p:sp>
      </p:grpSp>
      <p:sp>
        <p:nvSpPr>
          <p:cNvPr id="53" name="Freeform 53"/>
          <p:cNvSpPr/>
          <p:nvPr/>
        </p:nvSpPr>
        <p:spPr>
          <a:xfrm rot="-2378376">
            <a:off x="1179135" y="2035249"/>
            <a:ext cx="635916" cy="2347340"/>
          </a:xfrm>
          <a:custGeom>
            <a:avLst/>
            <a:gdLst/>
            <a:ahLst/>
            <a:cxnLst/>
            <a:rect l="l" t="t" r="r" b="b"/>
            <a:pathLst>
              <a:path w="635916" h="2347340">
                <a:moveTo>
                  <a:pt x="0" y="0"/>
                </a:moveTo>
                <a:lnTo>
                  <a:pt x="635916" y="0"/>
                </a:lnTo>
                <a:lnTo>
                  <a:pt x="635916" y="2347340"/>
                </a:lnTo>
                <a:lnTo>
                  <a:pt x="0" y="2347340"/>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54" name="Freeform 54"/>
          <p:cNvSpPr/>
          <p:nvPr/>
        </p:nvSpPr>
        <p:spPr>
          <a:xfrm rot="-808225">
            <a:off x="15921004" y="843809"/>
            <a:ext cx="2053555" cy="2933651"/>
          </a:xfrm>
          <a:custGeom>
            <a:avLst/>
            <a:gdLst/>
            <a:ahLst/>
            <a:cxnLst/>
            <a:rect l="l" t="t" r="r" b="b"/>
            <a:pathLst>
              <a:path w="2053555" h="2933651">
                <a:moveTo>
                  <a:pt x="0" y="0"/>
                </a:moveTo>
                <a:lnTo>
                  <a:pt x="2053555" y="0"/>
                </a:lnTo>
                <a:lnTo>
                  <a:pt x="2053555" y="2933651"/>
                </a:lnTo>
                <a:lnTo>
                  <a:pt x="0" y="29336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5" name="Freeform 55"/>
          <p:cNvSpPr/>
          <p:nvPr/>
        </p:nvSpPr>
        <p:spPr>
          <a:xfrm>
            <a:off x="7833267" y="183007"/>
            <a:ext cx="2621466" cy="2662513"/>
          </a:xfrm>
          <a:custGeom>
            <a:avLst/>
            <a:gdLst/>
            <a:ahLst/>
            <a:cxnLst/>
            <a:rect l="l" t="t" r="r" b="b"/>
            <a:pathLst>
              <a:path w="2621466" h="2662513">
                <a:moveTo>
                  <a:pt x="0" y="0"/>
                </a:moveTo>
                <a:lnTo>
                  <a:pt x="2621466" y="0"/>
                </a:lnTo>
                <a:lnTo>
                  <a:pt x="2621466" y="2662513"/>
                </a:lnTo>
                <a:lnTo>
                  <a:pt x="0" y="2662513"/>
                </a:lnTo>
                <a:lnTo>
                  <a:pt x="0" y="0"/>
                </a:lnTo>
                <a:close/>
              </a:path>
            </a:pathLst>
          </a:custGeom>
          <a:blipFill>
            <a:blip r:embed="rId27"/>
            <a:stretch>
              <a:fillRect/>
            </a:stretch>
          </a:blipFill>
        </p:spPr>
        <p:txBody>
          <a:bodyPr/>
          <a:lstStyle/>
          <a:p>
            <a:endParaRPr lang="en-US"/>
          </a:p>
        </p:txBody>
      </p:sp>
      <p:sp>
        <p:nvSpPr>
          <p:cNvPr id="56" name="Freeform 56"/>
          <p:cNvSpPr/>
          <p:nvPr/>
        </p:nvSpPr>
        <p:spPr>
          <a:xfrm>
            <a:off x="6730629" y="8487895"/>
            <a:ext cx="4826741" cy="1170485"/>
          </a:xfrm>
          <a:custGeom>
            <a:avLst/>
            <a:gdLst/>
            <a:ahLst/>
            <a:cxnLst/>
            <a:rect l="l" t="t" r="r" b="b"/>
            <a:pathLst>
              <a:path w="4826741" h="1170485">
                <a:moveTo>
                  <a:pt x="0" y="0"/>
                </a:moveTo>
                <a:lnTo>
                  <a:pt x="4826742" y="0"/>
                </a:lnTo>
                <a:lnTo>
                  <a:pt x="4826742" y="1170485"/>
                </a:lnTo>
                <a:lnTo>
                  <a:pt x="0" y="1170485"/>
                </a:lnTo>
                <a:lnTo>
                  <a:pt x="0" y="0"/>
                </a:lnTo>
                <a:close/>
              </a:path>
            </a:pathLst>
          </a:custGeom>
          <a:blipFill>
            <a:blip r:embed="rId28"/>
            <a:stretch>
              <a:fillRect/>
            </a:stretch>
          </a:blipFill>
        </p:spPr>
        <p:txBody>
          <a:bodyPr/>
          <a:lstStyle/>
          <a:p>
            <a:endParaRPr lang="en-US"/>
          </a:p>
        </p:txBody>
      </p:sp>
      <p:sp>
        <p:nvSpPr>
          <p:cNvPr id="57" name="TextBox 57"/>
          <p:cNvSpPr txBox="1"/>
          <p:nvPr/>
        </p:nvSpPr>
        <p:spPr>
          <a:xfrm>
            <a:off x="5896463" y="7623627"/>
            <a:ext cx="6495075" cy="405269"/>
          </a:xfrm>
          <a:prstGeom prst="rect">
            <a:avLst/>
          </a:prstGeom>
        </p:spPr>
        <p:txBody>
          <a:bodyPr lIns="0" tIns="0" rIns="0" bIns="0" rtlCol="0" anchor="t">
            <a:spAutoFit/>
          </a:bodyPr>
          <a:lstStyle/>
          <a:p>
            <a:pPr algn="ctr">
              <a:lnSpc>
                <a:spcPts val="2971"/>
              </a:lnSpc>
              <a:spcBef>
                <a:spcPct val="0"/>
              </a:spcBef>
            </a:pPr>
            <a:r>
              <a:rPr lang="en-US" sz="2971" spc="374">
                <a:solidFill>
                  <a:srgbClr val="00030A"/>
                </a:solidFill>
                <a:latin typeface="Bobby Jones"/>
                <a:ea typeface="Bobby Jones"/>
                <a:cs typeface="Bobby Jones"/>
                <a:sym typeface="Bobby Jones"/>
              </a:rPr>
              <a:t>ARIZONA ASTROBIOLOGY CENTER</a:t>
            </a:r>
          </a:p>
        </p:txBody>
      </p:sp>
      <p:sp>
        <p:nvSpPr>
          <p:cNvPr id="59" name="TextBox 58">
            <a:extLst>
              <a:ext uri="{FF2B5EF4-FFF2-40B4-BE49-F238E27FC236}">
                <a16:creationId xmlns:a16="http://schemas.microsoft.com/office/drawing/2014/main" id="{83488A26-6A79-2D14-5C20-0E00E164AB1A}"/>
              </a:ext>
            </a:extLst>
          </p:cNvPr>
          <p:cNvSpPr txBox="1"/>
          <p:nvPr/>
        </p:nvSpPr>
        <p:spPr>
          <a:xfrm>
            <a:off x="-21772" y="9796730"/>
            <a:ext cx="10102644" cy="369332"/>
          </a:xfrm>
          <a:prstGeom prst="rect">
            <a:avLst/>
          </a:prstGeom>
          <a:noFill/>
        </p:spPr>
        <p:txBody>
          <a:bodyPr wrap="square">
            <a:spAutoFit/>
          </a:bodyPr>
          <a:lstStyle/>
          <a:p>
            <a:pPr algn="ctr"/>
            <a:r>
              <a:rPr lang="en-US" dirty="0"/>
              <a:t>© 2025 Arizona Board of Regents on behalf of the University of Arizona. Licensed under CC BY 4.0</a:t>
            </a:r>
            <a:endParaRPr lang="en-US" dirty="0">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9222" r="-9222"/>
            </a:stretch>
          </a:blipFill>
        </p:spPr>
        <p:txBody>
          <a:bodyPr/>
          <a:lstStyle/>
          <a:p>
            <a:endParaRPr lang="en-US"/>
          </a:p>
        </p:txBody>
      </p:sp>
      <p:grpSp>
        <p:nvGrpSpPr>
          <p:cNvPr id="3" name="Group 3"/>
          <p:cNvGrpSpPr/>
          <p:nvPr/>
        </p:nvGrpSpPr>
        <p:grpSpPr>
          <a:xfrm>
            <a:off x="-869488" y="-836544"/>
            <a:ext cx="20086371" cy="12006726"/>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00AD9C"/>
              </a:solidFill>
            </p:spPr>
            <p:txBody>
              <a:bodyPr/>
              <a:lstStyle/>
              <a:p>
                <a:endParaRPr lang="en-US"/>
              </a:p>
            </p:txBody>
          </p:sp>
          <p:sp>
            <p:nvSpPr>
              <p:cNvPr id="6" name="TextBox 6"/>
              <p:cNvSpPr txBox="1"/>
              <p:nvPr/>
            </p:nvSpPr>
            <p:spPr>
              <a:xfrm>
                <a:off x="0" y="-57150"/>
                <a:ext cx="356429" cy="2909178"/>
              </a:xfrm>
              <a:prstGeom prst="rect">
                <a:avLst/>
              </a:prstGeom>
            </p:spPr>
            <p:txBody>
              <a:bodyPr lIns="53498" tIns="53498" rIns="53498" bIns="53498" rtlCol="0" anchor="ctr"/>
              <a:lstStyle/>
              <a:p>
                <a:pPr algn="ctr">
                  <a:lnSpc>
                    <a:spcPts val="2801"/>
                  </a:lnSpc>
                </a:pPr>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00AD9C"/>
              </a:solidFill>
            </p:spPr>
            <p:txBody>
              <a:bodyPr/>
              <a:lstStyle/>
              <a:p>
                <a:endParaRPr lang="en-US"/>
              </a:p>
            </p:txBody>
          </p:sp>
          <p:sp>
            <p:nvSpPr>
              <p:cNvPr id="9" name="TextBox 9"/>
              <p:cNvSpPr txBox="1"/>
              <p:nvPr/>
            </p:nvSpPr>
            <p:spPr>
              <a:xfrm>
                <a:off x="0" y="-57150"/>
                <a:ext cx="356429" cy="2909178"/>
              </a:xfrm>
              <a:prstGeom prst="rect">
                <a:avLst/>
              </a:prstGeom>
            </p:spPr>
            <p:txBody>
              <a:bodyPr lIns="53498" tIns="53498" rIns="53498" bIns="53498" rtlCol="0" anchor="ctr"/>
              <a:lstStyle/>
              <a:p>
                <a:pPr algn="ctr">
                  <a:lnSpc>
                    <a:spcPts val="2801"/>
                  </a:lnSpc>
                </a:pPr>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00AD9C"/>
              </a:solidFill>
            </p:spPr>
            <p:txBody>
              <a:bodyPr/>
              <a:lstStyle/>
              <a:p>
                <a:endParaRPr lang="en-US"/>
              </a:p>
            </p:txBody>
          </p:sp>
          <p:sp>
            <p:nvSpPr>
              <p:cNvPr id="12" name="TextBox 12"/>
              <p:cNvSpPr txBox="1"/>
              <p:nvPr/>
            </p:nvSpPr>
            <p:spPr>
              <a:xfrm>
                <a:off x="0" y="-57150"/>
                <a:ext cx="356429" cy="4859360"/>
              </a:xfrm>
              <a:prstGeom prst="rect">
                <a:avLst/>
              </a:prstGeom>
            </p:spPr>
            <p:txBody>
              <a:bodyPr lIns="53498" tIns="53498" rIns="53498" bIns="53498" rtlCol="0" anchor="ctr"/>
              <a:lstStyle/>
              <a:p>
                <a:pPr algn="ctr">
                  <a:lnSpc>
                    <a:spcPts val="2801"/>
                  </a:lnSpc>
                </a:pPr>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00AD9C"/>
              </a:solidFill>
            </p:spPr>
            <p:txBody>
              <a:bodyPr/>
              <a:lstStyle/>
              <a:p>
                <a:endParaRPr lang="en-US"/>
              </a:p>
            </p:txBody>
          </p:sp>
          <p:sp>
            <p:nvSpPr>
              <p:cNvPr id="15" name="TextBox 15"/>
              <p:cNvSpPr txBox="1"/>
              <p:nvPr/>
            </p:nvSpPr>
            <p:spPr>
              <a:xfrm>
                <a:off x="0" y="-57150"/>
                <a:ext cx="356429" cy="4859360"/>
              </a:xfrm>
              <a:prstGeom prst="rect">
                <a:avLst/>
              </a:prstGeom>
            </p:spPr>
            <p:txBody>
              <a:bodyPr lIns="53498" tIns="53498" rIns="53498" bIns="53498" rtlCol="0" anchor="ctr"/>
              <a:lstStyle/>
              <a:p>
                <a:pPr algn="ctr">
                  <a:lnSpc>
                    <a:spcPts val="2801"/>
                  </a:lnSpc>
                </a:pPr>
                <a:endParaRPr/>
              </a:p>
            </p:txBody>
          </p:sp>
        </p:grpSp>
      </p:grpSp>
      <p:sp>
        <p:nvSpPr>
          <p:cNvPr id="16" name="Freeform 16"/>
          <p:cNvSpPr/>
          <p:nvPr/>
        </p:nvSpPr>
        <p:spPr>
          <a:xfrm>
            <a:off x="15119006" y="7150056"/>
            <a:ext cx="2717478" cy="2653247"/>
          </a:xfrm>
          <a:custGeom>
            <a:avLst/>
            <a:gdLst/>
            <a:ahLst/>
            <a:cxnLst/>
            <a:rect l="l" t="t" r="r" b="b"/>
            <a:pathLst>
              <a:path w="2717478" h="2653247">
                <a:moveTo>
                  <a:pt x="0" y="0"/>
                </a:moveTo>
                <a:lnTo>
                  <a:pt x="2717478" y="0"/>
                </a:lnTo>
                <a:lnTo>
                  <a:pt x="2717478" y="2653246"/>
                </a:lnTo>
                <a:lnTo>
                  <a:pt x="0" y="26532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7" name="Group 17"/>
          <p:cNvGrpSpPr/>
          <p:nvPr/>
        </p:nvGrpSpPr>
        <p:grpSpPr>
          <a:xfrm rot="-2074858">
            <a:off x="15366099" y="2674126"/>
            <a:ext cx="229651" cy="229651"/>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txBody>
            <a:bodyPr/>
            <a:lstStyle/>
            <a:p>
              <a:endParaRPr lang="en-US"/>
            </a:p>
          </p:txBody>
        </p:sp>
      </p:grpSp>
      <p:sp>
        <p:nvSpPr>
          <p:cNvPr id="19" name="Freeform 19"/>
          <p:cNvSpPr/>
          <p:nvPr/>
        </p:nvSpPr>
        <p:spPr>
          <a:xfrm rot="-2846654">
            <a:off x="17042444" y="5898826"/>
            <a:ext cx="433712" cy="411632"/>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Freeform 20"/>
          <p:cNvSpPr/>
          <p:nvPr/>
        </p:nvSpPr>
        <p:spPr>
          <a:xfrm rot="-2074858">
            <a:off x="17279532" y="4129890"/>
            <a:ext cx="464062" cy="471782"/>
          </a:xfrm>
          <a:custGeom>
            <a:avLst/>
            <a:gdLst/>
            <a:ahLst/>
            <a:cxnLst/>
            <a:rect l="l" t="t" r="r" b="b"/>
            <a:pathLst>
              <a:path w="464062" h="471782">
                <a:moveTo>
                  <a:pt x="0" y="0"/>
                </a:moveTo>
                <a:lnTo>
                  <a:pt x="464062" y="0"/>
                </a:lnTo>
                <a:lnTo>
                  <a:pt x="464062" y="471781"/>
                </a:lnTo>
                <a:lnTo>
                  <a:pt x="0" y="47178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21" name="Group 21"/>
          <p:cNvGrpSpPr>
            <a:grpSpLocks noChangeAspect="1"/>
          </p:cNvGrpSpPr>
          <p:nvPr/>
        </p:nvGrpSpPr>
        <p:grpSpPr>
          <a:xfrm rot="-2949008">
            <a:off x="15866380" y="4469518"/>
            <a:ext cx="498419" cy="262574"/>
            <a:chOff x="0" y="0"/>
            <a:chExt cx="1610360" cy="848360"/>
          </a:xfrm>
        </p:grpSpPr>
        <p:sp>
          <p:nvSpPr>
            <p:cNvPr id="22" name="Freeform 22"/>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txBody>
            <a:bodyPr/>
            <a:lstStyle/>
            <a:p>
              <a:endParaRPr lang="en-US"/>
            </a:p>
          </p:txBody>
        </p:sp>
      </p:grpSp>
      <p:grpSp>
        <p:nvGrpSpPr>
          <p:cNvPr id="23" name="Group 23"/>
          <p:cNvGrpSpPr>
            <a:grpSpLocks noChangeAspect="1"/>
          </p:cNvGrpSpPr>
          <p:nvPr/>
        </p:nvGrpSpPr>
        <p:grpSpPr>
          <a:xfrm rot="-2949008">
            <a:off x="14359241" y="9446041"/>
            <a:ext cx="498419" cy="262574"/>
            <a:chOff x="0" y="0"/>
            <a:chExt cx="1610360" cy="848360"/>
          </a:xfrm>
        </p:grpSpPr>
        <p:sp>
          <p:nvSpPr>
            <p:cNvPr id="24" name="Freeform 24"/>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txBody>
            <a:bodyPr/>
            <a:lstStyle/>
            <a:p>
              <a:endParaRPr lang="en-US"/>
            </a:p>
          </p:txBody>
        </p:sp>
      </p:grpSp>
      <p:grpSp>
        <p:nvGrpSpPr>
          <p:cNvPr id="25" name="Group 25"/>
          <p:cNvGrpSpPr/>
          <p:nvPr/>
        </p:nvGrpSpPr>
        <p:grpSpPr>
          <a:xfrm>
            <a:off x="15738452" y="6288751"/>
            <a:ext cx="229651" cy="229651"/>
            <a:chOff x="0" y="0"/>
            <a:chExt cx="6350000" cy="6350000"/>
          </a:xfrm>
        </p:grpSpPr>
        <p:sp>
          <p:nvSpPr>
            <p:cNvPr id="26" name="Freeform 2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txBody>
            <a:bodyPr/>
            <a:lstStyle/>
            <a:p>
              <a:endParaRPr lang="en-US"/>
            </a:p>
          </p:txBody>
        </p:sp>
      </p:grpSp>
      <p:sp>
        <p:nvSpPr>
          <p:cNvPr id="27" name="Freeform 27"/>
          <p:cNvSpPr/>
          <p:nvPr/>
        </p:nvSpPr>
        <p:spPr>
          <a:xfrm rot="-808225">
            <a:off x="15634655" y="561637"/>
            <a:ext cx="2053555" cy="2933651"/>
          </a:xfrm>
          <a:custGeom>
            <a:avLst/>
            <a:gdLst/>
            <a:ahLst/>
            <a:cxnLst/>
            <a:rect l="l" t="t" r="r" b="b"/>
            <a:pathLst>
              <a:path w="2053555" h="2933651">
                <a:moveTo>
                  <a:pt x="0" y="0"/>
                </a:moveTo>
                <a:lnTo>
                  <a:pt x="2053556" y="0"/>
                </a:lnTo>
                <a:lnTo>
                  <a:pt x="2053556" y="2933651"/>
                </a:lnTo>
                <a:lnTo>
                  <a:pt x="0" y="29336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8" name="Freeform 28"/>
          <p:cNvSpPr/>
          <p:nvPr/>
        </p:nvSpPr>
        <p:spPr>
          <a:xfrm>
            <a:off x="1138515" y="2383703"/>
            <a:ext cx="6437272" cy="6257084"/>
          </a:xfrm>
          <a:custGeom>
            <a:avLst/>
            <a:gdLst/>
            <a:ahLst/>
            <a:cxnLst/>
            <a:rect l="l" t="t" r="r" b="b"/>
            <a:pathLst>
              <a:path w="6437272" h="6257084">
                <a:moveTo>
                  <a:pt x="0" y="0"/>
                </a:moveTo>
                <a:lnTo>
                  <a:pt x="6437272" y="0"/>
                </a:lnTo>
                <a:lnTo>
                  <a:pt x="6437272" y="6257083"/>
                </a:lnTo>
                <a:lnTo>
                  <a:pt x="0" y="6257083"/>
                </a:lnTo>
                <a:lnTo>
                  <a:pt x="0" y="0"/>
                </a:lnTo>
                <a:close/>
              </a:path>
            </a:pathLst>
          </a:custGeom>
          <a:blipFill>
            <a:blip r:embed="rId11"/>
            <a:stretch>
              <a:fillRect l="-8339" r="-13161"/>
            </a:stretch>
          </a:blipFill>
        </p:spPr>
        <p:txBody>
          <a:bodyPr/>
          <a:lstStyle/>
          <a:p>
            <a:endParaRPr lang="en-US"/>
          </a:p>
        </p:txBody>
      </p:sp>
      <p:sp>
        <p:nvSpPr>
          <p:cNvPr id="29" name="TextBox 29"/>
          <p:cNvSpPr txBox="1"/>
          <p:nvPr/>
        </p:nvSpPr>
        <p:spPr>
          <a:xfrm>
            <a:off x="3324710" y="838425"/>
            <a:ext cx="11638581" cy="922021"/>
          </a:xfrm>
          <a:prstGeom prst="rect">
            <a:avLst/>
          </a:prstGeom>
        </p:spPr>
        <p:txBody>
          <a:bodyPr lIns="0" tIns="0" rIns="0" bIns="0" rtlCol="0" anchor="t">
            <a:spAutoFit/>
          </a:bodyPr>
          <a:lstStyle/>
          <a:p>
            <a:pPr algn="ctr">
              <a:lnSpc>
                <a:spcPts val="7140"/>
              </a:lnSpc>
            </a:pPr>
            <a:r>
              <a:rPr lang="en-US" sz="6000" spc="198">
                <a:solidFill>
                  <a:srgbClr val="00AD9C"/>
                </a:solidFill>
                <a:latin typeface="Marykate"/>
                <a:ea typeface="Marykate"/>
                <a:cs typeface="Marykate"/>
                <a:sym typeface="Marykate"/>
              </a:rPr>
              <a:t>FIRST FACTS</a:t>
            </a:r>
          </a:p>
        </p:txBody>
      </p:sp>
      <p:sp>
        <p:nvSpPr>
          <p:cNvPr id="30" name="TextBox 30"/>
          <p:cNvSpPr txBox="1"/>
          <p:nvPr/>
        </p:nvSpPr>
        <p:spPr>
          <a:xfrm>
            <a:off x="7775812" y="3172167"/>
            <a:ext cx="7343194" cy="3251405"/>
          </a:xfrm>
          <a:prstGeom prst="rect">
            <a:avLst/>
          </a:prstGeom>
        </p:spPr>
        <p:txBody>
          <a:bodyPr lIns="0" tIns="0" rIns="0" bIns="0" rtlCol="0" anchor="t">
            <a:spAutoFit/>
          </a:bodyPr>
          <a:lstStyle/>
          <a:p>
            <a:pPr marL="723810" lvl="1" indent="-361905" algn="l">
              <a:lnSpc>
                <a:spcPts val="5196"/>
              </a:lnSpc>
              <a:buFont typeface="Arial"/>
              <a:buChar char="•"/>
            </a:pPr>
            <a:r>
              <a:rPr lang="en-US" sz="3352" b="1">
                <a:solidFill>
                  <a:srgbClr val="003933"/>
                </a:solidFill>
                <a:latin typeface="Dosis Semi-Bold"/>
                <a:ea typeface="Dosis Semi-Bold"/>
                <a:cs typeface="Dosis Semi-Bold"/>
                <a:sym typeface="Dosis Semi-Bold"/>
              </a:rPr>
              <a:t>Tardigrades are about </a:t>
            </a:r>
            <a:r>
              <a:rPr lang="en-US" sz="3352" b="1">
                <a:solidFill>
                  <a:srgbClr val="003933"/>
                </a:solidFill>
                <a:latin typeface="Dosis Bold"/>
                <a:ea typeface="Dosis Bold"/>
                <a:cs typeface="Dosis Bold"/>
                <a:sym typeface="Dosis Bold"/>
              </a:rPr>
              <a:t>1 millimeter</a:t>
            </a:r>
            <a:r>
              <a:rPr lang="en-US" sz="3352" b="1">
                <a:solidFill>
                  <a:srgbClr val="003933"/>
                </a:solidFill>
                <a:latin typeface="Dosis Semi-Bold"/>
                <a:ea typeface="Dosis Semi-Bold"/>
                <a:cs typeface="Dosis Semi-Bold"/>
                <a:sym typeface="Dosis Semi-Bold"/>
              </a:rPr>
              <a:t> long.</a:t>
            </a:r>
          </a:p>
          <a:p>
            <a:pPr marL="723810" lvl="1" indent="-361905" algn="l">
              <a:lnSpc>
                <a:spcPts val="5196"/>
              </a:lnSpc>
              <a:buFont typeface="Arial"/>
              <a:buChar char="•"/>
            </a:pPr>
            <a:r>
              <a:rPr lang="en-US" sz="3352" b="1">
                <a:solidFill>
                  <a:srgbClr val="003933"/>
                </a:solidFill>
                <a:latin typeface="Dosis Semi-Bold"/>
                <a:ea typeface="Dosis Semi-Bold"/>
                <a:cs typeface="Dosis Semi-Bold"/>
                <a:sym typeface="Dosis Semi-Bold"/>
              </a:rPr>
              <a:t>They're nicknamed </a:t>
            </a:r>
            <a:r>
              <a:rPr lang="en-US" sz="3352" b="1">
                <a:solidFill>
                  <a:srgbClr val="003933"/>
                </a:solidFill>
                <a:latin typeface="Dosis Bold"/>
                <a:ea typeface="Dosis Bold"/>
                <a:cs typeface="Dosis Bold"/>
                <a:sym typeface="Dosis Bold"/>
              </a:rPr>
              <a:t>water bears</a:t>
            </a:r>
            <a:r>
              <a:rPr lang="en-US" sz="3352" b="1">
                <a:solidFill>
                  <a:srgbClr val="003933"/>
                </a:solidFill>
                <a:latin typeface="Dosis Semi-Bold"/>
                <a:ea typeface="Dosis Semi-Bold"/>
                <a:cs typeface="Dosis Semi-Bold"/>
                <a:sym typeface="Dosis Semi-Bold"/>
              </a:rPr>
              <a:t> </a:t>
            </a:r>
          </a:p>
          <a:p>
            <a:pPr marL="723810" lvl="1" indent="-361905" algn="l">
              <a:lnSpc>
                <a:spcPts val="5196"/>
              </a:lnSpc>
              <a:buFont typeface="Arial"/>
              <a:buChar char="•"/>
            </a:pPr>
            <a:r>
              <a:rPr lang="en-US" sz="3352" b="1">
                <a:solidFill>
                  <a:srgbClr val="003933"/>
                </a:solidFill>
                <a:latin typeface="Dosis Semi-Bold"/>
                <a:ea typeface="Dosis Semi-Bold"/>
                <a:cs typeface="Dosis Semi-Bold"/>
                <a:sym typeface="Dosis Semi-Bold"/>
              </a:rPr>
              <a:t>Scientists have identified over </a:t>
            </a:r>
            <a:r>
              <a:rPr lang="en-US" sz="3352" b="1">
                <a:solidFill>
                  <a:srgbClr val="003933"/>
                </a:solidFill>
                <a:latin typeface="Dosis Bold"/>
                <a:ea typeface="Dosis Bold"/>
                <a:cs typeface="Dosis Bold"/>
                <a:sym typeface="Dosis Bold"/>
              </a:rPr>
              <a:t>1,100 species.</a:t>
            </a:r>
          </a:p>
        </p:txBody>
      </p:sp>
      <p:sp>
        <p:nvSpPr>
          <p:cNvPr id="31" name="TextBox 31"/>
          <p:cNvSpPr txBox="1"/>
          <p:nvPr/>
        </p:nvSpPr>
        <p:spPr>
          <a:xfrm>
            <a:off x="1138515" y="8583636"/>
            <a:ext cx="7343194" cy="292938"/>
          </a:xfrm>
          <a:prstGeom prst="rect">
            <a:avLst/>
          </a:prstGeom>
        </p:spPr>
        <p:txBody>
          <a:bodyPr lIns="0" tIns="0" rIns="0" bIns="0" rtlCol="0" anchor="t">
            <a:spAutoFit/>
          </a:bodyPr>
          <a:lstStyle/>
          <a:p>
            <a:pPr algn="l">
              <a:lnSpc>
                <a:spcPts val="2406"/>
              </a:lnSpc>
            </a:pPr>
            <a:r>
              <a:rPr lang="en-US" sz="1552" b="1">
                <a:solidFill>
                  <a:srgbClr val="003933"/>
                </a:solidFill>
                <a:latin typeface="Dosis Semi-Bold"/>
                <a:ea typeface="Dosis Semi-Bold"/>
                <a:cs typeface="Dosis Semi-Bold"/>
                <a:sym typeface="Dosis Semi-Bold"/>
              </a:rPr>
              <a:t>Image Credit: Smithsonian Kids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9222" r="-9222"/>
            </a:stretch>
          </a:blipFill>
        </p:spPr>
        <p:txBody>
          <a:bodyPr/>
          <a:lstStyle/>
          <a:p>
            <a:endParaRPr lang="en-US"/>
          </a:p>
        </p:txBody>
      </p:sp>
      <p:grpSp>
        <p:nvGrpSpPr>
          <p:cNvPr id="3" name="Group 3"/>
          <p:cNvGrpSpPr/>
          <p:nvPr/>
        </p:nvGrpSpPr>
        <p:grpSpPr>
          <a:xfrm>
            <a:off x="-869488" y="-836544"/>
            <a:ext cx="20086371" cy="12006726"/>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00AD9C"/>
              </a:solidFill>
            </p:spPr>
            <p:txBody>
              <a:bodyPr/>
              <a:lstStyle/>
              <a:p>
                <a:endParaRPr lang="en-US"/>
              </a:p>
            </p:txBody>
          </p:sp>
          <p:sp>
            <p:nvSpPr>
              <p:cNvPr id="6" name="TextBox 6"/>
              <p:cNvSpPr txBox="1"/>
              <p:nvPr/>
            </p:nvSpPr>
            <p:spPr>
              <a:xfrm>
                <a:off x="0" y="-57150"/>
                <a:ext cx="356429" cy="2909178"/>
              </a:xfrm>
              <a:prstGeom prst="rect">
                <a:avLst/>
              </a:prstGeom>
            </p:spPr>
            <p:txBody>
              <a:bodyPr lIns="53498" tIns="53498" rIns="53498" bIns="53498" rtlCol="0" anchor="ctr"/>
              <a:lstStyle/>
              <a:p>
                <a:pPr algn="ctr">
                  <a:lnSpc>
                    <a:spcPts val="2801"/>
                  </a:lnSpc>
                </a:pPr>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00AD9C"/>
              </a:solidFill>
            </p:spPr>
            <p:txBody>
              <a:bodyPr/>
              <a:lstStyle/>
              <a:p>
                <a:endParaRPr lang="en-US"/>
              </a:p>
            </p:txBody>
          </p:sp>
          <p:sp>
            <p:nvSpPr>
              <p:cNvPr id="9" name="TextBox 9"/>
              <p:cNvSpPr txBox="1"/>
              <p:nvPr/>
            </p:nvSpPr>
            <p:spPr>
              <a:xfrm>
                <a:off x="0" y="-57150"/>
                <a:ext cx="356429" cy="2909178"/>
              </a:xfrm>
              <a:prstGeom prst="rect">
                <a:avLst/>
              </a:prstGeom>
            </p:spPr>
            <p:txBody>
              <a:bodyPr lIns="53498" tIns="53498" rIns="53498" bIns="53498" rtlCol="0" anchor="ctr"/>
              <a:lstStyle/>
              <a:p>
                <a:pPr algn="ctr">
                  <a:lnSpc>
                    <a:spcPts val="2801"/>
                  </a:lnSpc>
                </a:pPr>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00AD9C"/>
              </a:solidFill>
            </p:spPr>
            <p:txBody>
              <a:bodyPr/>
              <a:lstStyle/>
              <a:p>
                <a:endParaRPr lang="en-US"/>
              </a:p>
            </p:txBody>
          </p:sp>
          <p:sp>
            <p:nvSpPr>
              <p:cNvPr id="12" name="TextBox 12"/>
              <p:cNvSpPr txBox="1"/>
              <p:nvPr/>
            </p:nvSpPr>
            <p:spPr>
              <a:xfrm>
                <a:off x="0" y="-57150"/>
                <a:ext cx="356429" cy="4859360"/>
              </a:xfrm>
              <a:prstGeom prst="rect">
                <a:avLst/>
              </a:prstGeom>
            </p:spPr>
            <p:txBody>
              <a:bodyPr lIns="53498" tIns="53498" rIns="53498" bIns="53498" rtlCol="0" anchor="ctr"/>
              <a:lstStyle/>
              <a:p>
                <a:pPr algn="ctr">
                  <a:lnSpc>
                    <a:spcPts val="2801"/>
                  </a:lnSpc>
                </a:pPr>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00AD9C"/>
              </a:solidFill>
            </p:spPr>
            <p:txBody>
              <a:bodyPr/>
              <a:lstStyle/>
              <a:p>
                <a:endParaRPr lang="en-US"/>
              </a:p>
            </p:txBody>
          </p:sp>
          <p:sp>
            <p:nvSpPr>
              <p:cNvPr id="15" name="TextBox 15"/>
              <p:cNvSpPr txBox="1"/>
              <p:nvPr/>
            </p:nvSpPr>
            <p:spPr>
              <a:xfrm>
                <a:off x="0" y="-57150"/>
                <a:ext cx="356429" cy="4859360"/>
              </a:xfrm>
              <a:prstGeom prst="rect">
                <a:avLst/>
              </a:prstGeom>
            </p:spPr>
            <p:txBody>
              <a:bodyPr lIns="53498" tIns="53498" rIns="53498" bIns="53498" rtlCol="0" anchor="ctr"/>
              <a:lstStyle/>
              <a:p>
                <a:pPr algn="ctr">
                  <a:lnSpc>
                    <a:spcPts val="2801"/>
                  </a:lnSpc>
                </a:pPr>
                <a:endParaRPr/>
              </a:p>
            </p:txBody>
          </p:sp>
        </p:grpSp>
      </p:grpSp>
      <p:sp>
        <p:nvSpPr>
          <p:cNvPr id="16" name="TextBox 16"/>
          <p:cNvSpPr txBox="1"/>
          <p:nvPr/>
        </p:nvSpPr>
        <p:spPr>
          <a:xfrm>
            <a:off x="3324710" y="838425"/>
            <a:ext cx="11638581" cy="922020"/>
          </a:xfrm>
          <a:prstGeom prst="rect">
            <a:avLst/>
          </a:prstGeom>
        </p:spPr>
        <p:txBody>
          <a:bodyPr lIns="0" tIns="0" rIns="0" bIns="0" rtlCol="0" anchor="t">
            <a:spAutoFit/>
          </a:bodyPr>
          <a:lstStyle/>
          <a:p>
            <a:pPr algn="ctr">
              <a:lnSpc>
                <a:spcPts val="7139"/>
              </a:lnSpc>
            </a:pPr>
            <a:r>
              <a:rPr lang="en-US" sz="6000" spc="198">
                <a:solidFill>
                  <a:srgbClr val="00AD9C"/>
                </a:solidFill>
                <a:latin typeface="Marykate"/>
                <a:ea typeface="Marykate"/>
                <a:cs typeface="Marykate"/>
                <a:sym typeface="Marykate"/>
              </a:rPr>
              <a:t>WHERE THEY LIVE</a:t>
            </a:r>
          </a:p>
        </p:txBody>
      </p:sp>
      <p:sp>
        <p:nvSpPr>
          <p:cNvPr id="17" name="Freeform 17"/>
          <p:cNvSpPr/>
          <p:nvPr/>
        </p:nvSpPr>
        <p:spPr>
          <a:xfrm rot="542064">
            <a:off x="756896" y="536471"/>
            <a:ext cx="2436139" cy="2838721"/>
          </a:xfrm>
          <a:custGeom>
            <a:avLst/>
            <a:gdLst/>
            <a:ahLst/>
            <a:cxnLst/>
            <a:rect l="l" t="t" r="r" b="b"/>
            <a:pathLst>
              <a:path w="2436139" h="2838721">
                <a:moveTo>
                  <a:pt x="0" y="0"/>
                </a:moveTo>
                <a:lnTo>
                  <a:pt x="2436139" y="0"/>
                </a:lnTo>
                <a:lnTo>
                  <a:pt x="2436139" y="2838721"/>
                </a:lnTo>
                <a:lnTo>
                  <a:pt x="0" y="2838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18"/>
          <p:cNvSpPr/>
          <p:nvPr/>
        </p:nvSpPr>
        <p:spPr>
          <a:xfrm rot="-10325232" flipV="1">
            <a:off x="606914" y="6940297"/>
            <a:ext cx="2736104" cy="2736104"/>
          </a:xfrm>
          <a:custGeom>
            <a:avLst/>
            <a:gdLst/>
            <a:ahLst/>
            <a:cxnLst/>
            <a:rect l="l" t="t" r="r" b="b"/>
            <a:pathLst>
              <a:path w="2736104" h="2736104">
                <a:moveTo>
                  <a:pt x="0" y="2736104"/>
                </a:moveTo>
                <a:lnTo>
                  <a:pt x="2736103" y="2736104"/>
                </a:lnTo>
                <a:lnTo>
                  <a:pt x="2736103" y="0"/>
                </a:lnTo>
                <a:lnTo>
                  <a:pt x="0" y="0"/>
                </a:lnTo>
                <a:lnTo>
                  <a:pt x="0" y="2736104"/>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9" name="Group 19"/>
          <p:cNvGrpSpPr/>
          <p:nvPr/>
        </p:nvGrpSpPr>
        <p:grpSpPr>
          <a:xfrm>
            <a:off x="1860140" y="4039872"/>
            <a:ext cx="229651" cy="229651"/>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txBody>
            <a:bodyPr/>
            <a:lstStyle/>
            <a:p>
              <a:endParaRPr lang="en-US"/>
            </a:p>
          </p:txBody>
        </p:sp>
      </p:grpSp>
      <p:sp>
        <p:nvSpPr>
          <p:cNvPr id="21" name="Freeform 21"/>
          <p:cNvSpPr/>
          <p:nvPr/>
        </p:nvSpPr>
        <p:spPr>
          <a:xfrm>
            <a:off x="558467" y="4269523"/>
            <a:ext cx="238202" cy="236037"/>
          </a:xfrm>
          <a:custGeom>
            <a:avLst/>
            <a:gdLst/>
            <a:ahLst/>
            <a:cxnLst/>
            <a:rect l="l" t="t" r="r" b="b"/>
            <a:pathLst>
              <a:path w="238202" h="236037">
                <a:moveTo>
                  <a:pt x="0" y="0"/>
                </a:moveTo>
                <a:lnTo>
                  <a:pt x="238202" y="0"/>
                </a:lnTo>
                <a:lnTo>
                  <a:pt x="238202" y="236037"/>
                </a:lnTo>
                <a:lnTo>
                  <a:pt x="0" y="2360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2"/>
          <p:cNvSpPr/>
          <p:nvPr/>
        </p:nvSpPr>
        <p:spPr>
          <a:xfrm rot="-771795">
            <a:off x="717946" y="7310183"/>
            <a:ext cx="433712" cy="411632"/>
          </a:xfrm>
          <a:custGeom>
            <a:avLst/>
            <a:gdLst/>
            <a:ahLst/>
            <a:cxnLst/>
            <a:rect l="l" t="t" r="r" b="b"/>
            <a:pathLst>
              <a:path w="433712" h="411632">
                <a:moveTo>
                  <a:pt x="0" y="0"/>
                </a:moveTo>
                <a:lnTo>
                  <a:pt x="433711" y="0"/>
                </a:lnTo>
                <a:lnTo>
                  <a:pt x="433711" y="411632"/>
                </a:lnTo>
                <a:lnTo>
                  <a:pt x="0" y="41163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23" name="Group 23"/>
          <p:cNvGrpSpPr>
            <a:grpSpLocks noChangeAspect="1"/>
          </p:cNvGrpSpPr>
          <p:nvPr/>
        </p:nvGrpSpPr>
        <p:grpSpPr>
          <a:xfrm rot="1977585">
            <a:off x="3269116" y="9426276"/>
            <a:ext cx="498419" cy="262574"/>
            <a:chOff x="0" y="0"/>
            <a:chExt cx="1610360" cy="848360"/>
          </a:xfrm>
        </p:grpSpPr>
        <p:sp>
          <p:nvSpPr>
            <p:cNvPr id="24" name="Freeform 24"/>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txBody>
            <a:bodyPr/>
            <a:lstStyle/>
            <a:p>
              <a:endParaRPr lang="en-US"/>
            </a:p>
          </p:txBody>
        </p:sp>
      </p:grpSp>
      <p:grpSp>
        <p:nvGrpSpPr>
          <p:cNvPr id="25" name="Group 25"/>
          <p:cNvGrpSpPr/>
          <p:nvPr/>
        </p:nvGrpSpPr>
        <p:grpSpPr>
          <a:xfrm>
            <a:off x="2030890" y="9258300"/>
            <a:ext cx="229651" cy="229651"/>
            <a:chOff x="0" y="0"/>
            <a:chExt cx="6350000" cy="6350000"/>
          </a:xfrm>
        </p:grpSpPr>
        <p:sp>
          <p:nvSpPr>
            <p:cNvPr id="26" name="Freeform 2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txBody>
            <a:bodyPr/>
            <a:lstStyle/>
            <a:p>
              <a:endParaRPr lang="en-US"/>
            </a:p>
          </p:txBody>
        </p:sp>
      </p:grpSp>
      <p:sp>
        <p:nvSpPr>
          <p:cNvPr id="27" name="Freeform 27"/>
          <p:cNvSpPr/>
          <p:nvPr/>
        </p:nvSpPr>
        <p:spPr>
          <a:xfrm>
            <a:off x="1857760" y="6167686"/>
            <a:ext cx="464062" cy="471782"/>
          </a:xfrm>
          <a:custGeom>
            <a:avLst/>
            <a:gdLst/>
            <a:ahLst/>
            <a:cxnLst/>
            <a:rect l="l" t="t" r="r" b="b"/>
            <a:pathLst>
              <a:path w="464062" h="471782">
                <a:moveTo>
                  <a:pt x="0" y="0"/>
                </a:moveTo>
                <a:lnTo>
                  <a:pt x="464062" y="0"/>
                </a:lnTo>
                <a:lnTo>
                  <a:pt x="464062" y="471782"/>
                </a:lnTo>
                <a:lnTo>
                  <a:pt x="0" y="47178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nvGrpSpPr>
          <p:cNvPr id="28" name="Group 28"/>
          <p:cNvGrpSpPr>
            <a:grpSpLocks noChangeAspect="1"/>
          </p:cNvGrpSpPr>
          <p:nvPr/>
        </p:nvGrpSpPr>
        <p:grpSpPr>
          <a:xfrm rot="-874149">
            <a:off x="1053712" y="5439604"/>
            <a:ext cx="498419" cy="262574"/>
            <a:chOff x="0" y="0"/>
            <a:chExt cx="1610360" cy="848360"/>
          </a:xfrm>
        </p:grpSpPr>
        <p:sp>
          <p:nvSpPr>
            <p:cNvPr id="29" name="Freeform 29"/>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txBody>
            <a:bodyPr/>
            <a:lstStyle/>
            <a:p>
              <a:endParaRPr lang="en-US"/>
            </a:p>
          </p:txBody>
        </p:sp>
      </p:grpSp>
      <p:sp>
        <p:nvSpPr>
          <p:cNvPr id="30" name="TextBox 30"/>
          <p:cNvSpPr txBox="1"/>
          <p:nvPr/>
        </p:nvSpPr>
        <p:spPr>
          <a:xfrm>
            <a:off x="3518326" y="2076843"/>
            <a:ext cx="7975724" cy="7296282"/>
          </a:xfrm>
          <a:prstGeom prst="rect">
            <a:avLst/>
          </a:prstGeom>
        </p:spPr>
        <p:txBody>
          <a:bodyPr lIns="0" tIns="0" rIns="0" bIns="0" rtlCol="0" anchor="t">
            <a:spAutoFit/>
          </a:bodyPr>
          <a:lstStyle/>
          <a:p>
            <a:pPr marL="723810" lvl="1" indent="-361905" algn="l">
              <a:lnSpc>
                <a:spcPts val="5296"/>
              </a:lnSpc>
              <a:buFont typeface="Arial"/>
              <a:buChar char="•"/>
            </a:pPr>
            <a:r>
              <a:rPr lang="en-US" sz="3352" b="1">
                <a:solidFill>
                  <a:srgbClr val="003933"/>
                </a:solidFill>
                <a:latin typeface="Dosis Semi-Bold"/>
                <a:ea typeface="Dosis Semi-Bold"/>
                <a:cs typeface="Dosis Semi-Bold"/>
                <a:sym typeface="Dosis Semi-Bold"/>
              </a:rPr>
              <a:t>Tardigrades are found </a:t>
            </a:r>
            <a:r>
              <a:rPr lang="en-US" sz="3352" b="1">
                <a:solidFill>
                  <a:srgbClr val="003933"/>
                </a:solidFill>
                <a:latin typeface="Dosis Bold"/>
                <a:ea typeface="Dosis Bold"/>
                <a:cs typeface="Dosis Bold"/>
                <a:sym typeface="Dosis Bold"/>
              </a:rPr>
              <a:t>all over the world</a:t>
            </a:r>
            <a:r>
              <a:rPr lang="en-US" sz="3352" b="1">
                <a:solidFill>
                  <a:srgbClr val="003933"/>
                </a:solidFill>
                <a:latin typeface="Dosis Semi-Bold"/>
                <a:ea typeface="Dosis Semi-Bold"/>
                <a:cs typeface="Dosis Semi-Bold"/>
                <a:sym typeface="Dosis Semi-Bold"/>
              </a:rPr>
              <a:t>: in oceans, freshwater, deserts, and polar ice.</a:t>
            </a:r>
          </a:p>
          <a:p>
            <a:pPr marL="723810" lvl="1" indent="-361905" algn="l">
              <a:lnSpc>
                <a:spcPts val="5296"/>
              </a:lnSpc>
              <a:buFont typeface="Arial"/>
              <a:buChar char="•"/>
            </a:pPr>
            <a:r>
              <a:rPr lang="en-US" sz="3352" b="1">
                <a:solidFill>
                  <a:srgbClr val="003933"/>
                </a:solidFill>
                <a:latin typeface="Dosis Semi-Bold"/>
                <a:ea typeface="Dosis Semi-Bold"/>
                <a:cs typeface="Dosis Semi-Bold"/>
                <a:sym typeface="Dosis Semi-Bold"/>
              </a:rPr>
              <a:t>They live on </a:t>
            </a:r>
            <a:r>
              <a:rPr lang="en-US" sz="3352" b="1">
                <a:solidFill>
                  <a:srgbClr val="003933"/>
                </a:solidFill>
                <a:latin typeface="Dosis Bold"/>
                <a:ea typeface="Dosis Bold"/>
                <a:cs typeface="Dosis Bold"/>
                <a:sym typeface="Dosis Bold"/>
              </a:rPr>
              <a:t>every continent</a:t>
            </a:r>
            <a:r>
              <a:rPr lang="en-US" sz="3352" b="1">
                <a:solidFill>
                  <a:srgbClr val="003933"/>
                </a:solidFill>
                <a:latin typeface="Dosis Semi-Bold"/>
                <a:ea typeface="Dosis Semi-Bold"/>
                <a:cs typeface="Dosis Semi-Bold"/>
                <a:sym typeface="Dosis Semi-Bold"/>
              </a:rPr>
              <a:t>, including Antarctica.</a:t>
            </a:r>
          </a:p>
          <a:p>
            <a:pPr marL="723810" lvl="1" indent="-361905" algn="l">
              <a:lnSpc>
                <a:spcPts val="5296"/>
              </a:lnSpc>
              <a:buFont typeface="Arial"/>
              <a:buChar char="•"/>
            </a:pPr>
            <a:r>
              <a:rPr lang="en-US" sz="3352" b="1">
                <a:solidFill>
                  <a:srgbClr val="003933"/>
                </a:solidFill>
                <a:latin typeface="Dosis Semi-Bold"/>
                <a:ea typeface="Dosis Semi-Bold"/>
                <a:cs typeface="Dosis Semi-Bold"/>
                <a:sym typeface="Dosis Semi-Bold"/>
              </a:rPr>
              <a:t>You might find them in moss and lichen in </a:t>
            </a:r>
            <a:r>
              <a:rPr lang="en-US" sz="3352" b="1">
                <a:solidFill>
                  <a:srgbClr val="003933"/>
                </a:solidFill>
                <a:latin typeface="Dosis Bold"/>
                <a:ea typeface="Dosis Bold"/>
                <a:cs typeface="Dosis Bold"/>
                <a:sym typeface="Dosis Bold"/>
              </a:rPr>
              <a:t>your backyard</a:t>
            </a:r>
            <a:r>
              <a:rPr lang="en-US" sz="3352" b="1">
                <a:solidFill>
                  <a:srgbClr val="003933"/>
                </a:solidFill>
                <a:latin typeface="Dosis Semi-Bold"/>
                <a:ea typeface="Dosis Semi-Bold"/>
                <a:cs typeface="Dosis Semi-Bold"/>
                <a:sym typeface="Dosis Semi-Bold"/>
              </a:rPr>
              <a:t>, with a microscope and some patience.</a:t>
            </a:r>
          </a:p>
          <a:p>
            <a:pPr marL="723810" lvl="1" indent="-361905" algn="l">
              <a:lnSpc>
                <a:spcPts val="5296"/>
              </a:lnSpc>
              <a:buFont typeface="Arial"/>
              <a:buChar char="•"/>
            </a:pPr>
            <a:r>
              <a:rPr lang="en-US" sz="3352" b="1">
                <a:solidFill>
                  <a:srgbClr val="003933"/>
                </a:solidFill>
                <a:latin typeface="Dosis Semi-Bold"/>
                <a:ea typeface="Dosis Semi-Bold"/>
                <a:cs typeface="Dosis Semi-Bold"/>
                <a:sym typeface="Dosis Semi-Bold"/>
              </a:rPr>
              <a:t>Their ability to survive harsh conditions makes them one of the </a:t>
            </a:r>
            <a:r>
              <a:rPr lang="en-US" sz="3352" b="1">
                <a:solidFill>
                  <a:srgbClr val="003933"/>
                </a:solidFill>
                <a:latin typeface="Dosis Bold"/>
                <a:ea typeface="Dosis Bold"/>
                <a:cs typeface="Dosis Bold"/>
                <a:sym typeface="Dosis Bold"/>
              </a:rPr>
              <a:t>most widespread animals</a:t>
            </a:r>
            <a:r>
              <a:rPr lang="en-US" sz="3352" b="1">
                <a:solidFill>
                  <a:srgbClr val="003933"/>
                </a:solidFill>
                <a:latin typeface="Dosis Semi-Bold"/>
                <a:ea typeface="Dosis Semi-Bold"/>
                <a:cs typeface="Dosis Semi-Bold"/>
                <a:sym typeface="Dosis Semi-Bold"/>
              </a:rPr>
              <a:t> on Earth.</a:t>
            </a:r>
          </a:p>
        </p:txBody>
      </p:sp>
      <p:sp>
        <p:nvSpPr>
          <p:cNvPr id="31" name="Freeform 31"/>
          <p:cNvSpPr/>
          <p:nvPr/>
        </p:nvSpPr>
        <p:spPr>
          <a:xfrm>
            <a:off x="11722649" y="2685514"/>
            <a:ext cx="6150261" cy="6150261"/>
          </a:xfrm>
          <a:custGeom>
            <a:avLst/>
            <a:gdLst/>
            <a:ahLst/>
            <a:cxnLst/>
            <a:rect l="l" t="t" r="r" b="b"/>
            <a:pathLst>
              <a:path w="6150261" h="6150261">
                <a:moveTo>
                  <a:pt x="0" y="0"/>
                </a:moveTo>
                <a:lnTo>
                  <a:pt x="6150261" y="0"/>
                </a:lnTo>
                <a:lnTo>
                  <a:pt x="6150261" y="6150261"/>
                </a:lnTo>
                <a:lnTo>
                  <a:pt x="0" y="6150261"/>
                </a:lnTo>
                <a:lnTo>
                  <a:pt x="0" y="0"/>
                </a:lnTo>
                <a:close/>
              </a:path>
            </a:pathLst>
          </a:custGeom>
          <a:blipFill>
            <a:blip r:embed="rId13"/>
            <a:stretch>
              <a:fillRect/>
            </a:stretch>
          </a:blipFill>
        </p:spPr>
        <p:txBody>
          <a:bodyPr/>
          <a:lstStyle/>
          <a:p>
            <a:endParaRPr lang="en-US"/>
          </a:p>
        </p:txBody>
      </p:sp>
      <p:sp>
        <p:nvSpPr>
          <p:cNvPr id="32" name="Freeform 32"/>
          <p:cNvSpPr/>
          <p:nvPr/>
        </p:nvSpPr>
        <p:spPr>
          <a:xfrm>
            <a:off x="12037849" y="3250437"/>
            <a:ext cx="3389031" cy="3389031"/>
          </a:xfrm>
          <a:custGeom>
            <a:avLst/>
            <a:gdLst/>
            <a:ahLst/>
            <a:cxnLst/>
            <a:rect l="l" t="t" r="r" b="b"/>
            <a:pathLst>
              <a:path w="3389031" h="3389031">
                <a:moveTo>
                  <a:pt x="0" y="0"/>
                </a:moveTo>
                <a:lnTo>
                  <a:pt x="3389031" y="0"/>
                </a:lnTo>
                <a:lnTo>
                  <a:pt x="3389031" y="3389031"/>
                </a:lnTo>
                <a:lnTo>
                  <a:pt x="0" y="3389031"/>
                </a:lnTo>
                <a:lnTo>
                  <a:pt x="0" y="0"/>
                </a:lnTo>
                <a:close/>
              </a:path>
            </a:pathLst>
          </a:custGeom>
          <a:blipFill>
            <a:blip r:embed="rId14"/>
            <a:stretch>
              <a:fillRect/>
            </a:stretch>
          </a:blipFill>
        </p:spPr>
        <p:txBody>
          <a:bodyPr/>
          <a:lstStyle/>
          <a:p>
            <a:endParaRPr lang="en-US"/>
          </a:p>
        </p:txBody>
      </p:sp>
      <p:sp>
        <p:nvSpPr>
          <p:cNvPr id="33" name="Freeform 33"/>
          <p:cNvSpPr/>
          <p:nvPr/>
        </p:nvSpPr>
        <p:spPr>
          <a:xfrm flipH="1">
            <a:off x="14797780" y="5427705"/>
            <a:ext cx="2674568" cy="2674568"/>
          </a:xfrm>
          <a:custGeom>
            <a:avLst/>
            <a:gdLst/>
            <a:ahLst/>
            <a:cxnLst/>
            <a:rect l="l" t="t" r="r" b="b"/>
            <a:pathLst>
              <a:path w="2674568" h="2674568">
                <a:moveTo>
                  <a:pt x="2674568" y="0"/>
                </a:moveTo>
                <a:lnTo>
                  <a:pt x="0" y="0"/>
                </a:lnTo>
                <a:lnTo>
                  <a:pt x="0" y="2674568"/>
                </a:lnTo>
                <a:lnTo>
                  <a:pt x="2674568" y="2674568"/>
                </a:lnTo>
                <a:lnTo>
                  <a:pt x="2674568" y="0"/>
                </a:lnTo>
                <a:close/>
              </a:path>
            </a:pathLst>
          </a:custGeom>
          <a:blipFill>
            <a:blip r:embed="rId14"/>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9222" r="-9222"/>
            </a:stretch>
          </a:blipFill>
        </p:spPr>
        <p:txBody>
          <a:bodyPr/>
          <a:lstStyle/>
          <a:p>
            <a:endParaRPr lang="en-US"/>
          </a:p>
        </p:txBody>
      </p:sp>
      <p:grpSp>
        <p:nvGrpSpPr>
          <p:cNvPr id="3" name="Group 3"/>
          <p:cNvGrpSpPr/>
          <p:nvPr/>
        </p:nvGrpSpPr>
        <p:grpSpPr>
          <a:xfrm>
            <a:off x="-869488" y="-836544"/>
            <a:ext cx="20086371" cy="12006726"/>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00AD9C"/>
              </a:solidFill>
            </p:spPr>
            <p:txBody>
              <a:bodyPr/>
              <a:lstStyle/>
              <a:p>
                <a:endParaRPr lang="en-US"/>
              </a:p>
            </p:txBody>
          </p:sp>
          <p:sp>
            <p:nvSpPr>
              <p:cNvPr id="6" name="TextBox 6"/>
              <p:cNvSpPr txBox="1"/>
              <p:nvPr/>
            </p:nvSpPr>
            <p:spPr>
              <a:xfrm>
                <a:off x="0" y="-57150"/>
                <a:ext cx="356429" cy="2909178"/>
              </a:xfrm>
              <a:prstGeom prst="rect">
                <a:avLst/>
              </a:prstGeom>
            </p:spPr>
            <p:txBody>
              <a:bodyPr lIns="53498" tIns="53498" rIns="53498" bIns="53498" rtlCol="0" anchor="ctr"/>
              <a:lstStyle/>
              <a:p>
                <a:pPr algn="ctr">
                  <a:lnSpc>
                    <a:spcPts val="2801"/>
                  </a:lnSpc>
                </a:pPr>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00AD9C"/>
              </a:solidFill>
            </p:spPr>
            <p:txBody>
              <a:bodyPr/>
              <a:lstStyle/>
              <a:p>
                <a:endParaRPr lang="en-US"/>
              </a:p>
            </p:txBody>
          </p:sp>
          <p:sp>
            <p:nvSpPr>
              <p:cNvPr id="9" name="TextBox 9"/>
              <p:cNvSpPr txBox="1"/>
              <p:nvPr/>
            </p:nvSpPr>
            <p:spPr>
              <a:xfrm>
                <a:off x="0" y="-57150"/>
                <a:ext cx="356429" cy="2909178"/>
              </a:xfrm>
              <a:prstGeom prst="rect">
                <a:avLst/>
              </a:prstGeom>
            </p:spPr>
            <p:txBody>
              <a:bodyPr lIns="53498" tIns="53498" rIns="53498" bIns="53498" rtlCol="0" anchor="ctr"/>
              <a:lstStyle/>
              <a:p>
                <a:pPr algn="ctr">
                  <a:lnSpc>
                    <a:spcPts val="2801"/>
                  </a:lnSpc>
                </a:pPr>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00AD9C"/>
              </a:solidFill>
            </p:spPr>
            <p:txBody>
              <a:bodyPr/>
              <a:lstStyle/>
              <a:p>
                <a:endParaRPr lang="en-US"/>
              </a:p>
            </p:txBody>
          </p:sp>
          <p:sp>
            <p:nvSpPr>
              <p:cNvPr id="12" name="TextBox 12"/>
              <p:cNvSpPr txBox="1"/>
              <p:nvPr/>
            </p:nvSpPr>
            <p:spPr>
              <a:xfrm>
                <a:off x="0" y="-57150"/>
                <a:ext cx="356429" cy="4859360"/>
              </a:xfrm>
              <a:prstGeom prst="rect">
                <a:avLst/>
              </a:prstGeom>
            </p:spPr>
            <p:txBody>
              <a:bodyPr lIns="53498" tIns="53498" rIns="53498" bIns="53498" rtlCol="0" anchor="ctr"/>
              <a:lstStyle/>
              <a:p>
                <a:pPr algn="ctr">
                  <a:lnSpc>
                    <a:spcPts val="2801"/>
                  </a:lnSpc>
                </a:pPr>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00AD9C"/>
              </a:solidFill>
            </p:spPr>
            <p:txBody>
              <a:bodyPr/>
              <a:lstStyle/>
              <a:p>
                <a:endParaRPr lang="en-US"/>
              </a:p>
            </p:txBody>
          </p:sp>
          <p:sp>
            <p:nvSpPr>
              <p:cNvPr id="15" name="TextBox 15"/>
              <p:cNvSpPr txBox="1"/>
              <p:nvPr/>
            </p:nvSpPr>
            <p:spPr>
              <a:xfrm>
                <a:off x="0" y="-57150"/>
                <a:ext cx="356429" cy="4859360"/>
              </a:xfrm>
              <a:prstGeom prst="rect">
                <a:avLst/>
              </a:prstGeom>
            </p:spPr>
            <p:txBody>
              <a:bodyPr lIns="53498" tIns="53498" rIns="53498" bIns="53498" rtlCol="0" anchor="ctr"/>
              <a:lstStyle/>
              <a:p>
                <a:pPr algn="ctr">
                  <a:lnSpc>
                    <a:spcPts val="2801"/>
                  </a:lnSpc>
                </a:pPr>
                <a:endParaRPr/>
              </a:p>
            </p:txBody>
          </p:sp>
        </p:grpSp>
      </p:grpSp>
      <p:sp>
        <p:nvSpPr>
          <p:cNvPr id="16" name="TextBox 16"/>
          <p:cNvSpPr txBox="1"/>
          <p:nvPr/>
        </p:nvSpPr>
        <p:spPr>
          <a:xfrm>
            <a:off x="3324710" y="838425"/>
            <a:ext cx="11638581" cy="922020"/>
          </a:xfrm>
          <a:prstGeom prst="rect">
            <a:avLst/>
          </a:prstGeom>
        </p:spPr>
        <p:txBody>
          <a:bodyPr lIns="0" tIns="0" rIns="0" bIns="0" rtlCol="0" anchor="t">
            <a:spAutoFit/>
          </a:bodyPr>
          <a:lstStyle/>
          <a:p>
            <a:pPr algn="ctr">
              <a:lnSpc>
                <a:spcPts val="7139"/>
              </a:lnSpc>
            </a:pPr>
            <a:r>
              <a:rPr lang="en-US" sz="6000" spc="198">
                <a:solidFill>
                  <a:srgbClr val="00AD9C"/>
                </a:solidFill>
                <a:latin typeface="Marykate"/>
                <a:ea typeface="Marykate"/>
                <a:cs typeface="Marykate"/>
                <a:sym typeface="Marykate"/>
              </a:rPr>
              <a:t>SURVIVAL WITHOUT WATER</a:t>
            </a:r>
          </a:p>
        </p:txBody>
      </p:sp>
      <p:sp>
        <p:nvSpPr>
          <p:cNvPr id="17" name="Freeform 17"/>
          <p:cNvSpPr/>
          <p:nvPr/>
        </p:nvSpPr>
        <p:spPr>
          <a:xfrm rot="542064">
            <a:off x="756896" y="536471"/>
            <a:ext cx="2436139" cy="2838721"/>
          </a:xfrm>
          <a:custGeom>
            <a:avLst/>
            <a:gdLst/>
            <a:ahLst/>
            <a:cxnLst/>
            <a:rect l="l" t="t" r="r" b="b"/>
            <a:pathLst>
              <a:path w="2436139" h="2838721">
                <a:moveTo>
                  <a:pt x="0" y="0"/>
                </a:moveTo>
                <a:lnTo>
                  <a:pt x="2436139" y="0"/>
                </a:lnTo>
                <a:lnTo>
                  <a:pt x="2436139" y="2838721"/>
                </a:lnTo>
                <a:lnTo>
                  <a:pt x="0" y="2838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18"/>
          <p:cNvSpPr/>
          <p:nvPr/>
        </p:nvSpPr>
        <p:spPr>
          <a:xfrm rot="-10325232" flipV="1">
            <a:off x="606914" y="6940297"/>
            <a:ext cx="2736104" cy="2736104"/>
          </a:xfrm>
          <a:custGeom>
            <a:avLst/>
            <a:gdLst/>
            <a:ahLst/>
            <a:cxnLst/>
            <a:rect l="l" t="t" r="r" b="b"/>
            <a:pathLst>
              <a:path w="2736104" h="2736104">
                <a:moveTo>
                  <a:pt x="0" y="2736104"/>
                </a:moveTo>
                <a:lnTo>
                  <a:pt x="2736103" y="2736104"/>
                </a:lnTo>
                <a:lnTo>
                  <a:pt x="2736103" y="0"/>
                </a:lnTo>
                <a:lnTo>
                  <a:pt x="0" y="0"/>
                </a:lnTo>
                <a:lnTo>
                  <a:pt x="0" y="2736104"/>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9" name="Group 19"/>
          <p:cNvGrpSpPr/>
          <p:nvPr/>
        </p:nvGrpSpPr>
        <p:grpSpPr>
          <a:xfrm>
            <a:off x="1860140" y="4039872"/>
            <a:ext cx="229651" cy="229651"/>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txBody>
            <a:bodyPr/>
            <a:lstStyle/>
            <a:p>
              <a:endParaRPr lang="en-US"/>
            </a:p>
          </p:txBody>
        </p:sp>
      </p:grpSp>
      <p:sp>
        <p:nvSpPr>
          <p:cNvPr id="21" name="Freeform 21"/>
          <p:cNvSpPr/>
          <p:nvPr/>
        </p:nvSpPr>
        <p:spPr>
          <a:xfrm>
            <a:off x="558467" y="4269523"/>
            <a:ext cx="238202" cy="236037"/>
          </a:xfrm>
          <a:custGeom>
            <a:avLst/>
            <a:gdLst/>
            <a:ahLst/>
            <a:cxnLst/>
            <a:rect l="l" t="t" r="r" b="b"/>
            <a:pathLst>
              <a:path w="238202" h="236037">
                <a:moveTo>
                  <a:pt x="0" y="0"/>
                </a:moveTo>
                <a:lnTo>
                  <a:pt x="238202" y="0"/>
                </a:lnTo>
                <a:lnTo>
                  <a:pt x="238202" y="236037"/>
                </a:lnTo>
                <a:lnTo>
                  <a:pt x="0" y="2360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2"/>
          <p:cNvSpPr/>
          <p:nvPr/>
        </p:nvSpPr>
        <p:spPr>
          <a:xfrm rot="-771795">
            <a:off x="717946" y="7310183"/>
            <a:ext cx="433712" cy="411632"/>
          </a:xfrm>
          <a:custGeom>
            <a:avLst/>
            <a:gdLst/>
            <a:ahLst/>
            <a:cxnLst/>
            <a:rect l="l" t="t" r="r" b="b"/>
            <a:pathLst>
              <a:path w="433712" h="411632">
                <a:moveTo>
                  <a:pt x="0" y="0"/>
                </a:moveTo>
                <a:lnTo>
                  <a:pt x="433711" y="0"/>
                </a:lnTo>
                <a:lnTo>
                  <a:pt x="433711" y="411632"/>
                </a:lnTo>
                <a:lnTo>
                  <a:pt x="0" y="41163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23" name="Group 23"/>
          <p:cNvGrpSpPr>
            <a:grpSpLocks noChangeAspect="1"/>
          </p:cNvGrpSpPr>
          <p:nvPr/>
        </p:nvGrpSpPr>
        <p:grpSpPr>
          <a:xfrm rot="1977585">
            <a:off x="3269116" y="9426276"/>
            <a:ext cx="498419" cy="262574"/>
            <a:chOff x="0" y="0"/>
            <a:chExt cx="1610360" cy="848360"/>
          </a:xfrm>
        </p:grpSpPr>
        <p:sp>
          <p:nvSpPr>
            <p:cNvPr id="24" name="Freeform 24"/>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txBody>
            <a:bodyPr/>
            <a:lstStyle/>
            <a:p>
              <a:endParaRPr lang="en-US"/>
            </a:p>
          </p:txBody>
        </p:sp>
      </p:grpSp>
      <p:grpSp>
        <p:nvGrpSpPr>
          <p:cNvPr id="25" name="Group 25"/>
          <p:cNvGrpSpPr/>
          <p:nvPr/>
        </p:nvGrpSpPr>
        <p:grpSpPr>
          <a:xfrm>
            <a:off x="2030890" y="9258300"/>
            <a:ext cx="229651" cy="229651"/>
            <a:chOff x="0" y="0"/>
            <a:chExt cx="6350000" cy="6350000"/>
          </a:xfrm>
        </p:grpSpPr>
        <p:sp>
          <p:nvSpPr>
            <p:cNvPr id="26" name="Freeform 2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txBody>
            <a:bodyPr/>
            <a:lstStyle/>
            <a:p>
              <a:endParaRPr lang="en-US"/>
            </a:p>
          </p:txBody>
        </p:sp>
      </p:grpSp>
      <p:sp>
        <p:nvSpPr>
          <p:cNvPr id="27" name="Freeform 27"/>
          <p:cNvSpPr/>
          <p:nvPr/>
        </p:nvSpPr>
        <p:spPr>
          <a:xfrm>
            <a:off x="1857760" y="6167686"/>
            <a:ext cx="464062" cy="471782"/>
          </a:xfrm>
          <a:custGeom>
            <a:avLst/>
            <a:gdLst/>
            <a:ahLst/>
            <a:cxnLst/>
            <a:rect l="l" t="t" r="r" b="b"/>
            <a:pathLst>
              <a:path w="464062" h="471782">
                <a:moveTo>
                  <a:pt x="0" y="0"/>
                </a:moveTo>
                <a:lnTo>
                  <a:pt x="464062" y="0"/>
                </a:lnTo>
                <a:lnTo>
                  <a:pt x="464062" y="471782"/>
                </a:lnTo>
                <a:lnTo>
                  <a:pt x="0" y="47178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nvGrpSpPr>
          <p:cNvPr id="28" name="Group 28"/>
          <p:cNvGrpSpPr>
            <a:grpSpLocks noChangeAspect="1"/>
          </p:cNvGrpSpPr>
          <p:nvPr/>
        </p:nvGrpSpPr>
        <p:grpSpPr>
          <a:xfrm rot="-874149">
            <a:off x="1053712" y="5439604"/>
            <a:ext cx="498419" cy="262574"/>
            <a:chOff x="0" y="0"/>
            <a:chExt cx="1610360" cy="848360"/>
          </a:xfrm>
        </p:grpSpPr>
        <p:sp>
          <p:nvSpPr>
            <p:cNvPr id="29" name="Freeform 29"/>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txBody>
            <a:bodyPr/>
            <a:lstStyle/>
            <a:p>
              <a:endParaRPr lang="en-US"/>
            </a:p>
          </p:txBody>
        </p:sp>
      </p:grpSp>
      <p:sp>
        <p:nvSpPr>
          <p:cNvPr id="30" name="Freeform 30"/>
          <p:cNvSpPr/>
          <p:nvPr/>
        </p:nvSpPr>
        <p:spPr>
          <a:xfrm>
            <a:off x="12061670" y="3181511"/>
            <a:ext cx="5418932" cy="5158268"/>
          </a:xfrm>
          <a:custGeom>
            <a:avLst/>
            <a:gdLst/>
            <a:ahLst/>
            <a:cxnLst/>
            <a:rect l="l" t="t" r="r" b="b"/>
            <a:pathLst>
              <a:path w="5418932" h="5158268">
                <a:moveTo>
                  <a:pt x="0" y="0"/>
                </a:moveTo>
                <a:lnTo>
                  <a:pt x="5418932" y="0"/>
                </a:lnTo>
                <a:lnTo>
                  <a:pt x="5418932" y="5158268"/>
                </a:lnTo>
                <a:lnTo>
                  <a:pt x="0" y="5158268"/>
                </a:lnTo>
                <a:lnTo>
                  <a:pt x="0" y="0"/>
                </a:lnTo>
                <a:close/>
              </a:path>
            </a:pathLst>
          </a:custGeom>
          <a:blipFill>
            <a:blip r:embed="rId13"/>
            <a:stretch>
              <a:fillRect l="-7147" r="-777"/>
            </a:stretch>
          </a:blipFill>
        </p:spPr>
        <p:txBody>
          <a:bodyPr/>
          <a:lstStyle/>
          <a:p>
            <a:endParaRPr lang="en-US"/>
          </a:p>
        </p:txBody>
      </p:sp>
      <p:sp>
        <p:nvSpPr>
          <p:cNvPr id="31" name="TextBox 31"/>
          <p:cNvSpPr txBox="1"/>
          <p:nvPr/>
        </p:nvSpPr>
        <p:spPr>
          <a:xfrm>
            <a:off x="3711207" y="2748978"/>
            <a:ext cx="8157582" cy="4861283"/>
          </a:xfrm>
          <a:prstGeom prst="rect">
            <a:avLst/>
          </a:prstGeom>
        </p:spPr>
        <p:txBody>
          <a:bodyPr lIns="0" tIns="0" rIns="0" bIns="0" rtlCol="0" anchor="t">
            <a:spAutoFit/>
          </a:bodyPr>
          <a:lstStyle/>
          <a:p>
            <a:pPr marL="637452" lvl="1" indent="-318726" algn="l">
              <a:lnSpc>
                <a:spcPts val="4340"/>
              </a:lnSpc>
              <a:buFont typeface="Arial"/>
              <a:buChar char="•"/>
            </a:pPr>
            <a:r>
              <a:rPr lang="en-US" sz="2952" b="1">
                <a:solidFill>
                  <a:srgbClr val="003933"/>
                </a:solidFill>
                <a:latin typeface="Dosis Semi-Bold"/>
                <a:ea typeface="Dosis Semi-Bold"/>
                <a:cs typeface="Dosis Semi-Bold"/>
                <a:sym typeface="Dosis Semi-Bold"/>
              </a:rPr>
              <a:t>All living things </a:t>
            </a:r>
            <a:r>
              <a:rPr lang="en-US" sz="2952" b="1">
                <a:solidFill>
                  <a:srgbClr val="003933"/>
                </a:solidFill>
                <a:latin typeface="Dosis Bold"/>
                <a:ea typeface="Dosis Bold"/>
                <a:cs typeface="Dosis Bold"/>
                <a:sym typeface="Dosis Bold"/>
              </a:rPr>
              <a:t>need water </a:t>
            </a:r>
            <a:r>
              <a:rPr lang="en-US" sz="2952" b="1">
                <a:solidFill>
                  <a:srgbClr val="003933"/>
                </a:solidFill>
                <a:latin typeface="Dosis Semi-Bold"/>
                <a:ea typeface="Dosis Semi-Bold"/>
                <a:cs typeface="Dosis Semi-Bold"/>
                <a:sym typeface="Dosis Semi-Bold"/>
              </a:rPr>
              <a:t>to survive.</a:t>
            </a:r>
          </a:p>
          <a:p>
            <a:pPr marL="637452" lvl="1" indent="-318726" algn="l">
              <a:lnSpc>
                <a:spcPts val="4340"/>
              </a:lnSpc>
              <a:buFont typeface="Arial"/>
              <a:buChar char="•"/>
            </a:pPr>
            <a:r>
              <a:rPr lang="en-US" sz="2952" b="1">
                <a:solidFill>
                  <a:srgbClr val="003933"/>
                </a:solidFill>
                <a:latin typeface="Dosis Semi-Bold"/>
                <a:ea typeface="Dosis Semi-Bold"/>
                <a:cs typeface="Dosis Semi-Bold"/>
                <a:sym typeface="Dosis Semi-Bold"/>
              </a:rPr>
              <a:t>Tardigrades can survive for </a:t>
            </a:r>
            <a:r>
              <a:rPr lang="en-US" sz="2952" b="1">
                <a:solidFill>
                  <a:srgbClr val="003933"/>
                </a:solidFill>
                <a:latin typeface="Dosis Bold"/>
                <a:ea typeface="Dosis Bold"/>
                <a:cs typeface="Dosis Bold"/>
                <a:sym typeface="Dosis Bold"/>
              </a:rPr>
              <a:t>decades</a:t>
            </a:r>
            <a:r>
              <a:rPr lang="en-US" sz="2952" b="1">
                <a:solidFill>
                  <a:srgbClr val="003933"/>
                </a:solidFill>
                <a:latin typeface="Dosis Semi-Bold"/>
                <a:ea typeface="Dosis Semi-Bold"/>
                <a:cs typeface="Dosis Semi-Bold"/>
                <a:sym typeface="Dosis Semi-Bold"/>
              </a:rPr>
              <a:t> without water! </a:t>
            </a:r>
          </a:p>
          <a:p>
            <a:pPr marL="637452" lvl="1" indent="-318726" algn="l">
              <a:lnSpc>
                <a:spcPts val="4340"/>
              </a:lnSpc>
              <a:buFont typeface="Arial"/>
              <a:buChar char="•"/>
            </a:pPr>
            <a:r>
              <a:rPr lang="en-US" sz="2952" b="1">
                <a:solidFill>
                  <a:srgbClr val="003933"/>
                </a:solidFill>
                <a:latin typeface="Dosis Semi-Bold"/>
                <a:ea typeface="Dosis Semi-Bold"/>
                <a:cs typeface="Dosis Semi-Bold"/>
                <a:sym typeface="Dosis Semi-Bold"/>
              </a:rPr>
              <a:t>When water is scarce, they enter a "tun state" by curling into a dry, inactive ball.</a:t>
            </a:r>
          </a:p>
          <a:p>
            <a:pPr marL="637452" lvl="1" indent="-318726" algn="l">
              <a:lnSpc>
                <a:spcPts val="4340"/>
              </a:lnSpc>
              <a:buFont typeface="Arial"/>
              <a:buChar char="•"/>
            </a:pPr>
            <a:r>
              <a:rPr lang="en-US" sz="2952" b="1">
                <a:solidFill>
                  <a:srgbClr val="003933"/>
                </a:solidFill>
                <a:latin typeface="Dosis Semi-Bold"/>
                <a:ea typeface="Dosis Semi-Bold"/>
                <a:cs typeface="Dosis Semi-Bold"/>
                <a:sym typeface="Dosis Semi-Bold"/>
              </a:rPr>
              <a:t>In this state, their cells are </a:t>
            </a:r>
            <a:r>
              <a:rPr lang="en-US" sz="2952" b="1">
                <a:solidFill>
                  <a:srgbClr val="003933"/>
                </a:solidFill>
                <a:latin typeface="Dosis Bold"/>
                <a:ea typeface="Dosis Bold"/>
                <a:cs typeface="Dosis Bold"/>
                <a:sym typeface="Dosis Bold"/>
              </a:rPr>
              <a:t>protected by special molecules</a:t>
            </a:r>
            <a:r>
              <a:rPr lang="en-US" sz="2952" b="1">
                <a:solidFill>
                  <a:srgbClr val="003933"/>
                </a:solidFill>
                <a:latin typeface="Dosis Semi-Bold"/>
                <a:ea typeface="Dosis Semi-Bold"/>
                <a:cs typeface="Dosis Semi-Bold"/>
                <a:sym typeface="Dosis Semi-Bold"/>
              </a:rPr>
              <a:t> that replace water and prevent damage.</a:t>
            </a:r>
          </a:p>
          <a:p>
            <a:pPr marL="637452" lvl="1" indent="-318726" algn="l">
              <a:lnSpc>
                <a:spcPts val="4340"/>
              </a:lnSpc>
              <a:buFont typeface="Arial"/>
              <a:buChar char="•"/>
            </a:pPr>
            <a:r>
              <a:rPr lang="en-US" sz="2952" b="1">
                <a:solidFill>
                  <a:srgbClr val="003933"/>
                </a:solidFill>
                <a:latin typeface="Dosis Semi-Bold"/>
                <a:ea typeface="Dosis Semi-Bold"/>
                <a:cs typeface="Dosis Semi-Bold"/>
                <a:sym typeface="Dosis Semi-Bold"/>
              </a:rPr>
              <a:t>Once the water comes back, tardigrades can “come back to life” and move around again!</a:t>
            </a:r>
          </a:p>
        </p:txBody>
      </p:sp>
      <p:sp>
        <p:nvSpPr>
          <p:cNvPr id="32" name="TextBox 32"/>
          <p:cNvSpPr txBox="1"/>
          <p:nvPr/>
        </p:nvSpPr>
        <p:spPr>
          <a:xfrm>
            <a:off x="10137408" y="8282629"/>
            <a:ext cx="7343194" cy="292938"/>
          </a:xfrm>
          <a:prstGeom prst="rect">
            <a:avLst/>
          </a:prstGeom>
        </p:spPr>
        <p:txBody>
          <a:bodyPr lIns="0" tIns="0" rIns="0" bIns="0" rtlCol="0" anchor="t">
            <a:spAutoFit/>
          </a:bodyPr>
          <a:lstStyle/>
          <a:p>
            <a:pPr algn="r">
              <a:lnSpc>
                <a:spcPts val="2406"/>
              </a:lnSpc>
            </a:pPr>
            <a:r>
              <a:rPr lang="en-US" sz="1552" b="1">
                <a:solidFill>
                  <a:srgbClr val="003933"/>
                </a:solidFill>
                <a:latin typeface="Dosis Semi-Bold"/>
                <a:ea typeface="Dosis Semi-Bold"/>
                <a:cs typeface="Dosis Semi-Bold"/>
                <a:sym typeface="Dosis Semi-Bold"/>
              </a:rPr>
              <a:t>Image Credit: American Scientist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9222" r="-9222"/>
            </a:stretch>
          </a:blipFill>
        </p:spPr>
        <p:txBody>
          <a:bodyPr/>
          <a:lstStyle/>
          <a:p>
            <a:endParaRPr lang="en-US"/>
          </a:p>
        </p:txBody>
      </p:sp>
      <p:grpSp>
        <p:nvGrpSpPr>
          <p:cNvPr id="3" name="Group 3"/>
          <p:cNvGrpSpPr/>
          <p:nvPr/>
        </p:nvGrpSpPr>
        <p:grpSpPr>
          <a:xfrm>
            <a:off x="-869488" y="-836544"/>
            <a:ext cx="20086371" cy="12006726"/>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00AD9C"/>
              </a:solidFill>
            </p:spPr>
            <p:txBody>
              <a:bodyPr/>
              <a:lstStyle/>
              <a:p>
                <a:endParaRPr lang="en-US"/>
              </a:p>
            </p:txBody>
          </p:sp>
          <p:sp>
            <p:nvSpPr>
              <p:cNvPr id="6" name="TextBox 6"/>
              <p:cNvSpPr txBox="1"/>
              <p:nvPr/>
            </p:nvSpPr>
            <p:spPr>
              <a:xfrm>
                <a:off x="0" y="-57150"/>
                <a:ext cx="356429" cy="2909178"/>
              </a:xfrm>
              <a:prstGeom prst="rect">
                <a:avLst/>
              </a:prstGeom>
            </p:spPr>
            <p:txBody>
              <a:bodyPr lIns="53498" tIns="53498" rIns="53498" bIns="53498" rtlCol="0" anchor="ctr"/>
              <a:lstStyle/>
              <a:p>
                <a:pPr algn="ctr">
                  <a:lnSpc>
                    <a:spcPts val="2801"/>
                  </a:lnSpc>
                </a:pPr>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00AD9C"/>
              </a:solidFill>
            </p:spPr>
            <p:txBody>
              <a:bodyPr/>
              <a:lstStyle/>
              <a:p>
                <a:endParaRPr lang="en-US"/>
              </a:p>
            </p:txBody>
          </p:sp>
          <p:sp>
            <p:nvSpPr>
              <p:cNvPr id="9" name="TextBox 9"/>
              <p:cNvSpPr txBox="1"/>
              <p:nvPr/>
            </p:nvSpPr>
            <p:spPr>
              <a:xfrm>
                <a:off x="0" y="-57150"/>
                <a:ext cx="356429" cy="2909178"/>
              </a:xfrm>
              <a:prstGeom prst="rect">
                <a:avLst/>
              </a:prstGeom>
            </p:spPr>
            <p:txBody>
              <a:bodyPr lIns="53498" tIns="53498" rIns="53498" bIns="53498" rtlCol="0" anchor="ctr"/>
              <a:lstStyle/>
              <a:p>
                <a:pPr algn="ctr">
                  <a:lnSpc>
                    <a:spcPts val="2801"/>
                  </a:lnSpc>
                </a:pPr>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00AD9C"/>
              </a:solidFill>
            </p:spPr>
            <p:txBody>
              <a:bodyPr/>
              <a:lstStyle/>
              <a:p>
                <a:endParaRPr lang="en-US"/>
              </a:p>
            </p:txBody>
          </p:sp>
          <p:sp>
            <p:nvSpPr>
              <p:cNvPr id="12" name="TextBox 12"/>
              <p:cNvSpPr txBox="1"/>
              <p:nvPr/>
            </p:nvSpPr>
            <p:spPr>
              <a:xfrm>
                <a:off x="0" y="-57150"/>
                <a:ext cx="356429" cy="4859360"/>
              </a:xfrm>
              <a:prstGeom prst="rect">
                <a:avLst/>
              </a:prstGeom>
            </p:spPr>
            <p:txBody>
              <a:bodyPr lIns="53498" tIns="53498" rIns="53498" bIns="53498" rtlCol="0" anchor="ctr"/>
              <a:lstStyle/>
              <a:p>
                <a:pPr algn="ctr">
                  <a:lnSpc>
                    <a:spcPts val="2801"/>
                  </a:lnSpc>
                </a:pPr>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00AD9C"/>
              </a:solidFill>
            </p:spPr>
            <p:txBody>
              <a:bodyPr/>
              <a:lstStyle/>
              <a:p>
                <a:endParaRPr lang="en-US"/>
              </a:p>
            </p:txBody>
          </p:sp>
          <p:sp>
            <p:nvSpPr>
              <p:cNvPr id="15" name="TextBox 15"/>
              <p:cNvSpPr txBox="1"/>
              <p:nvPr/>
            </p:nvSpPr>
            <p:spPr>
              <a:xfrm>
                <a:off x="0" y="-57150"/>
                <a:ext cx="356429" cy="4859360"/>
              </a:xfrm>
              <a:prstGeom prst="rect">
                <a:avLst/>
              </a:prstGeom>
            </p:spPr>
            <p:txBody>
              <a:bodyPr lIns="53498" tIns="53498" rIns="53498" bIns="53498" rtlCol="0" anchor="ctr"/>
              <a:lstStyle/>
              <a:p>
                <a:pPr algn="ctr">
                  <a:lnSpc>
                    <a:spcPts val="2801"/>
                  </a:lnSpc>
                </a:pPr>
                <a:endParaRPr/>
              </a:p>
            </p:txBody>
          </p:sp>
        </p:grpSp>
      </p:grpSp>
      <p:sp>
        <p:nvSpPr>
          <p:cNvPr id="16" name="Freeform 16"/>
          <p:cNvSpPr/>
          <p:nvPr/>
        </p:nvSpPr>
        <p:spPr>
          <a:xfrm>
            <a:off x="15119006" y="7150056"/>
            <a:ext cx="2717478" cy="2653247"/>
          </a:xfrm>
          <a:custGeom>
            <a:avLst/>
            <a:gdLst/>
            <a:ahLst/>
            <a:cxnLst/>
            <a:rect l="l" t="t" r="r" b="b"/>
            <a:pathLst>
              <a:path w="2717478" h="2653247">
                <a:moveTo>
                  <a:pt x="0" y="0"/>
                </a:moveTo>
                <a:lnTo>
                  <a:pt x="2717478" y="0"/>
                </a:lnTo>
                <a:lnTo>
                  <a:pt x="2717478" y="2653246"/>
                </a:lnTo>
                <a:lnTo>
                  <a:pt x="0" y="26532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7" name="Group 17"/>
          <p:cNvGrpSpPr/>
          <p:nvPr/>
        </p:nvGrpSpPr>
        <p:grpSpPr>
          <a:xfrm rot="-2074858">
            <a:off x="15366099" y="2674126"/>
            <a:ext cx="229651" cy="229651"/>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txBody>
            <a:bodyPr/>
            <a:lstStyle/>
            <a:p>
              <a:endParaRPr lang="en-US"/>
            </a:p>
          </p:txBody>
        </p:sp>
      </p:grpSp>
      <p:sp>
        <p:nvSpPr>
          <p:cNvPr id="19" name="Freeform 19"/>
          <p:cNvSpPr/>
          <p:nvPr/>
        </p:nvSpPr>
        <p:spPr>
          <a:xfrm rot="-2846654">
            <a:off x="17042444" y="5898826"/>
            <a:ext cx="433712" cy="411632"/>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Freeform 20"/>
          <p:cNvSpPr/>
          <p:nvPr/>
        </p:nvSpPr>
        <p:spPr>
          <a:xfrm rot="-2074858">
            <a:off x="17279532" y="4129890"/>
            <a:ext cx="464062" cy="471782"/>
          </a:xfrm>
          <a:custGeom>
            <a:avLst/>
            <a:gdLst/>
            <a:ahLst/>
            <a:cxnLst/>
            <a:rect l="l" t="t" r="r" b="b"/>
            <a:pathLst>
              <a:path w="464062" h="471782">
                <a:moveTo>
                  <a:pt x="0" y="0"/>
                </a:moveTo>
                <a:lnTo>
                  <a:pt x="464062" y="0"/>
                </a:lnTo>
                <a:lnTo>
                  <a:pt x="464062" y="471781"/>
                </a:lnTo>
                <a:lnTo>
                  <a:pt x="0" y="47178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21" name="Group 21"/>
          <p:cNvGrpSpPr>
            <a:grpSpLocks noChangeAspect="1"/>
          </p:cNvGrpSpPr>
          <p:nvPr/>
        </p:nvGrpSpPr>
        <p:grpSpPr>
          <a:xfrm rot="-2949008">
            <a:off x="15866380" y="4469518"/>
            <a:ext cx="498419" cy="262574"/>
            <a:chOff x="0" y="0"/>
            <a:chExt cx="1610360" cy="848360"/>
          </a:xfrm>
        </p:grpSpPr>
        <p:sp>
          <p:nvSpPr>
            <p:cNvPr id="22" name="Freeform 22"/>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txBody>
            <a:bodyPr/>
            <a:lstStyle/>
            <a:p>
              <a:endParaRPr lang="en-US"/>
            </a:p>
          </p:txBody>
        </p:sp>
      </p:grpSp>
      <p:grpSp>
        <p:nvGrpSpPr>
          <p:cNvPr id="23" name="Group 23"/>
          <p:cNvGrpSpPr>
            <a:grpSpLocks noChangeAspect="1"/>
          </p:cNvGrpSpPr>
          <p:nvPr/>
        </p:nvGrpSpPr>
        <p:grpSpPr>
          <a:xfrm rot="-2949008">
            <a:off x="14359241" y="9446041"/>
            <a:ext cx="498419" cy="262574"/>
            <a:chOff x="0" y="0"/>
            <a:chExt cx="1610360" cy="848360"/>
          </a:xfrm>
        </p:grpSpPr>
        <p:sp>
          <p:nvSpPr>
            <p:cNvPr id="24" name="Freeform 24"/>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txBody>
            <a:bodyPr/>
            <a:lstStyle/>
            <a:p>
              <a:endParaRPr lang="en-US"/>
            </a:p>
          </p:txBody>
        </p:sp>
      </p:grpSp>
      <p:grpSp>
        <p:nvGrpSpPr>
          <p:cNvPr id="25" name="Group 25"/>
          <p:cNvGrpSpPr/>
          <p:nvPr/>
        </p:nvGrpSpPr>
        <p:grpSpPr>
          <a:xfrm>
            <a:off x="15738452" y="6288751"/>
            <a:ext cx="229651" cy="229651"/>
            <a:chOff x="0" y="0"/>
            <a:chExt cx="6350000" cy="6350000"/>
          </a:xfrm>
        </p:grpSpPr>
        <p:sp>
          <p:nvSpPr>
            <p:cNvPr id="26" name="Freeform 2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txBody>
            <a:bodyPr/>
            <a:lstStyle/>
            <a:p>
              <a:endParaRPr lang="en-US"/>
            </a:p>
          </p:txBody>
        </p:sp>
      </p:grpSp>
      <p:sp>
        <p:nvSpPr>
          <p:cNvPr id="27" name="Freeform 27"/>
          <p:cNvSpPr/>
          <p:nvPr/>
        </p:nvSpPr>
        <p:spPr>
          <a:xfrm rot="-808225">
            <a:off x="15634655" y="561637"/>
            <a:ext cx="2053555" cy="2933651"/>
          </a:xfrm>
          <a:custGeom>
            <a:avLst/>
            <a:gdLst/>
            <a:ahLst/>
            <a:cxnLst/>
            <a:rect l="l" t="t" r="r" b="b"/>
            <a:pathLst>
              <a:path w="2053555" h="2933651">
                <a:moveTo>
                  <a:pt x="0" y="0"/>
                </a:moveTo>
                <a:lnTo>
                  <a:pt x="2053556" y="0"/>
                </a:lnTo>
                <a:lnTo>
                  <a:pt x="2053556" y="2933651"/>
                </a:lnTo>
                <a:lnTo>
                  <a:pt x="0" y="29336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8" name="Freeform 28"/>
          <p:cNvSpPr/>
          <p:nvPr/>
        </p:nvSpPr>
        <p:spPr>
          <a:xfrm>
            <a:off x="1036948" y="2629242"/>
            <a:ext cx="6738863" cy="5589753"/>
          </a:xfrm>
          <a:custGeom>
            <a:avLst/>
            <a:gdLst/>
            <a:ahLst/>
            <a:cxnLst/>
            <a:rect l="l" t="t" r="r" b="b"/>
            <a:pathLst>
              <a:path w="6738863" h="5589753">
                <a:moveTo>
                  <a:pt x="0" y="0"/>
                </a:moveTo>
                <a:lnTo>
                  <a:pt x="6738864" y="0"/>
                </a:lnTo>
                <a:lnTo>
                  <a:pt x="6738864" y="5589753"/>
                </a:lnTo>
                <a:lnTo>
                  <a:pt x="0" y="5589753"/>
                </a:lnTo>
                <a:lnTo>
                  <a:pt x="0" y="0"/>
                </a:lnTo>
                <a:close/>
              </a:path>
            </a:pathLst>
          </a:custGeom>
          <a:blipFill>
            <a:blip r:embed="rId11"/>
            <a:stretch>
              <a:fillRect l="-34230" r="-33472" b="-1089"/>
            </a:stretch>
          </a:blipFill>
        </p:spPr>
        <p:txBody>
          <a:bodyPr/>
          <a:lstStyle/>
          <a:p>
            <a:endParaRPr lang="en-US"/>
          </a:p>
        </p:txBody>
      </p:sp>
      <p:sp>
        <p:nvSpPr>
          <p:cNvPr id="29" name="TextBox 29"/>
          <p:cNvSpPr txBox="1"/>
          <p:nvPr/>
        </p:nvSpPr>
        <p:spPr>
          <a:xfrm>
            <a:off x="3324710" y="838425"/>
            <a:ext cx="11638581" cy="922021"/>
          </a:xfrm>
          <a:prstGeom prst="rect">
            <a:avLst/>
          </a:prstGeom>
        </p:spPr>
        <p:txBody>
          <a:bodyPr lIns="0" tIns="0" rIns="0" bIns="0" rtlCol="0" anchor="t">
            <a:spAutoFit/>
          </a:bodyPr>
          <a:lstStyle/>
          <a:p>
            <a:pPr algn="ctr">
              <a:lnSpc>
                <a:spcPts val="7140"/>
              </a:lnSpc>
            </a:pPr>
            <a:r>
              <a:rPr lang="en-US" sz="6000" spc="198">
                <a:solidFill>
                  <a:srgbClr val="00AD9C"/>
                </a:solidFill>
                <a:latin typeface="Marykate"/>
                <a:ea typeface="Marykate"/>
                <a:cs typeface="Marykate"/>
                <a:sym typeface="Marykate"/>
              </a:rPr>
              <a:t>TOUGH IN EXTREME CONDITIONS</a:t>
            </a:r>
          </a:p>
        </p:txBody>
      </p:sp>
      <p:sp>
        <p:nvSpPr>
          <p:cNvPr id="30" name="TextBox 30"/>
          <p:cNvSpPr txBox="1"/>
          <p:nvPr/>
        </p:nvSpPr>
        <p:spPr>
          <a:xfrm>
            <a:off x="7978020" y="2805787"/>
            <a:ext cx="7343194" cy="5951447"/>
          </a:xfrm>
          <a:prstGeom prst="rect">
            <a:avLst/>
          </a:prstGeom>
        </p:spPr>
        <p:txBody>
          <a:bodyPr lIns="0" tIns="0" rIns="0" bIns="0" rtlCol="0" anchor="t">
            <a:spAutoFit/>
          </a:bodyPr>
          <a:lstStyle/>
          <a:p>
            <a:pPr marL="680631" lvl="1" indent="-340315" algn="l">
              <a:lnSpc>
                <a:spcPts val="5296"/>
              </a:lnSpc>
              <a:buFont typeface="Arial"/>
              <a:buChar char="•"/>
            </a:pPr>
            <a:r>
              <a:rPr lang="en-US" sz="3152" b="1">
                <a:solidFill>
                  <a:srgbClr val="003933"/>
                </a:solidFill>
                <a:latin typeface="Dosis Semi-Bold"/>
                <a:ea typeface="Dosis Semi-Bold"/>
                <a:cs typeface="Dosis Semi-Bold"/>
                <a:sym typeface="Dosis Semi-Bold"/>
              </a:rPr>
              <a:t>Tardigrades can survive extreme temperatures (from </a:t>
            </a:r>
            <a:r>
              <a:rPr lang="en-US" sz="3152" b="1">
                <a:solidFill>
                  <a:srgbClr val="003933"/>
                </a:solidFill>
                <a:latin typeface="Dosis Bold"/>
                <a:ea typeface="Dosis Bold"/>
                <a:cs typeface="Dosis Bold"/>
                <a:sym typeface="Dosis Bold"/>
              </a:rPr>
              <a:t>below freezing</a:t>
            </a:r>
            <a:r>
              <a:rPr lang="en-US" sz="3152" b="1">
                <a:solidFill>
                  <a:srgbClr val="003933"/>
                </a:solidFill>
                <a:latin typeface="Dosis Semi-Bold"/>
                <a:ea typeface="Dosis Semi-Bold"/>
                <a:cs typeface="Dosis Semi-Bold"/>
                <a:sym typeface="Dosis Semi-Bold"/>
              </a:rPr>
              <a:t> to </a:t>
            </a:r>
            <a:r>
              <a:rPr lang="en-US" sz="3152" b="1">
                <a:solidFill>
                  <a:srgbClr val="003933"/>
                </a:solidFill>
                <a:latin typeface="Dosis Bold"/>
                <a:ea typeface="Dosis Bold"/>
                <a:cs typeface="Dosis Bold"/>
                <a:sym typeface="Dosis Bold"/>
              </a:rPr>
              <a:t>above the boiling point</a:t>
            </a:r>
            <a:r>
              <a:rPr lang="en-US" sz="3152" b="1">
                <a:solidFill>
                  <a:srgbClr val="003933"/>
                </a:solidFill>
                <a:latin typeface="Dosis Semi-Bold"/>
                <a:ea typeface="Dosis Semi-Bold"/>
                <a:cs typeface="Dosis Semi-Bold"/>
                <a:sym typeface="Dosis Semi-Bold"/>
              </a:rPr>
              <a:t> of water).</a:t>
            </a:r>
          </a:p>
          <a:p>
            <a:pPr marL="680631" lvl="1" indent="-340315" algn="l">
              <a:lnSpc>
                <a:spcPts val="5296"/>
              </a:lnSpc>
              <a:buFont typeface="Arial"/>
              <a:buChar char="•"/>
            </a:pPr>
            <a:r>
              <a:rPr lang="en-US" sz="3152" b="1">
                <a:solidFill>
                  <a:srgbClr val="003933"/>
                </a:solidFill>
                <a:latin typeface="Dosis Semi-Bold"/>
                <a:ea typeface="Dosis Semi-Bold"/>
                <a:cs typeface="Dosis Semi-Bold"/>
                <a:sym typeface="Dosis Semi-Bold"/>
              </a:rPr>
              <a:t>They can handle high levels of </a:t>
            </a:r>
            <a:r>
              <a:rPr lang="en-US" sz="3152" b="1">
                <a:solidFill>
                  <a:srgbClr val="003933"/>
                </a:solidFill>
                <a:latin typeface="Dosis Bold"/>
                <a:ea typeface="Dosis Bold"/>
                <a:cs typeface="Dosis Bold"/>
                <a:sym typeface="Dosis Bold"/>
              </a:rPr>
              <a:t>radiation</a:t>
            </a:r>
            <a:r>
              <a:rPr lang="en-US" sz="3152" b="1">
                <a:solidFill>
                  <a:srgbClr val="003933"/>
                </a:solidFill>
                <a:latin typeface="Dosis Semi-Bold"/>
                <a:ea typeface="Dosis Semi-Bold"/>
                <a:cs typeface="Dosis Semi-Bold"/>
                <a:sym typeface="Dosis Semi-Bold"/>
              </a:rPr>
              <a:t> that would be deadly to humans.</a:t>
            </a:r>
          </a:p>
          <a:p>
            <a:pPr marL="680631" lvl="1" indent="-340315" algn="l">
              <a:lnSpc>
                <a:spcPts val="5296"/>
              </a:lnSpc>
              <a:buFont typeface="Arial"/>
              <a:buChar char="•"/>
            </a:pPr>
            <a:r>
              <a:rPr lang="en-US" sz="3152" b="1">
                <a:solidFill>
                  <a:srgbClr val="003933"/>
                </a:solidFill>
                <a:latin typeface="Dosis Semi-Bold"/>
                <a:ea typeface="Dosis Semi-Bold"/>
                <a:cs typeface="Dosis Semi-Bold"/>
                <a:sym typeface="Dosis Semi-Bold"/>
              </a:rPr>
              <a:t>They've survived the vacuum and radiation of </a:t>
            </a:r>
            <a:r>
              <a:rPr lang="en-US" sz="3152" b="1">
                <a:solidFill>
                  <a:srgbClr val="003933"/>
                </a:solidFill>
                <a:latin typeface="Dosis Bold"/>
                <a:ea typeface="Dosis Bold"/>
                <a:cs typeface="Dosis Bold"/>
                <a:sym typeface="Dosis Bold"/>
              </a:rPr>
              <a:t>outer space</a:t>
            </a:r>
            <a:r>
              <a:rPr lang="en-US" sz="3152" b="1">
                <a:solidFill>
                  <a:srgbClr val="003933"/>
                </a:solidFill>
                <a:latin typeface="Dosis Semi-Bold"/>
                <a:ea typeface="Dosis Semi-Bold"/>
                <a:cs typeface="Dosis Semi-Bold"/>
                <a:sym typeface="Dosis Semi-Bold"/>
              </a:rPr>
              <a:t> during experiments, and even had babies in space!</a:t>
            </a:r>
          </a:p>
        </p:txBody>
      </p:sp>
      <p:sp>
        <p:nvSpPr>
          <p:cNvPr id="31" name="Freeform 31"/>
          <p:cNvSpPr/>
          <p:nvPr/>
        </p:nvSpPr>
        <p:spPr>
          <a:xfrm rot="738161" flipH="1">
            <a:off x="4992229" y="3694117"/>
            <a:ext cx="1694515" cy="1694515"/>
          </a:xfrm>
          <a:custGeom>
            <a:avLst/>
            <a:gdLst/>
            <a:ahLst/>
            <a:cxnLst/>
            <a:rect l="l" t="t" r="r" b="b"/>
            <a:pathLst>
              <a:path w="1694515" h="1694515">
                <a:moveTo>
                  <a:pt x="1694516" y="0"/>
                </a:moveTo>
                <a:lnTo>
                  <a:pt x="0" y="0"/>
                </a:lnTo>
                <a:lnTo>
                  <a:pt x="0" y="1694515"/>
                </a:lnTo>
                <a:lnTo>
                  <a:pt x="1694516" y="1694515"/>
                </a:lnTo>
                <a:lnTo>
                  <a:pt x="1694516" y="0"/>
                </a:lnTo>
                <a:close/>
              </a:path>
            </a:pathLst>
          </a:custGeom>
          <a:blipFill>
            <a:blip r:embed="rId12"/>
            <a:stretch>
              <a:fillRect/>
            </a:stretch>
          </a:blipFill>
        </p:spPr>
        <p:txBody>
          <a:bodyPr/>
          <a:lstStyle/>
          <a:p>
            <a:endParaRPr lang="en-US"/>
          </a:p>
        </p:txBody>
      </p:sp>
      <p:sp>
        <p:nvSpPr>
          <p:cNvPr id="32" name="Freeform 32"/>
          <p:cNvSpPr/>
          <p:nvPr/>
        </p:nvSpPr>
        <p:spPr>
          <a:xfrm rot="738161">
            <a:off x="3738812" y="4852763"/>
            <a:ext cx="1694515" cy="1694515"/>
          </a:xfrm>
          <a:custGeom>
            <a:avLst/>
            <a:gdLst/>
            <a:ahLst/>
            <a:cxnLst/>
            <a:rect l="l" t="t" r="r" b="b"/>
            <a:pathLst>
              <a:path w="1694515" h="1694515">
                <a:moveTo>
                  <a:pt x="0" y="0"/>
                </a:moveTo>
                <a:lnTo>
                  <a:pt x="1694516" y="0"/>
                </a:lnTo>
                <a:lnTo>
                  <a:pt x="1694516" y="1694515"/>
                </a:lnTo>
                <a:lnTo>
                  <a:pt x="0" y="1694515"/>
                </a:lnTo>
                <a:lnTo>
                  <a:pt x="0" y="0"/>
                </a:lnTo>
                <a:close/>
              </a:path>
            </a:pathLst>
          </a:custGeom>
          <a:blipFill>
            <a:blip r:embed="rId12"/>
            <a:stretch>
              <a:fillRect/>
            </a:stretch>
          </a:blipFill>
        </p:spPr>
        <p:txBody>
          <a:bodyPr/>
          <a:lstStyle/>
          <a:p>
            <a:endParaRPr lang="en-US"/>
          </a:p>
        </p:txBody>
      </p:sp>
      <p:sp>
        <p:nvSpPr>
          <p:cNvPr id="33" name="TextBox 33"/>
          <p:cNvSpPr txBox="1"/>
          <p:nvPr/>
        </p:nvSpPr>
        <p:spPr>
          <a:xfrm>
            <a:off x="1028700" y="8161845"/>
            <a:ext cx="7343194" cy="597738"/>
          </a:xfrm>
          <a:prstGeom prst="rect">
            <a:avLst/>
          </a:prstGeom>
        </p:spPr>
        <p:txBody>
          <a:bodyPr lIns="0" tIns="0" rIns="0" bIns="0" rtlCol="0" anchor="t">
            <a:spAutoFit/>
          </a:bodyPr>
          <a:lstStyle/>
          <a:p>
            <a:pPr algn="l">
              <a:lnSpc>
                <a:spcPts val="2406"/>
              </a:lnSpc>
            </a:pPr>
            <a:r>
              <a:rPr lang="en-US" sz="1552" b="1">
                <a:solidFill>
                  <a:srgbClr val="003933"/>
                </a:solidFill>
                <a:latin typeface="Dosis Semi-Bold"/>
                <a:ea typeface="Dosis Semi-Bold"/>
                <a:cs typeface="Dosis Semi-Bold"/>
                <a:sym typeface="Dosis Semi-Bold"/>
              </a:rPr>
              <a:t>T</a:t>
            </a:r>
            <a:r>
              <a:rPr lang="en-US" sz="1552" b="1">
                <a:solidFill>
                  <a:srgbClr val="003933"/>
                </a:solidFill>
                <a:latin typeface="Dosis Bold"/>
                <a:ea typeface="Dosis Bold"/>
                <a:cs typeface="Dosis Bold"/>
                <a:sym typeface="Dosis Bold"/>
              </a:rPr>
              <a:t>his is NOT a real image</a:t>
            </a:r>
            <a:r>
              <a:rPr lang="en-US" sz="1552" b="1">
                <a:solidFill>
                  <a:srgbClr val="003933"/>
                </a:solidFill>
                <a:latin typeface="Dosis Semi-Bold"/>
                <a:ea typeface="Dosis Semi-Bold"/>
                <a:cs typeface="Dosis Semi-Bold"/>
                <a:sym typeface="Dosis Semi-Bold"/>
              </a:rPr>
              <a:t>. Tardigrades are microscopic and have been added to the image.</a:t>
            </a:r>
          </a:p>
          <a:p>
            <a:pPr algn="l">
              <a:lnSpc>
                <a:spcPts val="2406"/>
              </a:lnSpc>
            </a:pPr>
            <a:r>
              <a:rPr lang="en-US" sz="1552" b="1">
                <a:solidFill>
                  <a:srgbClr val="003933"/>
                </a:solidFill>
                <a:latin typeface="Dosis Semi-Bold"/>
                <a:ea typeface="Dosis Semi-Bold"/>
                <a:cs typeface="Dosis Semi-Bold"/>
                <a:sym typeface="Dosis Semi-Bold"/>
              </a:rPr>
              <a:t>Image Credit: Gale Blog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9222" r="-9222"/>
            </a:stretch>
          </a:blipFill>
        </p:spPr>
        <p:txBody>
          <a:bodyPr/>
          <a:lstStyle/>
          <a:p>
            <a:endParaRPr lang="en-US"/>
          </a:p>
        </p:txBody>
      </p:sp>
      <p:grpSp>
        <p:nvGrpSpPr>
          <p:cNvPr id="3" name="Group 3"/>
          <p:cNvGrpSpPr/>
          <p:nvPr/>
        </p:nvGrpSpPr>
        <p:grpSpPr>
          <a:xfrm>
            <a:off x="-869488" y="-836544"/>
            <a:ext cx="20086371" cy="12006726"/>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00AD9C"/>
              </a:solidFill>
            </p:spPr>
            <p:txBody>
              <a:bodyPr/>
              <a:lstStyle/>
              <a:p>
                <a:endParaRPr lang="en-US"/>
              </a:p>
            </p:txBody>
          </p:sp>
          <p:sp>
            <p:nvSpPr>
              <p:cNvPr id="6" name="TextBox 6"/>
              <p:cNvSpPr txBox="1"/>
              <p:nvPr/>
            </p:nvSpPr>
            <p:spPr>
              <a:xfrm>
                <a:off x="0" y="-57150"/>
                <a:ext cx="356429" cy="2909178"/>
              </a:xfrm>
              <a:prstGeom prst="rect">
                <a:avLst/>
              </a:prstGeom>
            </p:spPr>
            <p:txBody>
              <a:bodyPr lIns="53498" tIns="53498" rIns="53498" bIns="53498" rtlCol="0" anchor="ctr"/>
              <a:lstStyle/>
              <a:p>
                <a:pPr algn="ctr">
                  <a:lnSpc>
                    <a:spcPts val="2801"/>
                  </a:lnSpc>
                </a:pPr>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00AD9C"/>
              </a:solidFill>
            </p:spPr>
            <p:txBody>
              <a:bodyPr/>
              <a:lstStyle/>
              <a:p>
                <a:endParaRPr lang="en-US"/>
              </a:p>
            </p:txBody>
          </p:sp>
          <p:sp>
            <p:nvSpPr>
              <p:cNvPr id="9" name="TextBox 9"/>
              <p:cNvSpPr txBox="1"/>
              <p:nvPr/>
            </p:nvSpPr>
            <p:spPr>
              <a:xfrm>
                <a:off x="0" y="-57150"/>
                <a:ext cx="356429" cy="2909178"/>
              </a:xfrm>
              <a:prstGeom prst="rect">
                <a:avLst/>
              </a:prstGeom>
            </p:spPr>
            <p:txBody>
              <a:bodyPr lIns="53498" tIns="53498" rIns="53498" bIns="53498" rtlCol="0" anchor="ctr"/>
              <a:lstStyle/>
              <a:p>
                <a:pPr algn="ctr">
                  <a:lnSpc>
                    <a:spcPts val="2801"/>
                  </a:lnSpc>
                </a:pPr>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00AD9C"/>
              </a:solidFill>
            </p:spPr>
            <p:txBody>
              <a:bodyPr/>
              <a:lstStyle/>
              <a:p>
                <a:endParaRPr lang="en-US"/>
              </a:p>
            </p:txBody>
          </p:sp>
          <p:sp>
            <p:nvSpPr>
              <p:cNvPr id="12" name="TextBox 12"/>
              <p:cNvSpPr txBox="1"/>
              <p:nvPr/>
            </p:nvSpPr>
            <p:spPr>
              <a:xfrm>
                <a:off x="0" y="-57150"/>
                <a:ext cx="356429" cy="4859360"/>
              </a:xfrm>
              <a:prstGeom prst="rect">
                <a:avLst/>
              </a:prstGeom>
            </p:spPr>
            <p:txBody>
              <a:bodyPr lIns="53498" tIns="53498" rIns="53498" bIns="53498" rtlCol="0" anchor="ctr"/>
              <a:lstStyle/>
              <a:p>
                <a:pPr algn="ctr">
                  <a:lnSpc>
                    <a:spcPts val="2801"/>
                  </a:lnSpc>
                </a:pPr>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00AD9C"/>
              </a:solidFill>
            </p:spPr>
            <p:txBody>
              <a:bodyPr/>
              <a:lstStyle/>
              <a:p>
                <a:endParaRPr lang="en-US"/>
              </a:p>
            </p:txBody>
          </p:sp>
          <p:sp>
            <p:nvSpPr>
              <p:cNvPr id="15" name="TextBox 15"/>
              <p:cNvSpPr txBox="1"/>
              <p:nvPr/>
            </p:nvSpPr>
            <p:spPr>
              <a:xfrm>
                <a:off x="0" y="-57150"/>
                <a:ext cx="356429" cy="4859360"/>
              </a:xfrm>
              <a:prstGeom prst="rect">
                <a:avLst/>
              </a:prstGeom>
            </p:spPr>
            <p:txBody>
              <a:bodyPr lIns="53498" tIns="53498" rIns="53498" bIns="53498" rtlCol="0" anchor="ctr"/>
              <a:lstStyle/>
              <a:p>
                <a:pPr algn="ctr">
                  <a:lnSpc>
                    <a:spcPts val="2801"/>
                  </a:lnSpc>
                </a:pPr>
                <a:endParaRPr/>
              </a:p>
            </p:txBody>
          </p:sp>
        </p:grpSp>
      </p:grpSp>
      <p:sp>
        <p:nvSpPr>
          <p:cNvPr id="16" name="Freeform 16"/>
          <p:cNvSpPr/>
          <p:nvPr/>
        </p:nvSpPr>
        <p:spPr>
          <a:xfrm>
            <a:off x="15119006" y="7150056"/>
            <a:ext cx="2717478" cy="2653247"/>
          </a:xfrm>
          <a:custGeom>
            <a:avLst/>
            <a:gdLst/>
            <a:ahLst/>
            <a:cxnLst/>
            <a:rect l="l" t="t" r="r" b="b"/>
            <a:pathLst>
              <a:path w="2717478" h="2653247">
                <a:moveTo>
                  <a:pt x="0" y="0"/>
                </a:moveTo>
                <a:lnTo>
                  <a:pt x="2717478" y="0"/>
                </a:lnTo>
                <a:lnTo>
                  <a:pt x="2717478" y="2653246"/>
                </a:lnTo>
                <a:lnTo>
                  <a:pt x="0" y="26532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7" name="Group 17"/>
          <p:cNvGrpSpPr/>
          <p:nvPr/>
        </p:nvGrpSpPr>
        <p:grpSpPr>
          <a:xfrm rot="-2074858">
            <a:off x="15366099" y="2674126"/>
            <a:ext cx="229651" cy="229651"/>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txBody>
            <a:bodyPr/>
            <a:lstStyle/>
            <a:p>
              <a:endParaRPr lang="en-US"/>
            </a:p>
          </p:txBody>
        </p:sp>
      </p:grpSp>
      <p:sp>
        <p:nvSpPr>
          <p:cNvPr id="19" name="Freeform 19"/>
          <p:cNvSpPr/>
          <p:nvPr/>
        </p:nvSpPr>
        <p:spPr>
          <a:xfrm rot="-2846654">
            <a:off x="17042444" y="5898826"/>
            <a:ext cx="433712" cy="411632"/>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Freeform 20"/>
          <p:cNvSpPr/>
          <p:nvPr/>
        </p:nvSpPr>
        <p:spPr>
          <a:xfrm rot="-2074858">
            <a:off x="17279532" y="4129890"/>
            <a:ext cx="464062" cy="471782"/>
          </a:xfrm>
          <a:custGeom>
            <a:avLst/>
            <a:gdLst/>
            <a:ahLst/>
            <a:cxnLst/>
            <a:rect l="l" t="t" r="r" b="b"/>
            <a:pathLst>
              <a:path w="464062" h="471782">
                <a:moveTo>
                  <a:pt x="0" y="0"/>
                </a:moveTo>
                <a:lnTo>
                  <a:pt x="464062" y="0"/>
                </a:lnTo>
                <a:lnTo>
                  <a:pt x="464062" y="471781"/>
                </a:lnTo>
                <a:lnTo>
                  <a:pt x="0" y="47178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21" name="Group 21"/>
          <p:cNvGrpSpPr>
            <a:grpSpLocks noChangeAspect="1"/>
          </p:cNvGrpSpPr>
          <p:nvPr/>
        </p:nvGrpSpPr>
        <p:grpSpPr>
          <a:xfrm rot="-2949008">
            <a:off x="15866380" y="4469518"/>
            <a:ext cx="498419" cy="262574"/>
            <a:chOff x="0" y="0"/>
            <a:chExt cx="1610360" cy="848360"/>
          </a:xfrm>
        </p:grpSpPr>
        <p:sp>
          <p:nvSpPr>
            <p:cNvPr id="22" name="Freeform 22"/>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txBody>
            <a:bodyPr/>
            <a:lstStyle/>
            <a:p>
              <a:endParaRPr lang="en-US"/>
            </a:p>
          </p:txBody>
        </p:sp>
      </p:grpSp>
      <p:grpSp>
        <p:nvGrpSpPr>
          <p:cNvPr id="23" name="Group 23"/>
          <p:cNvGrpSpPr>
            <a:grpSpLocks noChangeAspect="1"/>
          </p:cNvGrpSpPr>
          <p:nvPr/>
        </p:nvGrpSpPr>
        <p:grpSpPr>
          <a:xfrm rot="-2949008">
            <a:off x="14359241" y="9446041"/>
            <a:ext cx="498419" cy="262574"/>
            <a:chOff x="0" y="0"/>
            <a:chExt cx="1610360" cy="848360"/>
          </a:xfrm>
        </p:grpSpPr>
        <p:sp>
          <p:nvSpPr>
            <p:cNvPr id="24" name="Freeform 24"/>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txBody>
            <a:bodyPr/>
            <a:lstStyle/>
            <a:p>
              <a:endParaRPr lang="en-US"/>
            </a:p>
          </p:txBody>
        </p:sp>
      </p:grpSp>
      <p:grpSp>
        <p:nvGrpSpPr>
          <p:cNvPr id="25" name="Group 25"/>
          <p:cNvGrpSpPr/>
          <p:nvPr/>
        </p:nvGrpSpPr>
        <p:grpSpPr>
          <a:xfrm>
            <a:off x="15738452" y="6288751"/>
            <a:ext cx="229651" cy="229651"/>
            <a:chOff x="0" y="0"/>
            <a:chExt cx="6350000" cy="6350000"/>
          </a:xfrm>
        </p:grpSpPr>
        <p:sp>
          <p:nvSpPr>
            <p:cNvPr id="26" name="Freeform 2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txBody>
            <a:bodyPr/>
            <a:lstStyle/>
            <a:p>
              <a:endParaRPr lang="en-US"/>
            </a:p>
          </p:txBody>
        </p:sp>
      </p:grpSp>
      <p:sp>
        <p:nvSpPr>
          <p:cNvPr id="27" name="Freeform 27"/>
          <p:cNvSpPr/>
          <p:nvPr/>
        </p:nvSpPr>
        <p:spPr>
          <a:xfrm rot="-808225">
            <a:off x="15634655" y="561637"/>
            <a:ext cx="2053555" cy="2933651"/>
          </a:xfrm>
          <a:custGeom>
            <a:avLst/>
            <a:gdLst/>
            <a:ahLst/>
            <a:cxnLst/>
            <a:rect l="l" t="t" r="r" b="b"/>
            <a:pathLst>
              <a:path w="2053555" h="2933651">
                <a:moveTo>
                  <a:pt x="0" y="0"/>
                </a:moveTo>
                <a:lnTo>
                  <a:pt x="2053556" y="0"/>
                </a:lnTo>
                <a:lnTo>
                  <a:pt x="2053556" y="2933651"/>
                </a:lnTo>
                <a:lnTo>
                  <a:pt x="0" y="29336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8" name="Freeform 28"/>
          <p:cNvSpPr/>
          <p:nvPr/>
        </p:nvSpPr>
        <p:spPr>
          <a:xfrm>
            <a:off x="1028700" y="5829983"/>
            <a:ext cx="3472964" cy="3472964"/>
          </a:xfrm>
          <a:custGeom>
            <a:avLst/>
            <a:gdLst/>
            <a:ahLst/>
            <a:cxnLst/>
            <a:rect l="l" t="t" r="r" b="b"/>
            <a:pathLst>
              <a:path w="3472964" h="3472964">
                <a:moveTo>
                  <a:pt x="0" y="0"/>
                </a:moveTo>
                <a:lnTo>
                  <a:pt x="3472964" y="0"/>
                </a:lnTo>
                <a:lnTo>
                  <a:pt x="3472964" y="3472964"/>
                </a:lnTo>
                <a:lnTo>
                  <a:pt x="0" y="3472964"/>
                </a:lnTo>
                <a:lnTo>
                  <a:pt x="0" y="0"/>
                </a:lnTo>
                <a:close/>
              </a:path>
            </a:pathLst>
          </a:custGeom>
          <a:blipFill>
            <a:blip r:embed="rId11"/>
            <a:stretch>
              <a:fillRect/>
            </a:stretch>
          </a:blipFill>
        </p:spPr>
        <p:txBody>
          <a:bodyPr/>
          <a:lstStyle/>
          <a:p>
            <a:endParaRPr lang="en-US"/>
          </a:p>
        </p:txBody>
      </p:sp>
      <p:sp>
        <p:nvSpPr>
          <p:cNvPr id="29" name="Freeform 29"/>
          <p:cNvSpPr/>
          <p:nvPr/>
        </p:nvSpPr>
        <p:spPr>
          <a:xfrm>
            <a:off x="1294151" y="2154282"/>
            <a:ext cx="5491061" cy="6986547"/>
          </a:xfrm>
          <a:custGeom>
            <a:avLst/>
            <a:gdLst/>
            <a:ahLst/>
            <a:cxnLst/>
            <a:rect l="l" t="t" r="r" b="b"/>
            <a:pathLst>
              <a:path w="5491061" h="6986547">
                <a:moveTo>
                  <a:pt x="0" y="0"/>
                </a:moveTo>
                <a:lnTo>
                  <a:pt x="5491061" y="0"/>
                </a:lnTo>
                <a:lnTo>
                  <a:pt x="5491061" y="6986548"/>
                </a:lnTo>
                <a:lnTo>
                  <a:pt x="0" y="6986548"/>
                </a:lnTo>
                <a:lnTo>
                  <a:pt x="0" y="0"/>
                </a:lnTo>
                <a:close/>
              </a:path>
            </a:pathLst>
          </a:custGeom>
          <a:blipFill>
            <a:blip r:embed="rId12"/>
            <a:stretch>
              <a:fillRect/>
            </a:stretch>
          </a:blipFill>
        </p:spPr>
        <p:txBody>
          <a:bodyPr/>
          <a:lstStyle/>
          <a:p>
            <a:endParaRPr lang="en-US"/>
          </a:p>
        </p:txBody>
      </p:sp>
      <p:sp>
        <p:nvSpPr>
          <p:cNvPr id="30" name="TextBox 30"/>
          <p:cNvSpPr txBox="1"/>
          <p:nvPr/>
        </p:nvSpPr>
        <p:spPr>
          <a:xfrm>
            <a:off x="3324710" y="838425"/>
            <a:ext cx="11638581" cy="922021"/>
          </a:xfrm>
          <a:prstGeom prst="rect">
            <a:avLst/>
          </a:prstGeom>
        </p:spPr>
        <p:txBody>
          <a:bodyPr lIns="0" tIns="0" rIns="0" bIns="0" rtlCol="0" anchor="t">
            <a:spAutoFit/>
          </a:bodyPr>
          <a:lstStyle/>
          <a:p>
            <a:pPr algn="ctr">
              <a:lnSpc>
                <a:spcPts val="7140"/>
              </a:lnSpc>
            </a:pPr>
            <a:r>
              <a:rPr lang="en-US" sz="6000" spc="198">
                <a:solidFill>
                  <a:srgbClr val="00AD9C"/>
                </a:solidFill>
                <a:latin typeface="Marykate"/>
                <a:ea typeface="Marykate"/>
                <a:cs typeface="Marykate"/>
                <a:sym typeface="Marykate"/>
              </a:rPr>
              <a:t>WHY SCIENTISTS STUDY TARDIGRADES</a:t>
            </a:r>
          </a:p>
        </p:txBody>
      </p:sp>
      <p:sp>
        <p:nvSpPr>
          <p:cNvPr id="31" name="TextBox 31"/>
          <p:cNvSpPr txBox="1"/>
          <p:nvPr/>
        </p:nvSpPr>
        <p:spPr>
          <a:xfrm>
            <a:off x="7350286" y="2298809"/>
            <a:ext cx="7875679" cy="6351475"/>
          </a:xfrm>
          <a:prstGeom prst="rect">
            <a:avLst/>
          </a:prstGeom>
        </p:spPr>
        <p:txBody>
          <a:bodyPr lIns="0" tIns="0" rIns="0" bIns="0" rtlCol="0" anchor="t">
            <a:spAutoFit/>
          </a:bodyPr>
          <a:lstStyle/>
          <a:p>
            <a:pPr marL="702220" lvl="1" indent="-351110" algn="l">
              <a:lnSpc>
                <a:spcPts val="5041"/>
              </a:lnSpc>
              <a:buFont typeface="Arial"/>
              <a:buChar char="•"/>
            </a:pPr>
            <a:r>
              <a:rPr lang="en-US" sz="3252" b="1">
                <a:solidFill>
                  <a:srgbClr val="003933"/>
                </a:solidFill>
                <a:latin typeface="Dosis Semi-Bold"/>
                <a:ea typeface="Dosis Semi-Bold"/>
                <a:cs typeface="Dosis Semi-Bold"/>
                <a:sym typeface="Dosis Semi-Bold"/>
              </a:rPr>
              <a:t>Scientists hope to learn how tardigrades </a:t>
            </a:r>
            <a:r>
              <a:rPr lang="en-US" sz="3252" b="1">
                <a:solidFill>
                  <a:srgbClr val="003933"/>
                </a:solidFill>
                <a:latin typeface="Dosis Bold"/>
                <a:ea typeface="Dosis Bold"/>
                <a:cs typeface="Dosis Bold"/>
                <a:sym typeface="Dosis Bold"/>
              </a:rPr>
              <a:t>protect their cells</a:t>
            </a:r>
            <a:r>
              <a:rPr lang="en-US" sz="3252" b="1">
                <a:solidFill>
                  <a:srgbClr val="003933"/>
                </a:solidFill>
                <a:latin typeface="Dosis Semi-Bold"/>
                <a:ea typeface="Dosis Semi-Bold"/>
                <a:cs typeface="Dosis Semi-Bold"/>
                <a:sym typeface="Dosis Semi-Bold"/>
              </a:rPr>
              <a:t> in extreme conditions.</a:t>
            </a:r>
          </a:p>
          <a:p>
            <a:pPr marL="702220" lvl="1" indent="-351110" algn="l">
              <a:lnSpc>
                <a:spcPts val="5041"/>
              </a:lnSpc>
              <a:buFont typeface="Arial"/>
              <a:buChar char="•"/>
            </a:pPr>
            <a:r>
              <a:rPr lang="en-US" sz="3252" b="1">
                <a:solidFill>
                  <a:srgbClr val="003933"/>
                </a:solidFill>
                <a:latin typeface="Dosis Semi-Bold"/>
                <a:ea typeface="Dosis Semi-Bold"/>
                <a:cs typeface="Dosis Semi-Bold"/>
                <a:sym typeface="Dosis Semi-Bold"/>
              </a:rPr>
              <a:t>This research could help improve how we </a:t>
            </a:r>
            <a:r>
              <a:rPr lang="en-US" sz="3252" b="1">
                <a:solidFill>
                  <a:srgbClr val="003933"/>
                </a:solidFill>
                <a:latin typeface="Dosis Bold"/>
                <a:ea typeface="Dosis Bold"/>
                <a:cs typeface="Dosis Bold"/>
                <a:sym typeface="Dosis Bold"/>
              </a:rPr>
              <a:t>store vaccines or food</a:t>
            </a:r>
            <a:r>
              <a:rPr lang="en-US" sz="3252" b="1">
                <a:solidFill>
                  <a:srgbClr val="003933"/>
                </a:solidFill>
                <a:latin typeface="Dosis Semi-Bold"/>
                <a:ea typeface="Dosis Semi-Bold"/>
                <a:cs typeface="Dosis Semi-Bold"/>
                <a:sym typeface="Dosis Semi-Bold"/>
              </a:rPr>
              <a:t> without refrigeration.</a:t>
            </a:r>
          </a:p>
          <a:p>
            <a:pPr marL="702220" lvl="1" indent="-351110" algn="l">
              <a:lnSpc>
                <a:spcPts val="5041"/>
              </a:lnSpc>
              <a:buFont typeface="Arial"/>
              <a:buChar char="•"/>
            </a:pPr>
            <a:r>
              <a:rPr lang="en-US" sz="3252" b="1">
                <a:solidFill>
                  <a:srgbClr val="003933"/>
                </a:solidFill>
                <a:latin typeface="Dosis Semi-Bold"/>
                <a:ea typeface="Dosis Semi-Bold"/>
                <a:cs typeface="Dosis Semi-Bold"/>
                <a:sym typeface="Dosis Semi-Bold"/>
              </a:rPr>
              <a:t>It might also help us </a:t>
            </a:r>
            <a:r>
              <a:rPr lang="en-US" sz="3252" b="1">
                <a:solidFill>
                  <a:srgbClr val="003933"/>
                </a:solidFill>
                <a:latin typeface="Dosis Bold"/>
                <a:ea typeface="Dosis Bold"/>
                <a:cs typeface="Dosis Bold"/>
                <a:sym typeface="Dosis Bold"/>
              </a:rPr>
              <a:t>grow crops</a:t>
            </a:r>
            <a:r>
              <a:rPr lang="en-US" sz="3252" b="1">
                <a:solidFill>
                  <a:srgbClr val="003933"/>
                </a:solidFill>
                <a:latin typeface="Dosis Semi-Bold"/>
                <a:ea typeface="Dosis Semi-Bold"/>
                <a:cs typeface="Dosis Semi-Bold"/>
                <a:sym typeface="Dosis Semi-Bold"/>
              </a:rPr>
              <a:t> that survive drought and other </a:t>
            </a:r>
            <a:r>
              <a:rPr lang="en-US" sz="3252" b="1">
                <a:solidFill>
                  <a:srgbClr val="003933"/>
                </a:solidFill>
                <a:latin typeface="Dosis Bold"/>
                <a:ea typeface="Dosis Bold"/>
                <a:cs typeface="Dosis Bold"/>
                <a:sym typeface="Dosis Bold"/>
              </a:rPr>
              <a:t>extreme weather</a:t>
            </a:r>
            <a:r>
              <a:rPr lang="en-US" sz="3252" b="1">
                <a:solidFill>
                  <a:srgbClr val="003933"/>
                </a:solidFill>
                <a:latin typeface="Dosis Semi-Bold"/>
                <a:ea typeface="Dosis Semi-Bold"/>
                <a:cs typeface="Dosis Semi-Bold"/>
                <a:sym typeface="Dosis Semi-Bold"/>
              </a:rPr>
              <a:t>.</a:t>
            </a:r>
          </a:p>
          <a:p>
            <a:pPr marL="702220" lvl="1" indent="-351110" algn="l">
              <a:lnSpc>
                <a:spcPts val="5041"/>
              </a:lnSpc>
              <a:buFont typeface="Arial"/>
              <a:buChar char="•"/>
            </a:pPr>
            <a:r>
              <a:rPr lang="en-US" sz="3252" b="1">
                <a:solidFill>
                  <a:srgbClr val="003933"/>
                </a:solidFill>
                <a:latin typeface="Dosis Bold"/>
                <a:ea typeface="Dosis Bold"/>
                <a:cs typeface="Dosis Bold"/>
                <a:sym typeface="Dosis Bold"/>
              </a:rPr>
              <a:t>Astrobiologists</a:t>
            </a:r>
            <a:r>
              <a:rPr lang="en-US" sz="3252" b="1">
                <a:solidFill>
                  <a:srgbClr val="003933"/>
                </a:solidFill>
                <a:latin typeface="Dosis Semi-Bold"/>
                <a:ea typeface="Dosis Semi-Bold"/>
                <a:cs typeface="Dosis Semi-Bold"/>
                <a:sym typeface="Dosis Semi-Bold"/>
              </a:rPr>
              <a:t> are also very interested in tardigrades!</a:t>
            </a:r>
          </a:p>
        </p:txBody>
      </p:sp>
      <p:sp>
        <p:nvSpPr>
          <p:cNvPr id="32" name="Freeform 32"/>
          <p:cNvSpPr/>
          <p:nvPr/>
        </p:nvSpPr>
        <p:spPr>
          <a:xfrm flipH="1">
            <a:off x="3933555" y="3673563"/>
            <a:ext cx="2730014" cy="2730014"/>
          </a:xfrm>
          <a:custGeom>
            <a:avLst/>
            <a:gdLst/>
            <a:ahLst/>
            <a:cxnLst/>
            <a:rect l="l" t="t" r="r" b="b"/>
            <a:pathLst>
              <a:path w="2730014" h="2730014">
                <a:moveTo>
                  <a:pt x="2730015" y="0"/>
                </a:moveTo>
                <a:lnTo>
                  <a:pt x="0" y="0"/>
                </a:lnTo>
                <a:lnTo>
                  <a:pt x="0" y="2730014"/>
                </a:lnTo>
                <a:lnTo>
                  <a:pt x="2730015" y="2730014"/>
                </a:lnTo>
                <a:lnTo>
                  <a:pt x="2730015" y="0"/>
                </a:lnTo>
                <a:close/>
              </a:path>
            </a:pathLst>
          </a:custGeom>
          <a:blipFill>
            <a:blip r:embed="rId11"/>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9222" r="-9222"/>
            </a:stretch>
          </a:blipFill>
        </p:spPr>
        <p:txBody>
          <a:bodyPr/>
          <a:lstStyle/>
          <a:p>
            <a:endParaRPr lang="en-US"/>
          </a:p>
        </p:txBody>
      </p:sp>
      <p:grpSp>
        <p:nvGrpSpPr>
          <p:cNvPr id="3" name="Group 3"/>
          <p:cNvGrpSpPr/>
          <p:nvPr/>
        </p:nvGrpSpPr>
        <p:grpSpPr>
          <a:xfrm>
            <a:off x="-869488" y="-836544"/>
            <a:ext cx="20086371" cy="12006726"/>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00AD9C"/>
              </a:solidFill>
            </p:spPr>
            <p:txBody>
              <a:bodyPr/>
              <a:lstStyle/>
              <a:p>
                <a:endParaRPr lang="en-US"/>
              </a:p>
            </p:txBody>
          </p:sp>
          <p:sp>
            <p:nvSpPr>
              <p:cNvPr id="6" name="TextBox 6"/>
              <p:cNvSpPr txBox="1"/>
              <p:nvPr/>
            </p:nvSpPr>
            <p:spPr>
              <a:xfrm>
                <a:off x="0" y="-57150"/>
                <a:ext cx="356429" cy="2909178"/>
              </a:xfrm>
              <a:prstGeom prst="rect">
                <a:avLst/>
              </a:prstGeom>
            </p:spPr>
            <p:txBody>
              <a:bodyPr lIns="53498" tIns="53498" rIns="53498" bIns="53498" rtlCol="0" anchor="ctr"/>
              <a:lstStyle/>
              <a:p>
                <a:pPr algn="ctr">
                  <a:lnSpc>
                    <a:spcPts val="2801"/>
                  </a:lnSpc>
                </a:pPr>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00AD9C"/>
              </a:solidFill>
            </p:spPr>
            <p:txBody>
              <a:bodyPr/>
              <a:lstStyle/>
              <a:p>
                <a:endParaRPr lang="en-US"/>
              </a:p>
            </p:txBody>
          </p:sp>
          <p:sp>
            <p:nvSpPr>
              <p:cNvPr id="9" name="TextBox 9"/>
              <p:cNvSpPr txBox="1"/>
              <p:nvPr/>
            </p:nvSpPr>
            <p:spPr>
              <a:xfrm>
                <a:off x="0" y="-57150"/>
                <a:ext cx="356429" cy="2909178"/>
              </a:xfrm>
              <a:prstGeom prst="rect">
                <a:avLst/>
              </a:prstGeom>
            </p:spPr>
            <p:txBody>
              <a:bodyPr lIns="53498" tIns="53498" rIns="53498" bIns="53498" rtlCol="0" anchor="ctr"/>
              <a:lstStyle/>
              <a:p>
                <a:pPr algn="ctr">
                  <a:lnSpc>
                    <a:spcPts val="2801"/>
                  </a:lnSpc>
                </a:pPr>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00AD9C"/>
              </a:solidFill>
            </p:spPr>
            <p:txBody>
              <a:bodyPr/>
              <a:lstStyle/>
              <a:p>
                <a:endParaRPr lang="en-US"/>
              </a:p>
            </p:txBody>
          </p:sp>
          <p:sp>
            <p:nvSpPr>
              <p:cNvPr id="12" name="TextBox 12"/>
              <p:cNvSpPr txBox="1"/>
              <p:nvPr/>
            </p:nvSpPr>
            <p:spPr>
              <a:xfrm>
                <a:off x="0" y="-57150"/>
                <a:ext cx="356429" cy="4859360"/>
              </a:xfrm>
              <a:prstGeom prst="rect">
                <a:avLst/>
              </a:prstGeom>
            </p:spPr>
            <p:txBody>
              <a:bodyPr lIns="53498" tIns="53498" rIns="53498" bIns="53498" rtlCol="0" anchor="ctr"/>
              <a:lstStyle/>
              <a:p>
                <a:pPr algn="ctr">
                  <a:lnSpc>
                    <a:spcPts val="2801"/>
                  </a:lnSpc>
                </a:pPr>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00AD9C"/>
              </a:solidFill>
            </p:spPr>
            <p:txBody>
              <a:bodyPr/>
              <a:lstStyle/>
              <a:p>
                <a:endParaRPr lang="en-US"/>
              </a:p>
            </p:txBody>
          </p:sp>
          <p:sp>
            <p:nvSpPr>
              <p:cNvPr id="15" name="TextBox 15"/>
              <p:cNvSpPr txBox="1"/>
              <p:nvPr/>
            </p:nvSpPr>
            <p:spPr>
              <a:xfrm>
                <a:off x="0" y="-57150"/>
                <a:ext cx="356429" cy="4859360"/>
              </a:xfrm>
              <a:prstGeom prst="rect">
                <a:avLst/>
              </a:prstGeom>
            </p:spPr>
            <p:txBody>
              <a:bodyPr lIns="53498" tIns="53498" rIns="53498" bIns="53498" rtlCol="0" anchor="ctr"/>
              <a:lstStyle/>
              <a:p>
                <a:pPr algn="ctr">
                  <a:lnSpc>
                    <a:spcPts val="2801"/>
                  </a:lnSpc>
                </a:pPr>
                <a:endParaRPr/>
              </a:p>
            </p:txBody>
          </p:sp>
        </p:grpSp>
      </p:grpSp>
      <p:sp>
        <p:nvSpPr>
          <p:cNvPr id="16" name="TextBox 16"/>
          <p:cNvSpPr txBox="1"/>
          <p:nvPr/>
        </p:nvSpPr>
        <p:spPr>
          <a:xfrm>
            <a:off x="3324710" y="838425"/>
            <a:ext cx="14163190" cy="922020"/>
          </a:xfrm>
          <a:prstGeom prst="rect">
            <a:avLst/>
          </a:prstGeom>
        </p:spPr>
        <p:txBody>
          <a:bodyPr lIns="0" tIns="0" rIns="0" bIns="0" rtlCol="0" anchor="t">
            <a:spAutoFit/>
          </a:bodyPr>
          <a:lstStyle/>
          <a:p>
            <a:pPr algn="ctr">
              <a:lnSpc>
                <a:spcPts val="7139"/>
              </a:lnSpc>
            </a:pPr>
            <a:r>
              <a:rPr lang="en-US" sz="6000" spc="198">
                <a:solidFill>
                  <a:srgbClr val="00AD9C"/>
                </a:solidFill>
                <a:latin typeface="Marykate"/>
                <a:ea typeface="Marykate"/>
                <a:cs typeface="Marykate"/>
                <a:sym typeface="Marykate"/>
              </a:rPr>
              <a:t>WHY DO ASTROBIOLOGISTS STUDY TARDIGRADES?</a:t>
            </a:r>
          </a:p>
        </p:txBody>
      </p:sp>
      <p:sp>
        <p:nvSpPr>
          <p:cNvPr id="17" name="Freeform 17"/>
          <p:cNvSpPr/>
          <p:nvPr/>
        </p:nvSpPr>
        <p:spPr>
          <a:xfrm rot="542064">
            <a:off x="756896" y="536471"/>
            <a:ext cx="2436139" cy="2838721"/>
          </a:xfrm>
          <a:custGeom>
            <a:avLst/>
            <a:gdLst/>
            <a:ahLst/>
            <a:cxnLst/>
            <a:rect l="l" t="t" r="r" b="b"/>
            <a:pathLst>
              <a:path w="2436139" h="2838721">
                <a:moveTo>
                  <a:pt x="0" y="0"/>
                </a:moveTo>
                <a:lnTo>
                  <a:pt x="2436139" y="0"/>
                </a:lnTo>
                <a:lnTo>
                  <a:pt x="2436139" y="2838721"/>
                </a:lnTo>
                <a:lnTo>
                  <a:pt x="0" y="28387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18"/>
          <p:cNvSpPr/>
          <p:nvPr/>
        </p:nvSpPr>
        <p:spPr>
          <a:xfrm rot="-10325232" flipV="1">
            <a:off x="606914" y="6940297"/>
            <a:ext cx="2736104" cy="2736104"/>
          </a:xfrm>
          <a:custGeom>
            <a:avLst/>
            <a:gdLst/>
            <a:ahLst/>
            <a:cxnLst/>
            <a:rect l="l" t="t" r="r" b="b"/>
            <a:pathLst>
              <a:path w="2736104" h="2736104">
                <a:moveTo>
                  <a:pt x="0" y="2736104"/>
                </a:moveTo>
                <a:lnTo>
                  <a:pt x="2736103" y="2736104"/>
                </a:lnTo>
                <a:lnTo>
                  <a:pt x="2736103" y="0"/>
                </a:lnTo>
                <a:lnTo>
                  <a:pt x="0" y="0"/>
                </a:lnTo>
                <a:lnTo>
                  <a:pt x="0" y="2736104"/>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9" name="Group 19"/>
          <p:cNvGrpSpPr/>
          <p:nvPr/>
        </p:nvGrpSpPr>
        <p:grpSpPr>
          <a:xfrm>
            <a:off x="1860140" y="4039872"/>
            <a:ext cx="229651" cy="229651"/>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txBody>
            <a:bodyPr/>
            <a:lstStyle/>
            <a:p>
              <a:endParaRPr lang="en-US"/>
            </a:p>
          </p:txBody>
        </p:sp>
      </p:grpSp>
      <p:sp>
        <p:nvSpPr>
          <p:cNvPr id="21" name="Freeform 21"/>
          <p:cNvSpPr/>
          <p:nvPr/>
        </p:nvSpPr>
        <p:spPr>
          <a:xfrm>
            <a:off x="558467" y="4269523"/>
            <a:ext cx="238202" cy="236037"/>
          </a:xfrm>
          <a:custGeom>
            <a:avLst/>
            <a:gdLst/>
            <a:ahLst/>
            <a:cxnLst/>
            <a:rect l="l" t="t" r="r" b="b"/>
            <a:pathLst>
              <a:path w="238202" h="236037">
                <a:moveTo>
                  <a:pt x="0" y="0"/>
                </a:moveTo>
                <a:lnTo>
                  <a:pt x="238202" y="0"/>
                </a:lnTo>
                <a:lnTo>
                  <a:pt x="238202" y="236037"/>
                </a:lnTo>
                <a:lnTo>
                  <a:pt x="0" y="2360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2"/>
          <p:cNvSpPr/>
          <p:nvPr/>
        </p:nvSpPr>
        <p:spPr>
          <a:xfrm rot="-771795">
            <a:off x="717946" y="7310183"/>
            <a:ext cx="433712" cy="411632"/>
          </a:xfrm>
          <a:custGeom>
            <a:avLst/>
            <a:gdLst/>
            <a:ahLst/>
            <a:cxnLst/>
            <a:rect l="l" t="t" r="r" b="b"/>
            <a:pathLst>
              <a:path w="433712" h="411632">
                <a:moveTo>
                  <a:pt x="0" y="0"/>
                </a:moveTo>
                <a:lnTo>
                  <a:pt x="433711" y="0"/>
                </a:lnTo>
                <a:lnTo>
                  <a:pt x="433711" y="411632"/>
                </a:lnTo>
                <a:lnTo>
                  <a:pt x="0" y="41163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23" name="Group 23"/>
          <p:cNvGrpSpPr>
            <a:grpSpLocks noChangeAspect="1"/>
          </p:cNvGrpSpPr>
          <p:nvPr/>
        </p:nvGrpSpPr>
        <p:grpSpPr>
          <a:xfrm rot="1977585">
            <a:off x="3269116" y="9426276"/>
            <a:ext cx="498419" cy="262574"/>
            <a:chOff x="0" y="0"/>
            <a:chExt cx="1610360" cy="848360"/>
          </a:xfrm>
        </p:grpSpPr>
        <p:sp>
          <p:nvSpPr>
            <p:cNvPr id="24" name="Freeform 24"/>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txBody>
            <a:bodyPr/>
            <a:lstStyle/>
            <a:p>
              <a:endParaRPr lang="en-US"/>
            </a:p>
          </p:txBody>
        </p:sp>
      </p:grpSp>
      <p:grpSp>
        <p:nvGrpSpPr>
          <p:cNvPr id="25" name="Group 25"/>
          <p:cNvGrpSpPr/>
          <p:nvPr/>
        </p:nvGrpSpPr>
        <p:grpSpPr>
          <a:xfrm>
            <a:off x="2030890" y="9258300"/>
            <a:ext cx="229651" cy="229651"/>
            <a:chOff x="0" y="0"/>
            <a:chExt cx="6350000" cy="6350000"/>
          </a:xfrm>
        </p:grpSpPr>
        <p:sp>
          <p:nvSpPr>
            <p:cNvPr id="26" name="Freeform 2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txBody>
            <a:bodyPr/>
            <a:lstStyle/>
            <a:p>
              <a:endParaRPr lang="en-US"/>
            </a:p>
          </p:txBody>
        </p:sp>
      </p:grpSp>
      <p:sp>
        <p:nvSpPr>
          <p:cNvPr id="27" name="Freeform 27"/>
          <p:cNvSpPr/>
          <p:nvPr/>
        </p:nvSpPr>
        <p:spPr>
          <a:xfrm>
            <a:off x="1857760" y="6167686"/>
            <a:ext cx="464062" cy="471782"/>
          </a:xfrm>
          <a:custGeom>
            <a:avLst/>
            <a:gdLst/>
            <a:ahLst/>
            <a:cxnLst/>
            <a:rect l="l" t="t" r="r" b="b"/>
            <a:pathLst>
              <a:path w="464062" h="471782">
                <a:moveTo>
                  <a:pt x="0" y="0"/>
                </a:moveTo>
                <a:lnTo>
                  <a:pt x="464062" y="0"/>
                </a:lnTo>
                <a:lnTo>
                  <a:pt x="464062" y="471782"/>
                </a:lnTo>
                <a:lnTo>
                  <a:pt x="0" y="47178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nvGrpSpPr>
          <p:cNvPr id="28" name="Group 28"/>
          <p:cNvGrpSpPr>
            <a:grpSpLocks noChangeAspect="1"/>
          </p:cNvGrpSpPr>
          <p:nvPr/>
        </p:nvGrpSpPr>
        <p:grpSpPr>
          <a:xfrm rot="-874149">
            <a:off x="1053712" y="5439604"/>
            <a:ext cx="498419" cy="262574"/>
            <a:chOff x="0" y="0"/>
            <a:chExt cx="1610360" cy="848360"/>
          </a:xfrm>
        </p:grpSpPr>
        <p:sp>
          <p:nvSpPr>
            <p:cNvPr id="29" name="Freeform 29"/>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txBody>
            <a:bodyPr/>
            <a:lstStyle/>
            <a:p>
              <a:endParaRPr lang="en-US"/>
            </a:p>
          </p:txBody>
        </p:sp>
      </p:grpSp>
      <p:sp>
        <p:nvSpPr>
          <p:cNvPr id="30" name="TextBox 30"/>
          <p:cNvSpPr txBox="1"/>
          <p:nvPr/>
        </p:nvSpPr>
        <p:spPr>
          <a:xfrm>
            <a:off x="3400803" y="1954590"/>
            <a:ext cx="10287479" cy="7706927"/>
          </a:xfrm>
          <a:prstGeom prst="rect">
            <a:avLst/>
          </a:prstGeom>
        </p:spPr>
        <p:txBody>
          <a:bodyPr lIns="0" tIns="0" rIns="0" bIns="0" rtlCol="0" anchor="t">
            <a:spAutoFit/>
          </a:bodyPr>
          <a:lstStyle/>
          <a:p>
            <a:pPr marL="745399" lvl="1" indent="-372700" algn="l">
              <a:lnSpc>
                <a:spcPts val="5558"/>
              </a:lnSpc>
              <a:buFont typeface="Arial"/>
              <a:buChar char="•"/>
            </a:pPr>
            <a:r>
              <a:rPr lang="en-US" sz="3452" b="1">
                <a:solidFill>
                  <a:srgbClr val="003933"/>
                </a:solidFill>
                <a:latin typeface="Dosis Semi-Bold"/>
                <a:ea typeface="Dosis Semi-Bold"/>
                <a:cs typeface="Dosis Semi-Bold"/>
                <a:sym typeface="Dosis Semi-Bold"/>
              </a:rPr>
              <a:t>Astrobiology is the study of </a:t>
            </a:r>
            <a:r>
              <a:rPr lang="en-US" sz="3452" b="1">
                <a:solidFill>
                  <a:srgbClr val="003933"/>
                </a:solidFill>
                <a:latin typeface="Dosis Bold"/>
                <a:ea typeface="Dosis Bold"/>
                <a:cs typeface="Dosis Bold"/>
                <a:sym typeface="Dosis Bold"/>
              </a:rPr>
              <a:t>life beyond</a:t>
            </a:r>
            <a:r>
              <a:rPr lang="en-US" sz="3452" b="1">
                <a:solidFill>
                  <a:srgbClr val="003933"/>
                </a:solidFill>
                <a:latin typeface="Dosis Semi-Bold"/>
                <a:ea typeface="Dosis Semi-Bold"/>
                <a:cs typeface="Dosis Semi-Bold"/>
                <a:sym typeface="Dosis Semi-Bold"/>
              </a:rPr>
              <a:t> </a:t>
            </a:r>
            <a:r>
              <a:rPr lang="en-US" sz="3452" b="1">
                <a:solidFill>
                  <a:srgbClr val="003933"/>
                </a:solidFill>
                <a:latin typeface="Dosis Bold"/>
                <a:ea typeface="Dosis Bold"/>
                <a:cs typeface="Dosis Bold"/>
                <a:sym typeface="Dosis Bold"/>
              </a:rPr>
              <a:t>Earth</a:t>
            </a:r>
            <a:r>
              <a:rPr lang="en-US" sz="3452" b="1">
                <a:solidFill>
                  <a:srgbClr val="003933"/>
                </a:solidFill>
                <a:latin typeface="Dosis Semi-Bold"/>
                <a:ea typeface="Dosis Semi-Bold"/>
                <a:cs typeface="Dosis Semi-Bold"/>
                <a:sym typeface="Dosis Semi-Bold"/>
              </a:rPr>
              <a:t>.</a:t>
            </a:r>
          </a:p>
          <a:p>
            <a:pPr marL="745399" lvl="1" indent="-372700" algn="l">
              <a:lnSpc>
                <a:spcPts val="5558"/>
              </a:lnSpc>
              <a:buFont typeface="Arial"/>
              <a:buChar char="•"/>
            </a:pPr>
            <a:r>
              <a:rPr lang="en-US" sz="3452" b="1">
                <a:solidFill>
                  <a:srgbClr val="003933"/>
                </a:solidFill>
                <a:latin typeface="Dosis Semi-Bold"/>
                <a:ea typeface="Dosis Semi-Bold"/>
                <a:cs typeface="Dosis Semi-Bold"/>
                <a:sym typeface="Dosis Semi-Bold"/>
              </a:rPr>
              <a:t>A lot of places beyond Earth are extreme environments where only extreme life</a:t>
            </a:r>
            <a:r>
              <a:rPr lang="en-US" sz="3452" b="1">
                <a:solidFill>
                  <a:srgbClr val="003933"/>
                </a:solidFill>
                <a:latin typeface="Dosis Bold"/>
                <a:ea typeface="Dosis Bold"/>
                <a:cs typeface="Dosis Bold"/>
                <a:sym typeface="Dosis Bold"/>
              </a:rPr>
              <a:t> (like Tardigrades!) </a:t>
            </a:r>
            <a:r>
              <a:rPr lang="en-US" sz="3452" b="1">
                <a:solidFill>
                  <a:srgbClr val="003933"/>
                </a:solidFill>
                <a:latin typeface="Dosis Semi-Bold"/>
                <a:ea typeface="Dosis Semi-Bold"/>
                <a:cs typeface="Dosis Semi-Bold"/>
                <a:sym typeface="Dosis Semi-Bold"/>
              </a:rPr>
              <a:t>could survive.</a:t>
            </a:r>
          </a:p>
          <a:p>
            <a:pPr marL="1490798" lvl="2" indent="-496933" algn="l">
              <a:lnSpc>
                <a:spcPts val="5558"/>
              </a:lnSpc>
              <a:buFont typeface="Arial"/>
              <a:buChar char="⚬"/>
            </a:pPr>
            <a:r>
              <a:rPr lang="en-US" sz="3452" b="1">
                <a:solidFill>
                  <a:srgbClr val="003933"/>
                </a:solidFill>
                <a:latin typeface="Dosis Semi-Bold"/>
                <a:ea typeface="Dosis Semi-Bold"/>
                <a:cs typeface="Dosis Semi-Bold"/>
                <a:sym typeface="Dosis Semi-Bold"/>
              </a:rPr>
              <a:t>Mars (cold, dry, high radiation)</a:t>
            </a:r>
          </a:p>
          <a:p>
            <a:pPr marL="1490798" lvl="2" indent="-496933" algn="l">
              <a:lnSpc>
                <a:spcPts val="5558"/>
              </a:lnSpc>
              <a:buFont typeface="Arial"/>
              <a:buChar char="⚬"/>
            </a:pPr>
            <a:r>
              <a:rPr lang="en-US" sz="3452" b="1">
                <a:solidFill>
                  <a:srgbClr val="003933"/>
                </a:solidFill>
                <a:latin typeface="Dosis Semi-Bold"/>
                <a:ea typeface="Dosis Semi-Bold"/>
                <a:cs typeface="Dosis Semi-Bold"/>
                <a:sym typeface="Dosis Semi-Bold"/>
              </a:rPr>
              <a:t>Jupiter’s moon Europa (extremely cold icy ocean)</a:t>
            </a:r>
          </a:p>
          <a:p>
            <a:pPr marL="745399" lvl="1" indent="-372700" algn="l">
              <a:lnSpc>
                <a:spcPts val="5558"/>
              </a:lnSpc>
              <a:buFont typeface="Arial"/>
              <a:buChar char="•"/>
            </a:pPr>
            <a:r>
              <a:rPr lang="en-US" sz="3452" b="1">
                <a:solidFill>
                  <a:srgbClr val="003933"/>
                </a:solidFill>
                <a:latin typeface="Dosis Semi-Bold"/>
                <a:ea typeface="Dosis Semi-Bold"/>
                <a:cs typeface="Dosis Semi-Bold"/>
                <a:sym typeface="Dosis Semi-Bold"/>
              </a:rPr>
              <a:t>Some astrobiologists think that life on Earth originally came from space (Panspermia). Tardigrades can survive in space for short periods!</a:t>
            </a:r>
          </a:p>
          <a:p>
            <a:pPr marL="745399" lvl="1" indent="-372700" algn="l">
              <a:lnSpc>
                <a:spcPts val="5558"/>
              </a:lnSpc>
              <a:buFont typeface="Arial"/>
              <a:buChar char="•"/>
            </a:pPr>
            <a:r>
              <a:rPr lang="en-US" sz="3452" b="1">
                <a:solidFill>
                  <a:srgbClr val="003933"/>
                </a:solidFill>
                <a:latin typeface="Dosis Semi-Bold"/>
                <a:ea typeface="Dosis Semi-Bold"/>
                <a:cs typeface="Dosis Semi-Bold"/>
                <a:sym typeface="Dosis Semi-Bold"/>
              </a:rPr>
              <a:t>Space travel is tough on cells (maybe tardigrades can help!)</a:t>
            </a:r>
          </a:p>
        </p:txBody>
      </p:sp>
      <p:sp>
        <p:nvSpPr>
          <p:cNvPr id="31" name="Freeform 31"/>
          <p:cNvSpPr/>
          <p:nvPr/>
        </p:nvSpPr>
        <p:spPr>
          <a:xfrm>
            <a:off x="14296223" y="2087940"/>
            <a:ext cx="2961312" cy="2921828"/>
          </a:xfrm>
          <a:custGeom>
            <a:avLst/>
            <a:gdLst/>
            <a:ahLst/>
            <a:cxnLst/>
            <a:rect l="l" t="t" r="r" b="b"/>
            <a:pathLst>
              <a:path w="2961312" h="2921828">
                <a:moveTo>
                  <a:pt x="0" y="0"/>
                </a:moveTo>
                <a:lnTo>
                  <a:pt x="2961312" y="0"/>
                </a:lnTo>
                <a:lnTo>
                  <a:pt x="2961312" y="2921828"/>
                </a:lnTo>
                <a:lnTo>
                  <a:pt x="0" y="2921828"/>
                </a:lnTo>
                <a:lnTo>
                  <a:pt x="0" y="0"/>
                </a:lnTo>
                <a:close/>
              </a:path>
            </a:pathLst>
          </a:custGeom>
          <a:blipFill>
            <a:blip r:embed="rId13"/>
            <a:stretch>
              <a:fillRect/>
            </a:stretch>
          </a:blipFill>
        </p:spPr>
        <p:txBody>
          <a:bodyPr/>
          <a:lstStyle/>
          <a:p>
            <a:endParaRPr lang="en-US"/>
          </a:p>
        </p:txBody>
      </p:sp>
      <p:sp>
        <p:nvSpPr>
          <p:cNvPr id="32" name="TextBox 32"/>
          <p:cNvSpPr txBox="1"/>
          <p:nvPr/>
        </p:nvSpPr>
        <p:spPr>
          <a:xfrm>
            <a:off x="9683975" y="5109669"/>
            <a:ext cx="7343194" cy="292938"/>
          </a:xfrm>
          <a:prstGeom prst="rect">
            <a:avLst/>
          </a:prstGeom>
        </p:spPr>
        <p:txBody>
          <a:bodyPr lIns="0" tIns="0" rIns="0" bIns="0" rtlCol="0" anchor="t">
            <a:spAutoFit/>
          </a:bodyPr>
          <a:lstStyle/>
          <a:p>
            <a:pPr algn="r">
              <a:lnSpc>
                <a:spcPts val="2406"/>
              </a:lnSpc>
            </a:pPr>
            <a:r>
              <a:rPr lang="en-US" sz="1552" b="1">
                <a:solidFill>
                  <a:srgbClr val="003933"/>
                </a:solidFill>
                <a:latin typeface="Dosis Semi-Bold"/>
                <a:ea typeface="Dosis Semi-Bold"/>
                <a:cs typeface="Dosis Semi-Bold"/>
                <a:sym typeface="Dosis Semi-Bold"/>
              </a:rPr>
              <a:t>Image Credit: Popular Science</a:t>
            </a:r>
          </a:p>
        </p:txBody>
      </p:sp>
      <p:sp>
        <p:nvSpPr>
          <p:cNvPr id="33" name="Freeform 33"/>
          <p:cNvSpPr/>
          <p:nvPr/>
        </p:nvSpPr>
        <p:spPr>
          <a:xfrm rot="-2401970">
            <a:off x="14922735" y="5903815"/>
            <a:ext cx="1609823" cy="1577438"/>
          </a:xfrm>
          <a:custGeom>
            <a:avLst/>
            <a:gdLst/>
            <a:ahLst/>
            <a:cxnLst/>
            <a:rect l="l" t="t" r="r" b="b"/>
            <a:pathLst>
              <a:path w="1609823" h="1577438">
                <a:moveTo>
                  <a:pt x="0" y="0"/>
                </a:moveTo>
                <a:lnTo>
                  <a:pt x="1609823" y="0"/>
                </a:lnTo>
                <a:lnTo>
                  <a:pt x="1609823" y="1577439"/>
                </a:lnTo>
                <a:lnTo>
                  <a:pt x="0" y="1577439"/>
                </a:lnTo>
                <a:lnTo>
                  <a:pt x="0" y="0"/>
                </a:lnTo>
                <a:close/>
              </a:path>
            </a:pathLst>
          </a:custGeom>
          <a:blipFill>
            <a:blip r:embed="rId14"/>
            <a:stretch>
              <a:fillRect t="-2052"/>
            </a:stretch>
          </a:blipFill>
        </p:spPr>
        <p:txBody>
          <a:bodyPr/>
          <a:lstStyle/>
          <a:p>
            <a:endParaRPr lang="en-US"/>
          </a:p>
        </p:txBody>
      </p:sp>
      <p:sp>
        <p:nvSpPr>
          <p:cNvPr id="34" name="Freeform 34"/>
          <p:cNvSpPr/>
          <p:nvPr/>
        </p:nvSpPr>
        <p:spPr>
          <a:xfrm>
            <a:off x="14450388" y="6692535"/>
            <a:ext cx="2937611" cy="2889875"/>
          </a:xfrm>
          <a:custGeom>
            <a:avLst/>
            <a:gdLst/>
            <a:ahLst/>
            <a:cxnLst/>
            <a:rect l="l" t="t" r="r" b="b"/>
            <a:pathLst>
              <a:path w="2937611" h="2889875">
                <a:moveTo>
                  <a:pt x="0" y="0"/>
                </a:moveTo>
                <a:lnTo>
                  <a:pt x="2937611" y="0"/>
                </a:lnTo>
                <a:lnTo>
                  <a:pt x="2937611" y="2889874"/>
                </a:lnTo>
                <a:lnTo>
                  <a:pt x="0" y="288987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9222" r="-9222"/>
            </a:stretch>
          </a:blipFill>
        </p:spPr>
        <p:txBody>
          <a:bodyPr/>
          <a:lstStyle/>
          <a:p>
            <a:endParaRPr lang="en-US"/>
          </a:p>
        </p:txBody>
      </p:sp>
      <p:grpSp>
        <p:nvGrpSpPr>
          <p:cNvPr id="3" name="Group 3"/>
          <p:cNvGrpSpPr/>
          <p:nvPr/>
        </p:nvGrpSpPr>
        <p:grpSpPr>
          <a:xfrm>
            <a:off x="-869488" y="-836544"/>
            <a:ext cx="20086371" cy="12006726"/>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00AD9C"/>
              </a:solidFill>
            </p:spPr>
            <p:txBody>
              <a:bodyPr/>
              <a:lstStyle/>
              <a:p>
                <a:endParaRPr lang="en-US"/>
              </a:p>
            </p:txBody>
          </p:sp>
          <p:sp>
            <p:nvSpPr>
              <p:cNvPr id="6" name="TextBox 6"/>
              <p:cNvSpPr txBox="1"/>
              <p:nvPr/>
            </p:nvSpPr>
            <p:spPr>
              <a:xfrm>
                <a:off x="0" y="-57150"/>
                <a:ext cx="356429" cy="2909178"/>
              </a:xfrm>
              <a:prstGeom prst="rect">
                <a:avLst/>
              </a:prstGeom>
            </p:spPr>
            <p:txBody>
              <a:bodyPr lIns="53498" tIns="53498" rIns="53498" bIns="53498" rtlCol="0" anchor="ctr"/>
              <a:lstStyle/>
              <a:p>
                <a:pPr algn="ctr">
                  <a:lnSpc>
                    <a:spcPts val="2801"/>
                  </a:lnSpc>
                </a:pPr>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00AD9C"/>
              </a:solidFill>
            </p:spPr>
            <p:txBody>
              <a:bodyPr/>
              <a:lstStyle/>
              <a:p>
                <a:endParaRPr lang="en-US"/>
              </a:p>
            </p:txBody>
          </p:sp>
          <p:sp>
            <p:nvSpPr>
              <p:cNvPr id="9" name="TextBox 9"/>
              <p:cNvSpPr txBox="1"/>
              <p:nvPr/>
            </p:nvSpPr>
            <p:spPr>
              <a:xfrm>
                <a:off x="0" y="-57150"/>
                <a:ext cx="356429" cy="2909178"/>
              </a:xfrm>
              <a:prstGeom prst="rect">
                <a:avLst/>
              </a:prstGeom>
            </p:spPr>
            <p:txBody>
              <a:bodyPr lIns="53498" tIns="53498" rIns="53498" bIns="53498" rtlCol="0" anchor="ctr"/>
              <a:lstStyle/>
              <a:p>
                <a:pPr algn="ctr">
                  <a:lnSpc>
                    <a:spcPts val="2801"/>
                  </a:lnSpc>
                </a:pPr>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00AD9C"/>
              </a:solidFill>
            </p:spPr>
            <p:txBody>
              <a:bodyPr/>
              <a:lstStyle/>
              <a:p>
                <a:endParaRPr lang="en-US"/>
              </a:p>
            </p:txBody>
          </p:sp>
          <p:sp>
            <p:nvSpPr>
              <p:cNvPr id="12" name="TextBox 12"/>
              <p:cNvSpPr txBox="1"/>
              <p:nvPr/>
            </p:nvSpPr>
            <p:spPr>
              <a:xfrm>
                <a:off x="0" y="-57150"/>
                <a:ext cx="356429" cy="4859360"/>
              </a:xfrm>
              <a:prstGeom prst="rect">
                <a:avLst/>
              </a:prstGeom>
            </p:spPr>
            <p:txBody>
              <a:bodyPr lIns="53498" tIns="53498" rIns="53498" bIns="53498" rtlCol="0" anchor="ctr"/>
              <a:lstStyle/>
              <a:p>
                <a:pPr algn="ctr">
                  <a:lnSpc>
                    <a:spcPts val="2801"/>
                  </a:lnSpc>
                </a:pPr>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00AD9C"/>
              </a:solidFill>
            </p:spPr>
            <p:txBody>
              <a:bodyPr/>
              <a:lstStyle/>
              <a:p>
                <a:endParaRPr lang="en-US"/>
              </a:p>
            </p:txBody>
          </p:sp>
          <p:sp>
            <p:nvSpPr>
              <p:cNvPr id="15" name="TextBox 15"/>
              <p:cNvSpPr txBox="1"/>
              <p:nvPr/>
            </p:nvSpPr>
            <p:spPr>
              <a:xfrm>
                <a:off x="0" y="-57150"/>
                <a:ext cx="356429" cy="4859360"/>
              </a:xfrm>
              <a:prstGeom prst="rect">
                <a:avLst/>
              </a:prstGeom>
            </p:spPr>
            <p:txBody>
              <a:bodyPr lIns="53498" tIns="53498" rIns="53498" bIns="53498" rtlCol="0" anchor="ctr"/>
              <a:lstStyle/>
              <a:p>
                <a:pPr algn="ctr">
                  <a:lnSpc>
                    <a:spcPts val="2801"/>
                  </a:lnSpc>
                </a:pPr>
                <a:endParaRPr/>
              </a:p>
            </p:txBody>
          </p:sp>
        </p:grpSp>
      </p:grpSp>
      <p:sp>
        <p:nvSpPr>
          <p:cNvPr id="16" name="Freeform 16"/>
          <p:cNvSpPr/>
          <p:nvPr/>
        </p:nvSpPr>
        <p:spPr>
          <a:xfrm>
            <a:off x="15119006" y="7150056"/>
            <a:ext cx="2717478" cy="2653247"/>
          </a:xfrm>
          <a:custGeom>
            <a:avLst/>
            <a:gdLst/>
            <a:ahLst/>
            <a:cxnLst/>
            <a:rect l="l" t="t" r="r" b="b"/>
            <a:pathLst>
              <a:path w="2717478" h="2653247">
                <a:moveTo>
                  <a:pt x="0" y="0"/>
                </a:moveTo>
                <a:lnTo>
                  <a:pt x="2717478" y="0"/>
                </a:lnTo>
                <a:lnTo>
                  <a:pt x="2717478" y="2653246"/>
                </a:lnTo>
                <a:lnTo>
                  <a:pt x="0" y="26532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7" name="Group 17"/>
          <p:cNvGrpSpPr/>
          <p:nvPr/>
        </p:nvGrpSpPr>
        <p:grpSpPr>
          <a:xfrm rot="-2074858">
            <a:off x="15366099" y="2674126"/>
            <a:ext cx="229651" cy="229651"/>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txBody>
            <a:bodyPr/>
            <a:lstStyle/>
            <a:p>
              <a:endParaRPr lang="en-US"/>
            </a:p>
          </p:txBody>
        </p:sp>
      </p:grpSp>
      <p:sp>
        <p:nvSpPr>
          <p:cNvPr id="19" name="Freeform 19"/>
          <p:cNvSpPr/>
          <p:nvPr/>
        </p:nvSpPr>
        <p:spPr>
          <a:xfrm rot="-2846654">
            <a:off x="17042444" y="5898826"/>
            <a:ext cx="433712" cy="411632"/>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Freeform 20"/>
          <p:cNvSpPr/>
          <p:nvPr/>
        </p:nvSpPr>
        <p:spPr>
          <a:xfrm rot="-2074858">
            <a:off x="17279532" y="4129890"/>
            <a:ext cx="464062" cy="471782"/>
          </a:xfrm>
          <a:custGeom>
            <a:avLst/>
            <a:gdLst/>
            <a:ahLst/>
            <a:cxnLst/>
            <a:rect l="l" t="t" r="r" b="b"/>
            <a:pathLst>
              <a:path w="464062" h="471782">
                <a:moveTo>
                  <a:pt x="0" y="0"/>
                </a:moveTo>
                <a:lnTo>
                  <a:pt x="464062" y="0"/>
                </a:lnTo>
                <a:lnTo>
                  <a:pt x="464062" y="471781"/>
                </a:lnTo>
                <a:lnTo>
                  <a:pt x="0" y="47178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21" name="Group 21"/>
          <p:cNvGrpSpPr>
            <a:grpSpLocks noChangeAspect="1"/>
          </p:cNvGrpSpPr>
          <p:nvPr/>
        </p:nvGrpSpPr>
        <p:grpSpPr>
          <a:xfrm rot="-2949008">
            <a:off x="15866380" y="4469518"/>
            <a:ext cx="498419" cy="262574"/>
            <a:chOff x="0" y="0"/>
            <a:chExt cx="1610360" cy="848360"/>
          </a:xfrm>
        </p:grpSpPr>
        <p:sp>
          <p:nvSpPr>
            <p:cNvPr id="22" name="Freeform 22"/>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txBody>
            <a:bodyPr/>
            <a:lstStyle/>
            <a:p>
              <a:endParaRPr lang="en-US"/>
            </a:p>
          </p:txBody>
        </p:sp>
      </p:grpSp>
      <p:grpSp>
        <p:nvGrpSpPr>
          <p:cNvPr id="23" name="Group 23"/>
          <p:cNvGrpSpPr>
            <a:grpSpLocks noChangeAspect="1"/>
          </p:cNvGrpSpPr>
          <p:nvPr/>
        </p:nvGrpSpPr>
        <p:grpSpPr>
          <a:xfrm rot="-2949008">
            <a:off x="14359241" y="9446041"/>
            <a:ext cx="498419" cy="262574"/>
            <a:chOff x="0" y="0"/>
            <a:chExt cx="1610360" cy="848360"/>
          </a:xfrm>
        </p:grpSpPr>
        <p:sp>
          <p:nvSpPr>
            <p:cNvPr id="24" name="Freeform 24"/>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txBody>
            <a:bodyPr/>
            <a:lstStyle/>
            <a:p>
              <a:endParaRPr lang="en-US"/>
            </a:p>
          </p:txBody>
        </p:sp>
      </p:grpSp>
      <p:grpSp>
        <p:nvGrpSpPr>
          <p:cNvPr id="25" name="Group 25"/>
          <p:cNvGrpSpPr/>
          <p:nvPr/>
        </p:nvGrpSpPr>
        <p:grpSpPr>
          <a:xfrm>
            <a:off x="15738452" y="6288751"/>
            <a:ext cx="229651" cy="229651"/>
            <a:chOff x="0" y="0"/>
            <a:chExt cx="6350000" cy="6350000"/>
          </a:xfrm>
        </p:grpSpPr>
        <p:sp>
          <p:nvSpPr>
            <p:cNvPr id="26" name="Freeform 2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txBody>
            <a:bodyPr/>
            <a:lstStyle/>
            <a:p>
              <a:endParaRPr lang="en-US"/>
            </a:p>
          </p:txBody>
        </p:sp>
      </p:grpSp>
      <p:sp>
        <p:nvSpPr>
          <p:cNvPr id="27" name="Freeform 27"/>
          <p:cNvSpPr/>
          <p:nvPr/>
        </p:nvSpPr>
        <p:spPr>
          <a:xfrm rot="-808225">
            <a:off x="15634655" y="561637"/>
            <a:ext cx="2053555" cy="2933651"/>
          </a:xfrm>
          <a:custGeom>
            <a:avLst/>
            <a:gdLst/>
            <a:ahLst/>
            <a:cxnLst/>
            <a:rect l="l" t="t" r="r" b="b"/>
            <a:pathLst>
              <a:path w="2053555" h="2933651">
                <a:moveTo>
                  <a:pt x="0" y="0"/>
                </a:moveTo>
                <a:lnTo>
                  <a:pt x="2053556" y="0"/>
                </a:lnTo>
                <a:lnTo>
                  <a:pt x="2053556" y="2933651"/>
                </a:lnTo>
                <a:lnTo>
                  <a:pt x="0" y="29336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8" name="TextBox 28"/>
          <p:cNvSpPr txBox="1"/>
          <p:nvPr/>
        </p:nvSpPr>
        <p:spPr>
          <a:xfrm>
            <a:off x="4455196" y="2202083"/>
            <a:ext cx="10788424" cy="7172989"/>
          </a:xfrm>
          <a:prstGeom prst="rect">
            <a:avLst/>
          </a:prstGeom>
        </p:spPr>
        <p:txBody>
          <a:bodyPr lIns="0" tIns="0" rIns="0" bIns="0" rtlCol="0" anchor="t">
            <a:spAutoFit/>
          </a:bodyPr>
          <a:lstStyle/>
          <a:p>
            <a:pPr algn="l">
              <a:lnSpc>
                <a:spcPts val="4697"/>
              </a:lnSpc>
            </a:pPr>
            <a:endParaRPr dirty="0"/>
          </a:p>
          <a:p>
            <a:pPr marL="680631" lvl="1" indent="-340315" algn="l">
              <a:lnSpc>
                <a:spcPts val="4697"/>
              </a:lnSpc>
              <a:buFont typeface="Arial"/>
              <a:buChar char="•"/>
            </a:pPr>
            <a:r>
              <a:rPr lang="en-US" sz="3152" b="1" dirty="0">
                <a:solidFill>
                  <a:srgbClr val="003933"/>
                </a:solidFill>
                <a:latin typeface="Dosis Semi-Bold"/>
                <a:ea typeface="Dosis Semi-Bold"/>
                <a:cs typeface="Dosis Semi-Bold"/>
                <a:sym typeface="Dosis Semi-Bold"/>
              </a:rPr>
              <a:t>Use a pipette to place 1-2 drops of water from the tardigrade sample onto the slide. Include some algae clumps.</a:t>
            </a:r>
          </a:p>
          <a:p>
            <a:pPr marL="680631" lvl="1" indent="-340315" algn="l">
              <a:lnSpc>
                <a:spcPts val="4697"/>
              </a:lnSpc>
              <a:buFont typeface="Arial"/>
              <a:buChar char="•"/>
            </a:pPr>
            <a:r>
              <a:rPr lang="en-US" sz="3152" b="1" dirty="0">
                <a:solidFill>
                  <a:srgbClr val="003933"/>
                </a:solidFill>
                <a:latin typeface="Dosis Semi-Bold"/>
                <a:ea typeface="Dosis Semi-Bold"/>
                <a:cs typeface="Dosis Semi-Bold"/>
                <a:sym typeface="Dosis Semi-Bold"/>
              </a:rPr>
              <a:t>Carefully set the slide on the microscope stage.</a:t>
            </a:r>
          </a:p>
          <a:p>
            <a:pPr marL="680631" lvl="1" indent="-340315" algn="l">
              <a:lnSpc>
                <a:spcPts val="4697"/>
              </a:lnSpc>
              <a:buFont typeface="Arial"/>
              <a:buChar char="•"/>
            </a:pPr>
            <a:r>
              <a:rPr lang="en-US" sz="3152" b="1" dirty="0">
                <a:solidFill>
                  <a:srgbClr val="003933"/>
                </a:solidFill>
                <a:latin typeface="Dosis Semi-Bold"/>
                <a:ea typeface="Dosis Semi-Bold"/>
                <a:cs typeface="Dosis Semi-Bold"/>
                <a:sym typeface="Dosis Semi-Bold"/>
              </a:rPr>
              <a:t>Start with the lowest magnification to help find them more easily.</a:t>
            </a:r>
          </a:p>
          <a:p>
            <a:pPr marL="680631" lvl="1" indent="-340315" algn="l">
              <a:lnSpc>
                <a:spcPts val="4697"/>
              </a:lnSpc>
              <a:buFont typeface="Arial"/>
              <a:buChar char="•"/>
            </a:pPr>
            <a:r>
              <a:rPr lang="en-US" sz="3152" b="1" dirty="0">
                <a:solidFill>
                  <a:srgbClr val="003933"/>
                </a:solidFill>
                <a:latin typeface="Dosis Semi-Bold"/>
                <a:ea typeface="Dosis Semi-Bold"/>
                <a:cs typeface="Dosis Semi-Bold"/>
                <a:sym typeface="Dosis Semi-Bold"/>
              </a:rPr>
              <a:t>Look for movement around the algae.</a:t>
            </a:r>
          </a:p>
          <a:p>
            <a:pPr marL="680631" lvl="1" indent="-340315" algn="l">
              <a:lnSpc>
                <a:spcPts val="4697"/>
              </a:lnSpc>
              <a:buFont typeface="Arial"/>
              <a:buChar char="•"/>
            </a:pPr>
            <a:r>
              <a:rPr lang="en-US" sz="3152" b="1" dirty="0">
                <a:solidFill>
                  <a:srgbClr val="003933"/>
                </a:solidFill>
                <a:latin typeface="Dosis Semi-Bold"/>
                <a:ea typeface="Dosis Semi-Bold"/>
                <a:cs typeface="Dosis Semi-Bold"/>
                <a:sym typeface="Dosis Semi-Bold"/>
              </a:rPr>
              <a:t>Be patient: tardigrades may need a minute to start moving again after being disturbed.</a:t>
            </a:r>
          </a:p>
          <a:p>
            <a:pPr marL="680631" lvl="1" indent="-340315" algn="l">
              <a:lnSpc>
                <a:spcPts val="4697"/>
              </a:lnSpc>
              <a:buFont typeface="Arial"/>
              <a:buChar char="•"/>
            </a:pPr>
            <a:r>
              <a:rPr lang="en-US" sz="3152" b="1" dirty="0">
                <a:solidFill>
                  <a:srgbClr val="003933"/>
                </a:solidFill>
                <a:latin typeface="Dosis Semi-Bold"/>
                <a:ea typeface="Dosis Semi-Bold"/>
                <a:cs typeface="Dosis Semi-Bold"/>
                <a:sym typeface="Dosis Semi-Bold"/>
              </a:rPr>
              <a:t>Once you’ve found some tardigrades, you can move the magnification to a higher setting.</a:t>
            </a:r>
          </a:p>
          <a:p>
            <a:pPr algn="l">
              <a:lnSpc>
                <a:spcPts val="4697"/>
              </a:lnSpc>
            </a:pPr>
            <a:endParaRPr lang="en-US" sz="3152" b="1" dirty="0">
              <a:solidFill>
                <a:srgbClr val="003933"/>
              </a:solidFill>
              <a:latin typeface="Dosis Semi-Bold"/>
              <a:ea typeface="Dosis Semi-Bold"/>
              <a:cs typeface="Dosis Semi-Bold"/>
              <a:sym typeface="Dosis Semi-Bold"/>
            </a:endParaRPr>
          </a:p>
        </p:txBody>
      </p:sp>
      <p:sp>
        <p:nvSpPr>
          <p:cNvPr id="29" name="Freeform 29"/>
          <p:cNvSpPr/>
          <p:nvPr/>
        </p:nvSpPr>
        <p:spPr>
          <a:xfrm>
            <a:off x="1028700" y="1978924"/>
            <a:ext cx="2931665" cy="4694999"/>
          </a:xfrm>
          <a:custGeom>
            <a:avLst/>
            <a:gdLst/>
            <a:ahLst/>
            <a:cxnLst/>
            <a:rect l="l" t="t" r="r" b="b"/>
            <a:pathLst>
              <a:path w="2931665" h="4694999">
                <a:moveTo>
                  <a:pt x="0" y="0"/>
                </a:moveTo>
                <a:lnTo>
                  <a:pt x="2931665" y="0"/>
                </a:lnTo>
                <a:lnTo>
                  <a:pt x="2931665" y="4694999"/>
                </a:lnTo>
                <a:lnTo>
                  <a:pt x="0" y="4694999"/>
                </a:lnTo>
                <a:lnTo>
                  <a:pt x="0" y="0"/>
                </a:lnTo>
                <a:close/>
              </a:path>
            </a:pathLst>
          </a:custGeom>
          <a:blipFill>
            <a:blip r:embed="rId11"/>
            <a:stretch>
              <a:fillRect l="-63081" r="-52799" b="-1100"/>
            </a:stretch>
          </a:blipFill>
          <a:ln w="47625" cap="sq">
            <a:solidFill>
              <a:srgbClr val="000000"/>
            </a:solidFill>
            <a:prstDash val="solid"/>
            <a:miter/>
          </a:ln>
        </p:spPr>
        <p:txBody>
          <a:bodyPr/>
          <a:lstStyle/>
          <a:p>
            <a:endParaRPr lang="en-US"/>
          </a:p>
        </p:txBody>
      </p:sp>
      <p:sp>
        <p:nvSpPr>
          <p:cNvPr id="30" name="TextBox 30"/>
          <p:cNvSpPr txBox="1"/>
          <p:nvPr/>
        </p:nvSpPr>
        <p:spPr>
          <a:xfrm>
            <a:off x="2436709" y="793796"/>
            <a:ext cx="13414581" cy="922021"/>
          </a:xfrm>
          <a:prstGeom prst="rect">
            <a:avLst/>
          </a:prstGeom>
        </p:spPr>
        <p:txBody>
          <a:bodyPr lIns="0" tIns="0" rIns="0" bIns="0" rtlCol="0" anchor="t">
            <a:spAutoFit/>
          </a:bodyPr>
          <a:lstStyle/>
          <a:p>
            <a:pPr algn="ctr">
              <a:lnSpc>
                <a:spcPts val="7140"/>
              </a:lnSpc>
            </a:pPr>
            <a:r>
              <a:rPr lang="en-US" sz="6000" spc="198">
                <a:solidFill>
                  <a:srgbClr val="00AD9C"/>
                </a:solidFill>
                <a:latin typeface="Marykate"/>
                <a:ea typeface="Marykate"/>
                <a:cs typeface="Marykate"/>
                <a:sym typeface="Marykate"/>
              </a:rPr>
              <a:t>MICROSCOPE OBSERVATION OF TARDIGRADES</a:t>
            </a:r>
          </a:p>
        </p:txBody>
      </p:sp>
      <p:sp>
        <p:nvSpPr>
          <p:cNvPr id="31" name="Freeform 31"/>
          <p:cNvSpPr/>
          <p:nvPr/>
        </p:nvSpPr>
        <p:spPr>
          <a:xfrm>
            <a:off x="1141050" y="6758013"/>
            <a:ext cx="2819315" cy="2819315"/>
          </a:xfrm>
          <a:custGeom>
            <a:avLst/>
            <a:gdLst/>
            <a:ahLst/>
            <a:cxnLst/>
            <a:rect l="l" t="t" r="r" b="b"/>
            <a:pathLst>
              <a:path w="2819315" h="2819315">
                <a:moveTo>
                  <a:pt x="0" y="0"/>
                </a:moveTo>
                <a:lnTo>
                  <a:pt x="2819315" y="0"/>
                </a:lnTo>
                <a:lnTo>
                  <a:pt x="2819315" y="2819315"/>
                </a:lnTo>
                <a:lnTo>
                  <a:pt x="0" y="2819315"/>
                </a:lnTo>
                <a:lnTo>
                  <a:pt x="0" y="0"/>
                </a:lnTo>
                <a:close/>
              </a:path>
            </a:pathLst>
          </a:custGeom>
          <a:blipFill>
            <a:blip r:embed="rId12"/>
            <a:stretch>
              <a:fillRect l="-30588" t="-49108" r="-4016" b="-30364"/>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9222" r="-9222"/>
            </a:stretch>
          </a:blipFill>
        </p:spPr>
        <p:txBody>
          <a:bodyPr/>
          <a:lstStyle/>
          <a:p>
            <a:endParaRPr lang="en-US"/>
          </a:p>
        </p:txBody>
      </p:sp>
      <p:grpSp>
        <p:nvGrpSpPr>
          <p:cNvPr id="3" name="Group 3"/>
          <p:cNvGrpSpPr/>
          <p:nvPr/>
        </p:nvGrpSpPr>
        <p:grpSpPr>
          <a:xfrm>
            <a:off x="-869488" y="-836544"/>
            <a:ext cx="20086371" cy="12006726"/>
            <a:chOff x="0" y="0"/>
            <a:chExt cx="26781829" cy="16008969"/>
          </a:xfrm>
        </p:grpSpPr>
        <p:grpSp>
          <p:nvGrpSpPr>
            <p:cNvPr id="4" name="Group 4"/>
            <p:cNvGrpSpPr/>
            <p:nvPr/>
          </p:nvGrpSpPr>
          <p:grpSpPr>
            <a:xfrm>
              <a:off x="0" y="394920"/>
              <a:ext cx="1900244" cy="15205129"/>
              <a:chOff x="0" y="0"/>
              <a:chExt cx="356429" cy="2852028"/>
            </a:xfrm>
          </p:grpSpPr>
          <p:sp>
            <p:nvSpPr>
              <p:cNvPr id="5" name="Freeform 5"/>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00AD9C"/>
              </a:solidFill>
            </p:spPr>
            <p:txBody>
              <a:bodyPr/>
              <a:lstStyle/>
              <a:p>
                <a:endParaRPr lang="en-US"/>
              </a:p>
            </p:txBody>
          </p:sp>
          <p:sp>
            <p:nvSpPr>
              <p:cNvPr id="6" name="TextBox 6"/>
              <p:cNvSpPr txBox="1"/>
              <p:nvPr/>
            </p:nvSpPr>
            <p:spPr>
              <a:xfrm>
                <a:off x="0" y="-57150"/>
                <a:ext cx="356429" cy="2909178"/>
              </a:xfrm>
              <a:prstGeom prst="rect">
                <a:avLst/>
              </a:prstGeom>
            </p:spPr>
            <p:txBody>
              <a:bodyPr lIns="53498" tIns="53498" rIns="53498" bIns="53498" rtlCol="0" anchor="ctr"/>
              <a:lstStyle/>
              <a:p>
                <a:pPr algn="ctr">
                  <a:lnSpc>
                    <a:spcPts val="2801"/>
                  </a:lnSpc>
                </a:pPr>
                <a:endParaRPr/>
              </a:p>
            </p:txBody>
          </p:sp>
        </p:grpSp>
        <p:grpSp>
          <p:nvGrpSpPr>
            <p:cNvPr id="7" name="Group 7"/>
            <p:cNvGrpSpPr/>
            <p:nvPr/>
          </p:nvGrpSpPr>
          <p:grpSpPr>
            <a:xfrm>
              <a:off x="24881585" y="394920"/>
              <a:ext cx="1900244" cy="15205129"/>
              <a:chOff x="0" y="0"/>
              <a:chExt cx="356429" cy="2852028"/>
            </a:xfrm>
          </p:grpSpPr>
          <p:sp>
            <p:nvSpPr>
              <p:cNvPr id="8" name="Freeform 8"/>
              <p:cNvSpPr/>
              <p:nvPr/>
            </p:nvSpPr>
            <p:spPr>
              <a:xfrm>
                <a:off x="0" y="0"/>
                <a:ext cx="356429" cy="2852028"/>
              </a:xfrm>
              <a:custGeom>
                <a:avLst/>
                <a:gdLst/>
                <a:ahLst/>
                <a:cxnLst/>
                <a:rect l="l" t="t" r="r" b="b"/>
                <a:pathLst>
                  <a:path w="356429" h="2852028">
                    <a:moveTo>
                      <a:pt x="0" y="0"/>
                    </a:moveTo>
                    <a:lnTo>
                      <a:pt x="356429" y="0"/>
                    </a:lnTo>
                    <a:lnTo>
                      <a:pt x="356429" y="2852028"/>
                    </a:lnTo>
                    <a:lnTo>
                      <a:pt x="0" y="2852028"/>
                    </a:lnTo>
                    <a:close/>
                  </a:path>
                </a:pathLst>
              </a:custGeom>
              <a:solidFill>
                <a:srgbClr val="00AD9C"/>
              </a:solidFill>
            </p:spPr>
            <p:txBody>
              <a:bodyPr/>
              <a:lstStyle/>
              <a:p>
                <a:endParaRPr lang="en-US"/>
              </a:p>
            </p:txBody>
          </p:sp>
          <p:sp>
            <p:nvSpPr>
              <p:cNvPr id="9" name="TextBox 9"/>
              <p:cNvSpPr txBox="1"/>
              <p:nvPr/>
            </p:nvSpPr>
            <p:spPr>
              <a:xfrm>
                <a:off x="0" y="-57150"/>
                <a:ext cx="356429" cy="2909178"/>
              </a:xfrm>
              <a:prstGeom prst="rect">
                <a:avLst/>
              </a:prstGeom>
            </p:spPr>
            <p:txBody>
              <a:bodyPr lIns="53498" tIns="53498" rIns="53498" bIns="53498" rtlCol="0" anchor="ctr"/>
              <a:lstStyle/>
              <a:p>
                <a:pPr algn="ctr">
                  <a:lnSpc>
                    <a:spcPts val="2801"/>
                  </a:lnSpc>
                </a:pPr>
                <a:endParaRPr/>
              </a:p>
            </p:txBody>
          </p:sp>
        </p:grpSp>
        <p:grpSp>
          <p:nvGrpSpPr>
            <p:cNvPr id="10" name="Group 10"/>
            <p:cNvGrpSpPr/>
            <p:nvPr/>
          </p:nvGrpSpPr>
          <p:grpSpPr>
            <a:xfrm rot="5400000">
              <a:off x="12801106" y="-11850985"/>
              <a:ext cx="1900244" cy="25602213"/>
              <a:chOff x="0" y="0"/>
              <a:chExt cx="356429" cy="4802210"/>
            </a:xfrm>
          </p:grpSpPr>
          <p:sp>
            <p:nvSpPr>
              <p:cNvPr id="11" name="Freeform 11"/>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00AD9C"/>
              </a:solidFill>
            </p:spPr>
            <p:txBody>
              <a:bodyPr/>
              <a:lstStyle/>
              <a:p>
                <a:endParaRPr lang="en-US"/>
              </a:p>
            </p:txBody>
          </p:sp>
          <p:sp>
            <p:nvSpPr>
              <p:cNvPr id="12" name="TextBox 12"/>
              <p:cNvSpPr txBox="1"/>
              <p:nvPr/>
            </p:nvSpPr>
            <p:spPr>
              <a:xfrm>
                <a:off x="0" y="-57150"/>
                <a:ext cx="356429" cy="4859360"/>
              </a:xfrm>
              <a:prstGeom prst="rect">
                <a:avLst/>
              </a:prstGeom>
            </p:spPr>
            <p:txBody>
              <a:bodyPr lIns="53498" tIns="53498" rIns="53498" bIns="53498" rtlCol="0" anchor="ctr"/>
              <a:lstStyle/>
              <a:p>
                <a:pPr algn="ctr">
                  <a:lnSpc>
                    <a:spcPts val="2801"/>
                  </a:lnSpc>
                </a:pPr>
                <a:endParaRPr/>
              </a:p>
            </p:txBody>
          </p:sp>
        </p:grpSp>
        <p:grpSp>
          <p:nvGrpSpPr>
            <p:cNvPr id="13" name="Group 13"/>
            <p:cNvGrpSpPr/>
            <p:nvPr/>
          </p:nvGrpSpPr>
          <p:grpSpPr>
            <a:xfrm rot="5400000">
              <a:off x="12656286" y="2257740"/>
              <a:ext cx="1900244" cy="25602213"/>
              <a:chOff x="0" y="0"/>
              <a:chExt cx="356429" cy="4802210"/>
            </a:xfrm>
          </p:grpSpPr>
          <p:sp>
            <p:nvSpPr>
              <p:cNvPr id="14" name="Freeform 14"/>
              <p:cNvSpPr/>
              <p:nvPr/>
            </p:nvSpPr>
            <p:spPr>
              <a:xfrm>
                <a:off x="0" y="0"/>
                <a:ext cx="356429" cy="4802210"/>
              </a:xfrm>
              <a:custGeom>
                <a:avLst/>
                <a:gdLst/>
                <a:ahLst/>
                <a:cxnLst/>
                <a:rect l="l" t="t" r="r" b="b"/>
                <a:pathLst>
                  <a:path w="356429" h="4802210">
                    <a:moveTo>
                      <a:pt x="0" y="0"/>
                    </a:moveTo>
                    <a:lnTo>
                      <a:pt x="356429" y="0"/>
                    </a:lnTo>
                    <a:lnTo>
                      <a:pt x="356429" y="4802210"/>
                    </a:lnTo>
                    <a:lnTo>
                      <a:pt x="0" y="4802210"/>
                    </a:lnTo>
                    <a:close/>
                  </a:path>
                </a:pathLst>
              </a:custGeom>
              <a:solidFill>
                <a:srgbClr val="00AD9C"/>
              </a:solidFill>
            </p:spPr>
            <p:txBody>
              <a:bodyPr/>
              <a:lstStyle/>
              <a:p>
                <a:endParaRPr lang="en-US"/>
              </a:p>
            </p:txBody>
          </p:sp>
          <p:sp>
            <p:nvSpPr>
              <p:cNvPr id="15" name="TextBox 15"/>
              <p:cNvSpPr txBox="1"/>
              <p:nvPr/>
            </p:nvSpPr>
            <p:spPr>
              <a:xfrm>
                <a:off x="0" y="-57150"/>
                <a:ext cx="356429" cy="4859360"/>
              </a:xfrm>
              <a:prstGeom prst="rect">
                <a:avLst/>
              </a:prstGeom>
            </p:spPr>
            <p:txBody>
              <a:bodyPr lIns="53498" tIns="53498" rIns="53498" bIns="53498" rtlCol="0" anchor="ctr"/>
              <a:lstStyle/>
              <a:p>
                <a:pPr algn="ctr">
                  <a:lnSpc>
                    <a:spcPts val="2801"/>
                  </a:lnSpc>
                </a:pPr>
                <a:endParaRPr/>
              </a:p>
            </p:txBody>
          </p:sp>
        </p:grpSp>
      </p:grpSp>
      <p:sp>
        <p:nvSpPr>
          <p:cNvPr id="16" name="Freeform 16"/>
          <p:cNvSpPr/>
          <p:nvPr/>
        </p:nvSpPr>
        <p:spPr>
          <a:xfrm>
            <a:off x="15119006" y="7150056"/>
            <a:ext cx="2717478" cy="2653247"/>
          </a:xfrm>
          <a:custGeom>
            <a:avLst/>
            <a:gdLst/>
            <a:ahLst/>
            <a:cxnLst/>
            <a:rect l="l" t="t" r="r" b="b"/>
            <a:pathLst>
              <a:path w="2717478" h="2653247">
                <a:moveTo>
                  <a:pt x="0" y="0"/>
                </a:moveTo>
                <a:lnTo>
                  <a:pt x="2717478" y="0"/>
                </a:lnTo>
                <a:lnTo>
                  <a:pt x="2717478" y="2653246"/>
                </a:lnTo>
                <a:lnTo>
                  <a:pt x="0" y="26532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7" name="Group 17"/>
          <p:cNvGrpSpPr/>
          <p:nvPr/>
        </p:nvGrpSpPr>
        <p:grpSpPr>
          <a:xfrm rot="-2074858">
            <a:off x="15366099" y="2674126"/>
            <a:ext cx="229651" cy="229651"/>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txBody>
            <a:bodyPr/>
            <a:lstStyle/>
            <a:p>
              <a:endParaRPr lang="en-US"/>
            </a:p>
          </p:txBody>
        </p:sp>
      </p:grpSp>
      <p:sp>
        <p:nvSpPr>
          <p:cNvPr id="19" name="Freeform 19"/>
          <p:cNvSpPr/>
          <p:nvPr/>
        </p:nvSpPr>
        <p:spPr>
          <a:xfrm rot="-2846654">
            <a:off x="17042444" y="5898826"/>
            <a:ext cx="433712" cy="411632"/>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Freeform 20"/>
          <p:cNvSpPr/>
          <p:nvPr/>
        </p:nvSpPr>
        <p:spPr>
          <a:xfrm rot="-2074858">
            <a:off x="17279532" y="4129890"/>
            <a:ext cx="464062" cy="471782"/>
          </a:xfrm>
          <a:custGeom>
            <a:avLst/>
            <a:gdLst/>
            <a:ahLst/>
            <a:cxnLst/>
            <a:rect l="l" t="t" r="r" b="b"/>
            <a:pathLst>
              <a:path w="464062" h="471782">
                <a:moveTo>
                  <a:pt x="0" y="0"/>
                </a:moveTo>
                <a:lnTo>
                  <a:pt x="464062" y="0"/>
                </a:lnTo>
                <a:lnTo>
                  <a:pt x="464062" y="471781"/>
                </a:lnTo>
                <a:lnTo>
                  <a:pt x="0" y="47178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21" name="Group 21"/>
          <p:cNvGrpSpPr>
            <a:grpSpLocks noChangeAspect="1"/>
          </p:cNvGrpSpPr>
          <p:nvPr/>
        </p:nvGrpSpPr>
        <p:grpSpPr>
          <a:xfrm rot="-2949008">
            <a:off x="15866380" y="4469518"/>
            <a:ext cx="498419" cy="262574"/>
            <a:chOff x="0" y="0"/>
            <a:chExt cx="1610360" cy="848360"/>
          </a:xfrm>
        </p:grpSpPr>
        <p:sp>
          <p:nvSpPr>
            <p:cNvPr id="22" name="Freeform 22"/>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txBody>
            <a:bodyPr/>
            <a:lstStyle/>
            <a:p>
              <a:endParaRPr lang="en-US"/>
            </a:p>
          </p:txBody>
        </p:sp>
      </p:grpSp>
      <p:grpSp>
        <p:nvGrpSpPr>
          <p:cNvPr id="23" name="Group 23"/>
          <p:cNvGrpSpPr>
            <a:grpSpLocks noChangeAspect="1"/>
          </p:cNvGrpSpPr>
          <p:nvPr/>
        </p:nvGrpSpPr>
        <p:grpSpPr>
          <a:xfrm rot="-2949008">
            <a:off x="14359241" y="9446041"/>
            <a:ext cx="498419" cy="262574"/>
            <a:chOff x="0" y="0"/>
            <a:chExt cx="1610360" cy="848360"/>
          </a:xfrm>
        </p:grpSpPr>
        <p:sp>
          <p:nvSpPr>
            <p:cNvPr id="24" name="Freeform 24"/>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txBody>
            <a:bodyPr/>
            <a:lstStyle/>
            <a:p>
              <a:endParaRPr lang="en-US"/>
            </a:p>
          </p:txBody>
        </p:sp>
      </p:grpSp>
      <p:grpSp>
        <p:nvGrpSpPr>
          <p:cNvPr id="25" name="Group 25"/>
          <p:cNvGrpSpPr/>
          <p:nvPr/>
        </p:nvGrpSpPr>
        <p:grpSpPr>
          <a:xfrm>
            <a:off x="15738452" y="6288751"/>
            <a:ext cx="229651" cy="229651"/>
            <a:chOff x="0" y="0"/>
            <a:chExt cx="6350000" cy="6350000"/>
          </a:xfrm>
        </p:grpSpPr>
        <p:sp>
          <p:nvSpPr>
            <p:cNvPr id="26" name="Freeform 2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txBody>
            <a:bodyPr/>
            <a:lstStyle/>
            <a:p>
              <a:endParaRPr lang="en-US"/>
            </a:p>
          </p:txBody>
        </p:sp>
      </p:grpSp>
      <p:sp>
        <p:nvSpPr>
          <p:cNvPr id="27" name="Freeform 27"/>
          <p:cNvSpPr/>
          <p:nvPr/>
        </p:nvSpPr>
        <p:spPr>
          <a:xfrm rot="-808225">
            <a:off x="15634655" y="561637"/>
            <a:ext cx="2053555" cy="2933651"/>
          </a:xfrm>
          <a:custGeom>
            <a:avLst/>
            <a:gdLst/>
            <a:ahLst/>
            <a:cxnLst/>
            <a:rect l="l" t="t" r="r" b="b"/>
            <a:pathLst>
              <a:path w="2053555" h="2933651">
                <a:moveTo>
                  <a:pt x="0" y="0"/>
                </a:moveTo>
                <a:lnTo>
                  <a:pt x="2053556" y="0"/>
                </a:lnTo>
                <a:lnTo>
                  <a:pt x="2053556" y="2933651"/>
                </a:lnTo>
                <a:lnTo>
                  <a:pt x="0" y="293365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8" name="TextBox 28"/>
          <p:cNvSpPr txBox="1"/>
          <p:nvPr/>
        </p:nvSpPr>
        <p:spPr>
          <a:xfrm>
            <a:off x="2466407" y="862509"/>
            <a:ext cx="13414581" cy="922021"/>
          </a:xfrm>
          <a:prstGeom prst="rect">
            <a:avLst/>
          </a:prstGeom>
        </p:spPr>
        <p:txBody>
          <a:bodyPr lIns="0" tIns="0" rIns="0" bIns="0" rtlCol="0" anchor="t">
            <a:spAutoFit/>
          </a:bodyPr>
          <a:lstStyle/>
          <a:p>
            <a:pPr algn="ctr">
              <a:lnSpc>
                <a:spcPts val="7140"/>
              </a:lnSpc>
            </a:pPr>
            <a:r>
              <a:rPr lang="en-US" sz="6000" spc="198">
                <a:solidFill>
                  <a:srgbClr val="00AD9C"/>
                </a:solidFill>
                <a:latin typeface="Marykate"/>
                <a:ea typeface="Marykate"/>
                <a:cs typeface="Marykate"/>
                <a:sym typeface="Marykate"/>
              </a:rPr>
              <a:t>SLIDE CLEAN UP</a:t>
            </a:r>
          </a:p>
        </p:txBody>
      </p:sp>
      <p:sp>
        <p:nvSpPr>
          <p:cNvPr id="29" name="TextBox 29"/>
          <p:cNvSpPr txBox="1"/>
          <p:nvPr/>
        </p:nvSpPr>
        <p:spPr>
          <a:xfrm>
            <a:off x="1724403" y="2006092"/>
            <a:ext cx="13015787" cy="5075125"/>
          </a:xfrm>
          <a:prstGeom prst="rect">
            <a:avLst/>
          </a:prstGeom>
        </p:spPr>
        <p:txBody>
          <a:bodyPr lIns="0" tIns="0" rIns="0" bIns="0" rtlCol="0" anchor="t">
            <a:spAutoFit/>
          </a:bodyPr>
          <a:lstStyle/>
          <a:p>
            <a:pPr algn="l">
              <a:lnSpc>
                <a:spcPts val="5041"/>
              </a:lnSpc>
            </a:pPr>
            <a:endParaRPr/>
          </a:p>
          <a:p>
            <a:pPr algn="l">
              <a:lnSpc>
                <a:spcPts val="5041"/>
              </a:lnSpc>
            </a:pPr>
            <a:endParaRPr/>
          </a:p>
          <a:p>
            <a:pPr marL="702220" lvl="1" indent="-351110" algn="l">
              <a:lnSpc>
                <a:spcPts val="5041"/>
              </a:lnSpc>
              <a:buFont typeface="Arial"/>
              <a:buChar char="•"/>
            </a:pPr>
            <a:r>
              <a:rPr lang="en-US" sz="3252" b="1">
                <a:solidFill>
                  <a:srgbClr val="003933"/>
                </a:solidFill>
                <a:latin typeface="Dosis Semi-Bold"/>
                <a:ea typeface="Dosis Semi-Bold"/>
                <a:cs typeface="Dosis Semi-Bold"/>
                <a:sym typeface="Dosis Semi-Bold"/>
              </a:rPr>
              <a:t>When finished, gently return the tardigrades and water back to their container. Rinse the slide by adding a few drops of water, tilting it back into the container, and using the pipette to collect the rest. Repeat this until the slide is clean with no water or algae visible.</a:t>
            </a:r>
          </a:p>
          <a:p>
            <a:pPr marL="702220" lvl="1" indent="-351110" algn="l">
              <a:lnSpc>
                <a:spcPts val="5041"/>
              </a:lnSpc>
              <a:buFont typeface="Arial"/>
              <a:buChar char="•"/>
            </a:pPr>
            <a:r>
              <a:rPr lang="en-US" sz="3252" b="1">
                <a:solidFill>
                  <a:srgbClr val="DB3349"/>
                </a:solidFill>
                <a:latin typeface="Dosis Bold"/>
                <a:ea typeface="Dosis Bold"/>
                <a:cs typeface="Dosis Bold"/>
                <a:sym typeface="Dosis Bold"/>
              </a:rPr>
              <a:t>DO NOT wipe off or throw away the tardigrades:</a:t>
            </a:r>
            <a:r>
              <a:rPr lang="en-US" sz="3252" b="1">
                <a:solidFill>
                  <a:srgbClr val="003933"/>
                </a:solidFill>
                <a:latin typeface="Dosis Semi-Bold"/>
                <a:ea typeface="Dosis Semi-Bold"/>
                <a:cs typeface="Dosis Semi-Bold"/>
                <a:sym typeface="Dosis Semi-Bold"/>
              </a:rPr>
              <a:t> this will kill them. They are living creatures and should be handled with care.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593</Words>
  <Application>Microsoft Office PowerPoint</Application>
  <PresentationFormat>Custom</PresentationFormat>
  <Paragraphs>52</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Dosis Semi-Bold</vt:lpstr>
      <vt:lpstr>Dosis Bold</vt:lpstr>
      <vt:lpstr>Marykate</vt:lpstr>
      <vt:lpstr>Bobby Jones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Tardigrade PowerPoint</dc:title>
  <cp:lastModifiedBy>James, Lauren - (laurenjames)</cp:lastModifiedBy>
  <cp:revision>5</cp:revision>
  <dcterms:created xsi:type="dcterms:W3CDTF">2006-08-16T00:00:00Z</dcterms:created>
  <dcterms:modified xsi:type="dcterms:W3CDTF">2025-09-22T22:24:21Z</dcterms:modified>
  <dc:identifier>DAGonNbKHI4</dc:identifier>
</cp:coreProperties>
</file>