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EB Garamond" panose="00000500000000000000" pitchFamily="2" charset="0"/>
      <p:regular r:id="rId24"/>
      <p:bold r:id="rId25"/>
      <p:italic r:id="rId26"/>
      <p:boldItalic r:id="rId27"/>
    </p:embeddedFont>
    <p:embeddedFont>
      <p:font typeface="Exo Medium" panose="020B060402020202020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Montserrat" panose="00000500000000000000" pitchFamily="2" charset="0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349c049fcc6_3_4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349c049fcc6_3_4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33e6793e7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33e6793e7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33e6793e7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33e6793e7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g34aac30baa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3" name="Google Shape;2923;g34aac30baa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8"/>
          <p:cNvGrpSpPr/>
          <p:nvPr/>
        </p:nvGrpSpPr>
        <p:grpSpPr>
          <a:xfrm rot="-9284465" flipH="1">
            <a:off x="-731117" y="-2028214"/>
            <a:ext cx="9393665" cy="8567764"/>
            <a:chOff x="-2537947" y="-2336543"/>
            <a:chExt cx="4759398" cy="4340947"/>
          </a:xfrm>
        </p:grpSpPr>
        <p:sp>
          <p:nvSpPr>
            <p:cNvPr id="590" name="Google Shape;590;p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 rot="4707470">
            <a:off x="7843603" y="4541304"/>
            <a:ext cx="620423" cy="782924"/>
            <a:chOff x="4198851" y="-806491"/>
            <a:chExt cx="163968" cy="206914"/>
          </a:xfrm>
        </p:grpSpPr>
        <p:sp>
          <p:nvSpPr>
            <p:cNvPr id="596" name="Google Shape;596;p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8"/>
          <p:cNvGrpSpPr/>
          <p:nvPr/>
        </p:nvGrpSpPr>
        <p:grpSpPr>
          <a:xfrm rot="1559912">
            <a:off x="8090168" y="987748"/>
            <a:ext cx="765636" cy="1491676"/>
            <a:chOff x="5506778" y="238278"/>
            <a:chExt cx="269117" cy="524315"/>
          </a:xfrm>
        </p:grpSpPr>
        <p:sp>
          <p:nvSpPr>
            <p:cNvPr id="607" name="Google Shape;607;p8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 rot="3476835" flipH="1">
            <a:off x="-131937" y="726009"/>
            <a:ext cx="999158" cy="1011762"/>
            <a:chOff x="3063709" y="-107293"/>
            <a:chExt cx="201909" cy="204435"/>
          </a:xfrm>
        </p:grpSpPr>
        <p:sp>
          <p:nvSpPr>
            <p:cNvPr id="630" name="Google Shape;630;p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8"/>
          <p:cNvSpPr/>
          <p:nvPr/>
        </p:nvSpPr>
        <p:spPr>
          <a:xfrm>
            <a:off x="4241850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8723893" y="27143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1786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8723899" y="151624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8024146" y="4473884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235250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11329" y="448543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735060" y="3195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8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gle.com/search?sca_esv=a2d1b3f2df31e648&amp;rlz=1C1GCEA_enUS1088US1088&amp;cs=0&amp;q=HD+189733+A&amp;sa=X&amp;ved=2ahUKEwjUwKWEw86MAxUTFjQIHcsNOqgQxccNegQIAhAB&amp;mstk=AUtExfAm-HfaQymQvMfy_3LIltNZPDq-Y5T70_kDGGjQIJZkQcKag6SNRY863cp08I18_kqKKptDsyqJ510mdu2yY_M6TP3bzrEJt-3Awc24fmk8XMK3X2bPhrQGPma1fYcMqTs&amp;csui=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gle.com/search?sca_esv=a2d1b3f2df31e648&amp;rlz=1C1GCEA_enUS1088US1088&amp;cs=0&amp;q=Kepler-442&amp;sa=X&amp;ved=2ahUKEwiU_aeLxM6MAxURFjQIHVzHFM0QxccNegQIAhAC&amp;mstk=AUtExfAEQNgUgmjeMNafyE9H5PUYOhq5tESTedUrIRgoLXpycpCTsNljtH4ufu4os6Kl9kqQw5HXlgvyeSC-SX-fnbVviXSLgjCMseJV_P9F6yfN-xeY9lF3HsJPxII_uApPSBU&amp;csui=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2780;p34"/>
          <p:cNvGrpSpPr/>
          <p:nvPr/>
        </p:nvGrpSpPr>
        <p:grpSpPr>
          <a:xfrm rot="5909427">
            <a:off x="2820780" y="1169744"/>
            <a:ext cx="1350899" cy="1627617"/>
            <a:chOff x="5234039" y="-267543"/>
            <a:chExt cx="313064" cy="377173"/>
          </a:xfrm>
        </p:grpSpPr>
        <p:sp>
          <p:nvSpPr>
            <p:cNvPr id="2781" name="Google Shape;2781;p3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0" name="Google Shape;2800;p34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Impact"/>
                <a:ea typeface="Impact"/>
                <a:cs typeface="Impact"/>
                <a:sym typeface="Impact"/>
              </a:rPr>
              <a:t>Imagining Life on Other Worlds</a:t>
            </a:r>
            <a:endParaRPr sz="6000"/>
          </a:p>
        </p:txBody>
      </p:sp>
      <p:grpSp>
        <p:nvGrpSpPr>
          <p:cNvPr id="2801" name="Google Shape;2801;p34"/>
          <p:cNvGrpSpPr/>
          <p:nvPr/>
        </p:nvGrpSpPr>
        <p:grpSpPr>
          <a:xfrm>
            <a:off x="110558" y="3271539"/>
            <a:ext cx="1994483" cy="1491696"/>
            <a:chOff x="574023" y="2653178"/>
            <a:chExt cx="667453" cy="499196"/>
          </a:xfrm>
        </p:grpSpPr>
        <p:sp>
          <p:nvSpPr>
            <p:cNvPr id="2802" name="Google Shape;2802;p34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4"/>
          <p:cNvGrpSpPr/>
          <p:nvPr/>
        </p:nvGrpSpPr>
        <p:grpSpPr>
          <a:xfrm>
            <a:off x="7366346" y="2771784"/>
            <a:ext cx="1147324" cy="1049407"/>
            <a:chOff x="7078965" y="5331432"/>
            <a:chExt cx="404914" cy="370357"/>
          </a:xfrm>
        </p:grpSpPr>
        <p:sp>
          <p:nvSpPr>
            <p:cNvPr id="2824" name="Google Shape;2824;p34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34"/>
          <p:cNvGrpSpPr/>
          <p:nvPr/>
        </p:nvGrpSpPr>
        <p:grpSpPr>
          <a:xfrm>
            <a:off x="2891619" y="397125"/>
            <a:ext cx="581028" cy="581052"/>
            <a:chOff x="2787299" y="187324"/>
            <a:chExt cx="1165552" cy="1165600"/>
          </a:xfrm>
        </p:grpSpPr>
        <p:sp>
          <p:nvSpPr>
            <p:cNvPr id="2840" name="Google Shape;2840;p34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2" name="Google Shape;2852;p34"/>
          <p:cNvGrpSpPr/>
          <p:nvPr/>
        </p:nvGrpSpPr>
        <p:grpSpPr>
          <a:xfrm>
            <a:off x="5892597" y="3977824"/>
            <a:ext cx="1023940" cy="1251357"/>
            <a:chOff x="1562309" y="2509229"/>
            <a:chExt cx="347240" cy="424361"/>
          </a:xfrm>
        </p:grpSpPr>
        <p:sp>
          <p:nvSpPr>
            <p:cNvPr id="2853" name="Google Shape;2853;p34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4"/>
          <p:cNvGrpSpPr/>
          <p:nvPr/>
        </p:nvGrpSpPr>
        <p:grpSpPr>
          <a:xfrm rot="-881175">
            <a:off x="-426817" y="2201050"/>
            <a:ext cx="1994571" cy="442619"/>
            <a:chOff x="4339891" y="1046343"/>
            <a:chExt cx="651056" cy="144473"/>
          </a:xfrm>
        </p:grpSpPr>
        <p:sp>
          <p:nvSpPr>
            <p:cNvPr id="2867" name="Google Shape;2867;p34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34"/>
          <p:cNvGrpSpPr/>
          <p:nvPr/>
        </p:nvGrpSpPr>
        <p:grpSpPr>
          <a:xfrm rot="1114777">
            <a:off x="6050133" y="261799"/>
            <a:ext cx="950675" cy="903588"/>
            <a:chOff x="5626143" y="-593747"/>
            <a:chExt cx="318949" cy="303152"/>
          </a:xfrm>
        </p:grpSpPr>
        <p:sp>
          <p:nvSpPr>
            <p:cNvPr id="2875" name="Google Shape;2875;p34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0" name="Google Shape;2890;p34"/>
          <p:cNvSpPr/>
          <p:nvPr/>
        </p:nvSpPr>
        <p:spPr>
          <a:xfrm>
            <a:off x="3677584" y="265687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34"/>
          <p:cNvSpPr/>
          <p:nvPr/>
        </p:nvSpPr>
        <p:spPr>
          <a:xfrm>
            <a:off x="6881384" y="10953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34"/>
          <p:cNvSpPr/>
          <p:nvPr/>
        </p:nvSpPr>
        <p:spPr>
          <a:xfrm>
            <a:off x="1121213" y="1552437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34"/>
          <p:cNvSpPr/>
          <p:nvPr/>
        </p:nvSpPr>
        <p:spPr>
          <a:xfrm>
            <a:off x="4825949" y="415062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34"/>
          <p:cNvSpPr/>
          <p:nvPr/>
        </p:nvSpPr>
        <p:spPr>
          <a:xfrm>
            <a:off x="7636116" y="3635934"/>
            <a:ext cx="57349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34"/>
          <p:cNvSpPr/>
          <p:nvPr/>
        </p:nvSpPr>
        <p:spPr>
          <a:xfrm>
            <a:off x="1767416" y="772876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34"/>
          <p:cNvSpPr/>
          <p:nvPr/>
        </p:nvSpPr>
        <p:spPr>
          <a:xfrm>
            <a:off x="5334264" y="116696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34"/>
          <p:cNvSpPr/>
          <p:nvPr/>
        </p:nvSpPr>
        <p:spPr>
          <a:xfrm>
            <a:off x="7002252" y="2920953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34"/>
          <p:cNvSpPr/>
          <p:nvPr/>
        </p:nvSpPr>
        <p:spPr>
          <a:xfrm>
            <a:off x="7905748" y="1195349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34"/>
          <p:cNvSpPr/>
          <p:nvPr/>
        </p:nvSpPr>
        <p:spPr>
          <a:xfrm>
            <a:off x="2591614" y="4169298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34"/>
          <p:cNvSpPr/>
          <p:nvPr/>
        </p:nvSpPr>
        <p:spPr>
          <a:xfrm>
            <a:off x="5136043" y="575043"/>
            <a:ext cx="64915" cy="6491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34"/>
          <p:cNvSpPr/>
          <p:nvPr/>
        </p:nvSpPr>
        <p:spPr>
          <a:xfrm>
            <a:off x="887183" y="277177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2" name="Google Shape;29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F2600-C170-F3FE-14BE-9AA9CC6D90ED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1863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The intense gravity from this planet's sun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causes constant earthquakes.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LHS 3844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48.5 light 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E324A-CF4A-BDB9-AC48-383656EB9CA2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505188" y="427807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sun is a flare star. Every few days, its sun has a sudden, violent burst of energy and light, and then it goes back to normal again.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TRAPPIST-1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39.46 light years 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CC292-D9FE-0A16-731D-5A3CAFDF3A64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storms with 5,000 mph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winds, and clouds that rain shards of glass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HD 189733 A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63 light years 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4DCD4-6EB7-A824-BD60-9218F8D4C72B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atmosphere is made of thick, dense fog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GJ 1214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47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48 lig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46412-DC47-F290-8547-B1B909EADE44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surface might be made of glittering diamonds.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55 Cancri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E6634-266A-BA53-AEB5-7D1F6EBDD74A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star is very dim. There is not much light on the surface.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Kepler-442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1,196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 light-years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CB89B-4198-AA0C-5752-703D2A02FE50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land at all. The surface is one big ocean.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K2-18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120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2E7C6-1477-11F6-9559-644CCA952998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star. It is always night. It has some heat from inside the planet, which makes it glow pink.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No star, it’s a rogue planet!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80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BF44D-C8ED-BC6D-C965-9E559CCC4461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"/>
          <p:cNvSpPr txBox="1">
            <a:spLocks noGrp="1"/>
          </p:cNvSpPr>
          <p:nvPr>
            <p:ph type="title"/>
          </p:nvPr>
        </p:nvSpPr>
        <p:spPr>
          <a:xfrm>
            <a:off x="-264750" y="17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Venus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8" name="Google Shape;2908;p35"/>
          <p:cNvSpPr txBox="1">
            <a:spLocks noGrp="1"/>
          </p:cNvSpPr>
          <p:nvPr>
            <p:ph type="body" idx="1"/>
          </p:nvPr>
        </p:nvSpPr>
        <p:spPr>
          <a:xfrm>
            <a:off x="720000" y="3633100"/>
            <a:ext cx="726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EB Garamond"/>
                <a:ea typeface="EB Garamond"/>
                <a:cs typeface="EB Garamond"/>
                <a:sym typeface="EB Garamond"/>
              </a:rPr>
              <a:t>Venus’s surface is too hot and dangerous for the kinds of living things we know about, but its big clouds might be a good place for tiny floating life to live.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09" name="Google Shape;29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525" y="805075"/>
            <a:ext cx="2803512" cy="2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5"/>
          <p:cNvPicPr preferRelativeResize="0"/>
          <p:nvPr/>
        </p:nvPicPr>
        <p:blipFill rotWithShape="1">
          <a:blip r:embed="rId4">
            <a:alphaModFix/>
          </a:blip>
          <a:srcRect l="18079" t="18483" r="19165" b="18388"/>
          <a:stretch/>
        </p:blipFill>
        <p:spPr>
          <a:xfrm>
            <a:off x="720000" y="805075"/>
            <a:ext cx="2778101" cy="2783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35"/>
          <p:cNvSpPr txBox="1"/>
          <p:nvPr/>
        </p:nvSpPr>
        <p:spPr>
          <a:xfrm>
            <a:off x="6633750" y="9898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31 million miles (travel time 2-3 months)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35312-4A4E-8287-0D71-36BF053A5A15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3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Mars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7" name="Google Shape;2917;p36"/>
          <p:cNvSpPr txBox="1">
            <a:spLocks noGrp="1"/>
          </p:cNvSpPr>
          <p:nvPr>
            <p:ph type="body" idx="1"/>
          </p:nvPr>
        </p:nvSpPr>
        <p:spPr>
          <a:xfrm>
            <a:off x="614825" y="3888400"/>
            <a:ext cx="7239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If life exists on Mars, it might survive the Sun's intense radiation by living in underground ice caves.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18" name="Google Shape;29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25" y="1008825"/>
            <a:ext cx="2588051" cy="2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36"/>
          <p:cNvPicPr preferRelativeResize="0"/>
          <p:nvPr/>
        </p:nvPicPr>
        <p:blipFill rotWithShape="1">
          <a:blip r:embed="rId4">
            <a:alphaModFix/>
          </a:blip>
          <a:srcRect r="14486"/>
          <a:stretch/>
        </p:blipFill>
        <p:spPr>
          <a:xfrm>
            <a:off x="3220300" y="1008825"/>
            <a:ext cx="3309699" cy="2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36"/>
          <p:cNvSpPr txBox="1"/>
          <p:nvPr/>
        </p:nvSpPr>
        <p:spPr>
          <a:xfrm>
            <a:off x="6678475" y="11737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140 million miles (travel time 6-9 months)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012BF-042B-A085-E17D-F46339780DDE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3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Europa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26" name="Google Shape;2926;p37"/>
          <p:cNvSpPr txBox="1">
            <a:spLocks noGrp="1"/>
          </p:cNvSpPr>
          <p:nvPr>
            <p:ph type="body" idx="1"/>
          </p:nvPr>
        </p:nvSpPr>
        <p:spPr>
          <a:xfrm>
            <a:off x="3117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one of Jupiter’s moons. Its very thick icy surface might hide a huge ocean underneath.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27" name="Google Shape;29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37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390 million miles (travel time 2 years)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06281-C71C-A800-C253-F7561FB737B3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oceans of lava and sparkly clouds that rain down lava.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Sun: </a:t>
            </a:r>
            <a:r>
              <a:rPr lang="en" sz="1300">
                <a:solidFill>
                  <a:schemeClr val="dk1"/>
                </a:solidFill>
              </a:rPr>
              <a:t>WASP-121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900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99A72-B504-0DCE-B971-68FCCEE12B72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THREE suns! It gets a lot of sunlight.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GW Orionis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1,300 light-years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932BF-74BC-D49D-55BF-5927854B06DB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desert planet is tidally locked. This means one side is always sunny and hot, while the other side is always dark and cool.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 Centauri (the closest solar system to our own)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4.2 light-years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CD2828-5F1F-086E-2393-B76B97BBF5A1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is mostly covered in ice, but there is a chance that there might be enough liquid water to support life!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OGLE-2005-BLG-390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21,500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DE588-839F-0885-CBEB-9E0DF6AE24B2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an oval-shaped orbit, which gives it extremely hot summers and extremely cold winters.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TOI-2257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188 light-years</a:t>
            </a:r>
            <a:r>
              <a:rPr lang="en" sz="1300">
                <a:solidFill>
                  <a:srgbClr val="545D7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6A2A5-03B1-79BD-1F1B-60F01EE1B79C}"/>
              </a:ext>
            </a:extLst>
          </p:cNvPr>
          <p:cNvSpPr txBox="1"/>
          <p:nvPr/>
        </p:nvSpPr>
        <p:spPr>
          <a:xfrm>
            <a:off x="7333860" y="-14868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On-screen Show (16:9)</PresentationFormat>
  <Paragraphs>133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Barlow</vt:lpstr>
      <vt:lpstr>Roboto</vt:lpstr>
      <vt:lpstr>Montserrat</vt:lpstr>
      <vt:lpstr>Impact</vt:lpstr>
      <vt:lpstr>EB Garamond</vt:lpstr>
      <vt:lpstr>Arial</vt:lpstr>
      <vt:lpstr>Exo Medium</vt:lpstr>
      <vt:lpstr>Outer Galaxies: Astronomy Education Center by Slidesgo</vt:lpstr>
      <vt:lpstr>Imagining Life on Other Worlds</vt:lpstr>
      <vt:lpstr>Venus</vt:lpstr>
      <vt:lpstr>Mars</vt:lpstr>
      <vt:lpstr>Europa</vt:lpstr>
      <vt:lpstr>Tylos</vt:lpstr>
      <vt:lpstr>HD 34445b</vt:lpstr>
      <vt:lpstr>Proxima Centauri b</vt:lpstr>
      <vt:lpstr>OGLE-2005-BLG-390Lb (nicknamed “Hoth” by NASA)</vt:lpstr>
      <vt:lpstr>TOI-2257b</vt:lpstr>
      <vt:lpstr>Kua'kua</vt:lpstr>
      <vt:lpstr>TRAPPIST 1F</vt:lpstr>
      <vt:lpstr>HD 189733 b</vt:lpstr>
      <vt:lpstr>Enaiposha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1</cp:revision>
  <dcterms:modified xsi:type="dcterms:W3CDTF">2025-08-01T21:08:28Z</dcterms:modified>
</cp:coreProperties>
</file>