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8288000" cy="10287000"/>
  <p:notesSz cx="6858000" cy="9144000"/>
  <p:embeddedFontLst>
    <p:embeddedFont>
      <p:font typeface="Bobby Jones" panose="020B0604020202020204" charset="0"/>
      <p:regular r:id="rId26"/>
    </p:embeddedFont>
    <p:embeddedFont>
      <p:font typeface="Dosis Bold" panose="020B0604020202020204" charset="0"/>
      <p:regular r:id="rId27"/>
    </p:embeddedFont>
    <p:embeddedFont>
      <p:font typeface="Dosis Semi-Bold" panose="020B0604020202020204" charset="0"/>
      <p:regular r:id="rId28"/>
    </p:embeddedFont>
    <p:embeddedFont>
      <p:font typeface="Marykate" panose="020B06040202020202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3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08.07.2025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Call on students to answer this question! Make it a discussion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25.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26.png"/></Relationships>
</file>

<file path=ppt/slides/_rels/slide10.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45.png"/><Relationship Id="rId3" Type="http://schemas.openxmlformats.org/officeDocument/2006/relationships/image" Target="../media/image28.png"/><Relationship Id="rId7" Type="http://schemas.openxmlformats.org/officeDocument/2006/relationships/image" Target="../media/image16.png"/><Relationship Id="rId12" Type="http://schemas.openxmlformats.org/officeDocument/2006/relationships/image" Target="../media/image1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12.png"/><Relationship Id="rId5" Type="http://schemas.openxmlformats.org/officeDocument/2006/relationships/image" Target="../media/image2.png"/><Relationship Id="rId10" Type="http://schemas.openxmlformats.org/officeDocument/2006/relationships/image" Target="../media/image15.svg"/><Relationship Id="rId4" Type="http://schemas.openxmlformats.org/officeDocument/2006/relationships/image" Target="../media/image29.sv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48.png"/><Relationship Id="rId18" Type="http://schemas.openxmlformats.org/officeDocument/2006/relationships/image" Target="../media/image5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47.svg"/><Relationship Id="rId17" Type="http://schemas.openxmlformats.org/officeDocument/2006/relationships/image" Target="../media/image52.png"/><Relationship Id="rId2" Type="http://schemas.openxmlformats.org/officeDocument/2006/relationships/image" Target="../media/image1.jpeg"/><Relationship Id="rId16"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46.png"/><Relationship Id="rId5" Type="http://schemas.openxmlformats.org/officeDocument/2006/relationships/image" Target="../media/image14.png"/><Relationship Id="rId15" Type="http://schemas.openxmlformats.org/officeDocument/2006/relationships/image" Target="../media/image50.png"/><Relationship Id="rId10" Type="http://schemas.openxmlformats.org/officeDocument/2006/relationships/image" Target="../media/image5.svg"/><Relationship Id="rId19" Type="http://schemas.openxmlformats.org/officeDocument/2006/relationships/image" Target="../media/image42.png"/><Relationship Id="rId4" Type="http://schemas.openxmlformats.org/officeDocument/2006/relationships/image" Target="../media/image9.svg"/><Relationship Id="rId9" Type="http://schemas.openxmlformats.org/officeDocument/2006/relationships/image" Target="../media/image4.png"/><Relationship Id="rId14" Type="http://schemas.openxmlformats.org/officeDocument/2006/relationships/image" Target="../media/image49.svg"/></Relationships>
</file>

<file path=ppt/slides/_rels/slide1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5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42.png"/><Relationship Id="rId5" Type="http://schemas.openxmlformats.org/officeDocument/2006/relationships/image" Target="../media/image14.png"/><Relationship Id="rId10" Type="http://schemas.openxmlformats.org/officeDocument/2006/relationships/image" Target="../media/image5.svg"/><Relationship Id="rId4" Type="http://schemas.openxmlformats.org/officeDocument/2006/relationships/image" Target="../media/image9.svg"/><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image" Target="../media/image37.png"/><Relationship Id="rId7" Type="http://schemas.openxmlformats.org/officeDocument/2006/relationships/image" Target="../media/image33.png"/><Relationship Id="rId12" Type="http://schemas.openxmlformats.org/officeDocument/2006/relationships/image" Target="../media/image17.svg"/><Relationship Id="rId17" Type="http://schemas.openxmlformats.org/officeDocument/2006/relationships/image" Target="../media/image18.png"/><Relationship Id="rId2" Type="http://schemas.openxmlformats.org/officeDocument/2006/relationships/image" Target="../media/image1.jpeg"/><Relationship Id="rId16" Type="http://schemas.openxmlformats.org/officeDocument/2006/relationships/image" Target="../media/image13.sv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16.png"/><Relationship Id="rId5" Type="http://schemas.openxmlformats.org/officeDocument/2006/relationships/image" Target="../media/image31.png"/><Relationship Id="rId15" Type="http://schemas.openxmlformats.org/officeDocument/2006/relationships/image" Target="../media/image12.png"/><Relationship Id="rId10" Type="http://schemas.openxmlformats.org/officeDocument/2006/relationships/image" Target="../media/image36.svg"/><Relationship Id="rId4" Type="http://schemas.openxmlformats.org/officeDocument/2006/relationships/image" Target="../media/image38.svg"/><Relationship Id="rId9" Type="http://schemas.openxmlformats.org/officeDocument/2006/relationships/image" Target="../media/image35.png"/><Relationship Id="rId14" Type="http://schemas.openxmlformats.org/officeDocument/2006/relationships/image" Target="../media/image15.svg"/></Relationships>
</file>

<file path=ppt/slides/_rels/slide1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8.png"/><Relationship Id="rId7" Type="http://schemas.openxmlformats.org/officeDocument/2006/relationships/image" Target="../media/image16.png"/><Relationship Id="rId12" Type="http://schemas.openxmlformats.org/officeDocument/2006/relationships/image" Target="../media/image1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12.png"/><Relationship Id="rId5" Type="http://schemas.openxmlformats.org/officeDocument/2006/relationships/image" Target="../media/image2.png"/><Relationship Id="rId10" Type="http://schemas.openxmlformats.org/officeDocument/2006/relationships/image" Target="../media/image15.svg"/><Relationship Id="rId4" Type="http://schemas.openxmlformats.org/officeDocument/2006/relationships/image" Target="../media/image29.svg"/><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59.png"/><Relationship Id="rId3" Type="http://schemas.openxmlformats.org/officeDocument/2006/relationships/image" Target="../media/image1.jpeg"/><Relationship Id="rId7" Type="http://schemas.openxmlformats.org/officeDocument/2006/relationships/image" Target="../media/image58.svg"/><Relationship Id="rId12" Type="http://schemas.openxmlformats.org/officeDocument/2006/relationships/image" Target="../media/image14.png"/><Relationship Id="rId17" Type="http://schemas.openxmlformats.org/officeDocument/2006/relationships/image" Target="../media/image19.svg"/><Relationship Id="rId2" Type="http://schemas.openxmlformats.org/officeDocument/2006/relationships/notesSlide" Target="../notesSlides/notesSlide1.xml"/><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17.svg"/><Relationship Id="rId5" Type="http://schemas.openxmlformats.org/officeDocument/2006/relationships/image" Target="../media/image56.svg"/><Relationship Id="rId15" Type="http://schemas.openxmlformats.org/officeDocument/2006/relationships/image" Target="../media/image13.svg"/><Relationship Id="rId10" Type="http://schemas.openxmlformats.org/officeDocument/2006/relationships/image" Target="../media/image16.png"/><Relationship Id="rId19" Type="http://schemas.openxmlformats.org/officeDocument/2006/relationships/image" Target="../media/image60.svg"/><Relationship Id="rId4" Type="http://schemas.openxmlformats.org/officeDocument/2006/relationships/image" Target="../media/image55.png"/><Relationship Id="rId9" Type="http://schemas.openxmlformats.org/officeDocument/2006/relationships/image" Target="../media/image11.svg"/><Relationship Id="rId1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61.png"/><Relationship Id="rId3" Type="http://schemas.openxmlformats.org/officeDocument/2006/relationships/image" Target="../media/image28.png"/><Relationship Id="rId7" Type="http://schemas.openxmlformats.org/officeDocument/2006/relationships/image" Target="../media/image16.png"/><Relationship Id="rId12" Type="http://schemas.openxmlformats.org/officeDocument/2006/relationships/image" Target="../media/image1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12.png"/><Relationship Id="rId5" Type="http://schemas.openxmlformats.org/officeDocument/2006/relationships/image" Target="../media/image2.png"/><Relationship Id="rId10" Type="http://schemas.openxmlformats.org/officeDocument/2006/relationships/image" Target="../media/image15.svg"/><Relationship Id="rId4" Type="http://schemas.openxmlformats.org/officeDocument/2006/relationships/image" Target="../media/image29.svg"/><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42.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6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62.png"/><Relationship Id="rId5" Type="http://schemas.openxmlformats.org/officeDocument/2006/relationships/image" Target="../media/image14.png"/><Relationship Id="rId10" Type="http://schemas.openxmlformats.org/officeDocument/2006/relationships/image" Target="../media/image5.svg"/><Relationship Id="rId4" Type="http://schemas.openxmlformats.org/officeDocument/2006/relationships/image" Target="../media/image9.svg"/><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42.png"/><Relationship Id="rId3" Type="http://schemas.openxmlformats.org/officeDocument/2006/relationships/image" Target="../media/image28.png"/><Relationship Id="rId7" Type="http://schemas.openxmlformats.org/officeDocument/2006/relationships/image" Target="../media/image16.png"/><Relationship Id="rId12" Type="http://schemas.openxmlformats.org/officeDocument/2006/relationships/image" Target="../media/image1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12.png"/><Relationship Id="rId5" Type="http://schemas.openxmlformats.org/officeDocument/2006/relationships/image" Target="../media/image2.png"/><Relationship Id="rId15" Type="http://schemas.openxmlformats.org/officeDocument/2006/relationships/image" Target="../media/image65.svg"/><Relationship Id="rId10" Type="http://schemas.openxmlformats.org/officeDocument/2006/relationships/image" Target="../media/image15.svg"/><Relationship Id="rId4" Type="http://schemas.openxmlformats.org/officeDocument/2006/relationships/image" Target="../media/image29.svg"/><Relationship Id="rId9" Type="http://schemas.openxmlformats.org/officeDocument/2006/relationships/image" Target="../media/image14.png"/><Relationship Id="rId14" Type="http://schemas.openxmlformats.org/officeDocument/2006/relationships/image" Target="../media/image64.png"/></Relationships>
</file>

<file path=ppt/slides/_rels/slide19.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image" Target="../media/image37.png"/><Relationship Id="rId7" Type="http://schemas.openxmlformats.org/officeDocument/2006/relationships/image" Target="../media/image33.png"/><Relationship Id="rId12" Type="http://schemas.openxmlformats.org/officeDocument/2006/relationships/image" Target="../media/image17.svg"/><Relationship Id="rId17" Type="http://schemas.openxmlformats.org/officeDocument/2006/relationships/image" Target="../media/image18.png"/><Relationship Id="rId2" Type="http://schemas.openxmlformats.org/officeDocument/2006/relationships/image" Target="../media/image1.jpeg"/><Relationship Id="rId16" Type="http://schemas.openxmlformats.org/officeDocument/2006/relationships/image" Target="../media/image13.sv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16.png"/><Relationship Id="rId5" Type="http://schemas.openxmlformats.org/officeDocument/2006/relationships/image" Target="../media/image31.png"/><Relationship Id="rId15" Type="http://schemas.openxmlformats.org/officeDocument/2006/relationships/image" Target="../media/image12.png"/><Relationship Id="rId10" Type="http://schemas.openxmlformats.org/officeDocument/2006/relationships/image" Target="../media/image36.svg"/><Relationship Id="rId4" Type="http://schemas.openxmlformats.org/officeDocument/2006/relationships/image" Target="../media/image38.svg"/><Relationship Id="rId9" Type="http://schemas.openxmlformats.org/officeDocument/2006/relationships/image" Target="../media/image35.png"/><Relationship Id="rId14" Type="http://schemas.openxmlformats.org/officeDocument/2006/relationships/image" Target="../media/image15.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5.svg"/><Relationship Id="rId18" Type="http://schemas.openxmlformats.org/officeDocument/2006/relationships/image" Target="../media/image30.jpeg"/><Relationship Id="rId3" Type="http://schemas.openxmlformats.org/officeDocument/2006/relationships/image" Target="../media/image1.jpeg"/><Relationship Id="rId7" Type="http://schemas.openxmlformats.org/officeDocument/2006/relationships/image" Target="../media/image3.svg"/><Relationship Id="rId12" Type="http://schemas.openxmlformats.org/officeDocument/2006/relationships/image" Target="../media/image14.png"/><Relationship Id="rId17" Type="http://schemas.openxmlformats.org/officeDocument/2006/relationships/image" Target="../media/image5.svg"/><Relationship Id="rId2" Type="http://schemas.openxmlformats.org/officeDocument/2006/relationships/slideLayout" Target="../slideLayouts/slideLayout7.xml"/><Relationship Id="rId16" Type="http://schemas.openxmlformats.org/officeDocument/2006/relationships/image" Target="../media/image4.png"/><Relationship Id="rId1" Type="http://schemas.openxmlformats.org/officeDocument/2006/relationships/video" Target="https://www.youtube.com/embed/IxndOd3kmSs?feature=oembed" TargetMode="External"/><Relationship Id="rId6" Type="http://schemas.openxmlformats.org/officeDocument/2006/relationships/image" Target="../media/image2.png"/><Relationship Id="rId11" Type="http://schemas.openxmlformats.org/officeDocument/2006/relationships/image" Target="../media/image17.svg"/><Relationship Id="rId5" Type="http://schemas.openxmlformats.org/officeDocument/2006/relationships/image" Target="../media/image29.svg"/><Relationship Id="rId15" Type="http://schemas.openxmlformats.org/officeDocument/2006/relationships/image" Target="../media/image13.svg"/><Relationship Id="rId10" Type="http://schemas.openxmlformats.org/officeDocument/2006/relationships/image" Target="../media/image16.png"/><Relationship Id="rId4" Type="http://schemas.openxmlformats.org/officeDocument/2006/relationships/image" Target="../media/image28.png"/><Relationship Id="rId9" Type="http://schemas.openxmlformats.org/officeDocument/2006/relationships/image" Target="../media/image9.sv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68.jpeg"/><Relationship Id="rId5" Type="http://schemas.openxmlformats.org/officeDocument/2006/relationships/image" Target="../media/image14.png"/><Relationship Id="rId10" Type="http://schemas.openxmlformats.org/officeDocument/2006/relationships/image" Target="../media/image5.svg"/><Relationship Id="rId4" Type="http://schemas.openxmlformats.org/officeDocument/2006/relationships/image" Target="../media/image9.svg"/><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69.png"/><Relationship Id="rId3" Type="http://schemas.openxmlformats.org/officeDocument/2006/relationships/image" Target="../media/image28.png"/><Relationship Id="rId7" Type="http://schemas.openxmlformats.org/officeDocument/2006/relationships/image" Target="../media/image16.png"/><Relationship Id="rId12" Type="http://schemas.openxmlformats.org/officeDocument/2006/relationships/image" Target="../media/image1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12.png"/><Relationship Id="rId5" Type="http://schemas.openxmlformats.org/officeDocument/2006/relationships/image" Target="../media/image2.png"/><Relationship Id="rId10" Type="http://schemas.openxmlformats.org/officeDocument/2006/relationships/image" Target="../media/image15.svg"/><Relationship Id="rId4" Type="http://schemas.openxmlformats.org/officeDocument/2006/relationships/image" Target="../media/image29.svg"/><Relationship Id="rId9" Type="http://schemas.openxmlformats.org/officeDocument/2006/relationships/image" Target="../media/image14.png"/></Relationships>
</file>

<file path=ppt/slides/_rels/slide2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5.svg"/><Relationship Id="rId4" Type="http://schemas.openxmlformats.org/officeDocument/2006/relationships/image" Target="../media/image9.svg"/><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17.svg"/><Relationship Id="rId17" Type="http://schemas.openxmlformats.org/officeDocument/2006/relationships/image" Target="../media/image18.png"/><Relationship Id="rId2" Type="http://schemas.openxmlformats.org/officeDocument/2006/relationships/image" Target="../media/image1.jpeg"/><Relationship Id="rId16" Type="http://schemas.openxmlformats.org/officeDocument/2006/relationships/image" Target="../media/image13.sv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16.png"/><Relationship Id="rId5" Type="http://schemas.openxmlformats.org/officeDocument/2006/relationships/image" Target="../media/image33.png"/><Relationship Id="rId15" Type="http://schemas.openxmlformats.org/officeDocument/2006/relationships/image" Target="../media/image12.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15.sv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39.png"/><Relationship Id="rId5" Type="http://schemas.openxmlformats.org/officeDocument/2006/relationships/image" Target="../media/image14.png"/><Relationship Id="rId10" Type="http://schemas.openxmlformats.org/officeDocument/2006/relationships/image" Target="../media/image5.svg"/><Relationship Id="rId4" Type="http://schemas.openxmlformats.org/officeDocument/2006/relationships/image" Target="../media/image9.sv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40.png"/><Relationship Id="rId3" Type="http://schemas.openxmlformats.org/officeDocument/2006/relationships/image" Target="../media/image28.png"/><Relationship Id="rId7" Type="http://schemas.openxmlformats.org/officeDocument/2006/relationships/image" Target="../media/image16.png"/><Relationship Id="rId12" Type="http://schemas.openxmlformats.org/officeDocument/2006/relationships/image" Target="../media/image1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12.png"/><Relationship Id="rId5" Type="http://schemas.openxmlformats.org/officeDocument/2006/relationships/image" Target="../media/image2.png"/><Relationship Id="rId10" Type="http://schemas.openxmlformats.org/officeDocument/2006/relationships/image" Target="../media/image15.svg"/><Relationship Id="rId4" Type="http://schemas.openxmlformats.org/officeDocument/2006/relationships/image" Target="../media/image29.sv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41.png"/><Relationship Id="rId5" Type="http://schemas.openxmlformats.org/officeDocument/2006/relationships/image" Target="../media/image14.png"/><Relationship Id="rId10" Type="http://schemas.openxmlformats.org/officeDocument/2006/relationships/image" Target="../media/image5.svg"/><Relationship Id="rId4" Type="http://schemas.openxmlformats.org/officeDocument/2006/relationships/image" Target="../media/image9.svg"/><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43.png"/><Relationship Id="rId3" Type="http://schemas.openxmlformats.org/officeDocument/2006/relationships/image" Target="../media/image28.png"/><Relationship Id="rId7" Type="http://schemas.openxmlformats.org/officeDocument/2006/relationships/image" Target="../media/image16.png"/><Relationship Id="rId12" Type="http://schemas.openxmlformats.org/officeDocument/2006/relationships/image" Target="../media/image1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12.png"/><Relationship Id="rId5" Type="http://schemas.openxmlformats.org/officeDocument/2006/relationships/image" Target="../media/image2.png"/><Relationship Id="rId10" Type="http://schemas.openxmlformats.org/officeDocument/2006/relationships/image" Target="../media/image15.svg"/><Relationship Id="rId4" Type="http://schemas.openxmlformats.org/officeDocument/2006/relationships/image" Target="../media/image29.svg"/><Relationship Id="rId9" Type="http://schemas.openxmlformats.org/officeDocument/2006/relationships/image" Target="../media/image14.png"/><Relationship Id="rId14"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image" Target="../media/image37.png"/><Relationship Id="rId7" Type="http://schemas.openxmlformats.org/officeDocument/2006/relationships/image" Target="../media/image33.png"/><Relationship Id="rId12" Type="http://schemas.openxmlformats.org/officeDocument/2006/relationships/image" Target="../media/image17.svg"/><Relationship Id="rId17" Type="http://schemas.openxmlformats.org/officeDocument/2006/relationships/image" Target="../media/image18.png"/><Relationship Id="rId2" Type="http://schemas.openxmlformats.org/officeDocument/2006/relationships/image" Target="../media/image1.jpeg"/><Relationship Id="rId16" Type="http://schemas.openxmlformats.org/officeDocument/2006/relationships/image" Target="../media/image13.sv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16.png"/><Relationship Id="rId5" Type="http://schemas.openxmlformats.org/officeDocument/2006/relationships/image" Target="../media/image31.png"/><Relationship Id="rId15" Type="http://schemas.openxmlformats.org/officeDocument/2006/relationships/image" Target="../media/image12.png"/><Relationship Id="rId10" Type="http://schemas.openxmlformats.org/officeDocument/2006/relationships/image" Target="../media/image36.svg"/><Relationship Id="rId4" Type="http://schemas.openxmlformats.org/officeDocument/2006/relationships/image" Target="../media/image38.svg"/><Relationship Id="rId9" Type="http://schemas.openxmlformats.org/officeDocument/2006/relationships/image" Target="../media/image35.png"/><Relationship Id="rId14" Type="http://schemas.openxmlformats.org/officeDocument/2006/relationships/image" Target="../media/image15.svg"/></Relationships>
</file>

<file path=ppt/slides/_rels/slide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44.png"/><Relationship Id="rId5" Type="http://schemas.openxmlformats.org/officeDocument/2006/relationships/image" Target="../media/image14.png"/><Relationship Id="rId10" Type="http://schemas.openxmlformats.org/officeDocument/2006/relationships/image" Target="../media/image5.svg"/><Relationship Id="rId4" Type="http://schemas.openxmlformats.org/officeDocument/2006/relationships/image" Target="../media/image9.sv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en-US"/>
          </a:p>
        </p:txBody>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2867455" y="2918869"/>
            <a:ext cx="12553091" cy="4419982"/>
          </a:xfrm>
          <a:prstGeom prst="rect">
            <a:avLst/>
          </a:prstGeom>
        </p:spPr>
        <p:txBody>
          <a:bodyPr lIns="0" tIns="0" rIns="0" bIns="0" rtlCol="0" anchor="t">
            <a:spAutoFit/>
          </a:bodyPr>
          <a:lstStyle/>
          <a:p>
            <a:pPr algn="ctr">
              <a:lnSpc>
                <a:spcPts val="16617"/>
              </a:lnSpc>
            </a:pPr>
            <a:r>
              <a:rPr lang="en-US" sz="19100" spc="783">
                <a:solidFill>
                  <a:srgbClr val="00AD9C"/>
                </a:solidFill>
                <a:latin typeface="Marykate"/>
                <a:ea typeface="Marykate"/>
                <a:cs typeface="Marykate"/>
                <a:sym typeface="Marykate"/>
              </a:rPr>
              <a:t>ALL ABOUT TARDIGRADES</a:t>
            </a:r>
          </a:p>
        </p:txBody>
      </p:sp>
      <p:sp>
        <p:nvSpPr>
          <p:cNvPr id="17" name="Freeform 17"/>
          <p:cNvSpPr/>
          <p:nvPr/>
        </p:nvSpPr>
        <p:spPr>
          <a:xfrm rot="-4590959">
            <a:off x="15997142" y="3573304"/>
            <a:ext cx="2538932" cy="2538932"/>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18"/>
          <p:cNvSpPr/>
          <p:nvPr/>
        </p:nvSpPr>
        <p:spPr>
          <a:xfrm rot="-10325232" flipV="1">
            <a:off x="-735485" y="106452"/>
            <a:ext cx="2815623" cy="2815623"/>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Freeform 19"/>
          <p:cNvSpPr/>
          <p:nvPr/>
        </p:nvSpPr>
        <p:spPr>
          <a:xfrm rot="-2049497">
            <a:off x="125050" y="6657359"/>
            <a:ext cx="2053555" cy="2933651"/>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rot="1254325">
            <a:off x="-2461" y="4984554"/>
            <a:ext cx="2288606" cy="67826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Freeform 21"/>
          <p:cNvSpPr/>
          <p:nvPr/>
        </p:nvSpPr>
        <p:spPr>
          <a:xfrm>
            <a:off x="16156784" y="6407053"/>
            <a:ext cx="2131216" cy="2080842"/>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2" name="Freeform 22"/>
          <p:cNvSpPr/>
          <p:nvPr/>
        </p:nvSpPr>
        <p:spPr>
          <a:xfrm rot="1052783">
            <a:off x="14561298" y="128907"/>
            <a:ext cx="1171974" cy="2052821"/>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3" name="Freeform 23"/>
          <p:cNvSpPr/>
          <p:nvPr/>
        </p:nvSpPr>
        <p:spPr>
          <a:xfrm>
            <a:off x="1984971" y="634408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 name="Freeform 24"/>
          <p:cNvSpPr/>
          <p:nvPr/>
        </p:nvSpPr>
        <p:spPr>
          <a:xfrm>
            <a:off x="17402703" y="8895672"/>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25" name="Group 25"/>
          <p:cNvGrpSpPr/>
          <p:nvPr/>
        </p:nvGrpSpPr>
        <p:grpSpPr>
          <a:xfrm>
            <a:off x="2030890" y="4603934"/>
            <a:ext cx="229651" cy="229651"/>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27" name="Freeform 27"/>
          <p:cNvSpPr/>
          <p:nvPr/>
        </p:nvSpPr>
        <p:spPr>
          <a:xfrm>
            <a:off x="399457" y="351276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8" name="Freeform 28"/>
          <p:cNvSpPr/>
          <p:nvPr/>
        </p:nvSpPr>
        <p:spPr>
          <a:xfrm>
            <a:off x="16060443" y="3976289"/>
            <a:ext cx="451922" cy="405086"/>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9" name="Freeform 29"/>
          <p:cNvSpPr/>
          <p:nvPr/>
        </p:nvSpPr>
        <p:spPr>
          <a:xfrm>
            <a:off x="15315677" y="2675033"/>
            <a:ext cx="420451" cy="427445"/>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30" name="Group 30"/>
          <p:cNvGrpSpPr/>
          <p:nvPr/>
        </p:nvGrpSpPr>
        <p:grpSpPr>
          <a:xfrm>
            <a:off x="2490694" y="9376318"/>
            <a:ext cx="229651" cy="229651"/>
            <a:chOff x="0" y="0"/>
            <a:chExt cx="6350000" cy="6350000"/>
          </a:xfrm>
        </p:grpSpPr>
        <p:sp>
          <p:nvSpPr>
            <p:cNvPr id="31" name="Freeform 3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32" name="Freeform 32"/>
          <p:cNvSpPr/>
          <p:nvPr/>
        </p:nvSpPr>
        <p:spPr>
          <a:xfrm rot="-771795">
            <a:off x="2865448" y="1647521"/>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33" name="Freeform 33"/>
          <p:cNvSpPr/>
          <p:nvPr/>
        </p:nvSpPr>
        <p:spPr>
          <a:xfrm rot="4678159">
            <a:off x="15898343" y="825459"/>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34" name="Group 34"/>
          <p:cNvGrpSpPr>
            <a:grpSpLocks noChangeAspect="1"/>
          </p:cNvGrpSpPr>
          <p:nvPr/>
        </p:nvGrpSpPr>
        <p:grpSpPr>
          <a:xfrm rot="1977585">
            <a:off x="3370855" y="9474682"/>
            <a:ext cx="498419" cy="262574"/>
            <a:chOff x="0" y="0"/>
            <a:chExt cx="1610360" cy="848360"/>
          </a:xfrm>
        </p:grpSpPr>
        <p:sp>
          <p:nvSpPr>
            <p:cNvPr id="35" name="Freeform 35"/>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36" name="Freeform 36"/>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37" name="Group 37"/>
          <p:cNvGrpSpPr/>
          <p:nvPr/>
        </p:nvGrpSpPr>
        <p:grpSpPr>
          <a:xfrm>
            <a:off x="12963852" y="776307"/>
            <a:ext cx="252393" cy="252393"/>
            <a:chOff x="0" y="0"/>
            <a:chExt cx="6350000" cy="6350000"/>
          </a:xfrm>
        </p:grpSpPr>
        <p:sp>
          <p:nvSpPr>
            <p:cNvPr id="38" name="Freeform 3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grpSp>
        <p:nvGrpSpPr>
          <p:cNvPr id="39" name="Group 39"/>
          <p:cNvGrpSpPr/>
          <p:nvPr/>
        </p:nvGrpSpPr>
        <p:grpSpPr>
          <a:xfrm>
            <a:off x="2102176" y="1987440"/>
            <a:ext cx="229651" cy="229651"/>
            <a:chOff x="0" y="0"/>
            <a:chExt cx="6350000" cy="6350000"/>
          </a:xfrm>
        </p:grpSpPr>
        <p:sp>
          <p:nvSpPr>
            <p:cNvPr id="40" name="Freeform 4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grpSp>
        <p:nvGrpSpPr>
          <p:cNvPr id="41" name="Group 41"/>
          <p:cNvGrpSpPr>
            <a:grpSpLocks noChangeAspect="1"/>
          </p:cNvGrpSpPr>
          <p:nvPr/>
        </p:nvGrpSpPr>
        <p:grpSpPr>
          <a:xfrm rot="-921396">
            <a:off x="16540798" y="9558525"/>
            <a:ext cx="547777" cy="288577"/>
            <a:chOff x="0" y="0"/>
            <a:chExt cx="1610360" cy="848360"/>
          </a:xfrm>
        </p:grpSpPr>
        <p:sp>
          <p:nvSpPr>
            <p:cNvPr id="42" name="Freeform 4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43" name="Freeform 43"/>
          <p:cNvSpPr/>
          <p:nvPr/>
        </p:nvSpPr>
        <p:spPr>
          <a:xfrm rot="432686">
            <a:off x="2912608" y="-670724"/>
            <a:ext cx="2225071" cy="2156296"/>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44" name="Freeform 44"/>
          <p:cNvSpPr/>
          <p:nvPr/>
        </p:nvSpPr>
        <p:spPr>
          <a:xfrm rot="1153974">
            <a:off x="15418170" y="8432300"/>
            <a:ext cx="635916" cy="2347340"/>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45" name="Freeform 45"/>
          <p:cNvSpPr/>
          <p:nvPr/>
        </p:nvSpPr>
        <p:spPr>
          <a:xfrm>
            <a:off x="280356" y="9140282"/>
            <a:ext cx="238202" cy="236037"/>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46" name="Freeform 46"/>
          <p:cNvSpPr/>
          <p:nvPr/>
        </p:nvSpPr>
        <p:spPr>
          <a:xfrm>
            <a:off x="13911570" y="326289"/>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47" name="Group 47"/>
          <p:cNvGrpSpPr/>
          <p:nvPr/>
        </p:nvGrpSpPr>
        <p:grpSpPr>
          <a:xfrm>
            <a:off x="17374128" y="5789409"/>
            <a:ext cx="208069" cy="208069"/>
            <a:chOff x="0" y="0"/>
            <a:chExt cx="6350000" cy="6350000"/>
          </a:xfrm>
        </p:grpSpPr>
        <p:sp>
          <p:nvSpPr>
            <p:cNvPr id="48" name="Freeform 4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49" name="Freeform 49"/>
          <p:cNvSpPr/>
          <p:nvPr/>
        </p:nvSpPr>
        <p:spPr>
          <a:xfrm>
            <a:off x="14599093" y="8855697"/>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50" name="Freeform 50"/>
          <p:cNvSpPr/>
          <p:nvPr/>
        </p:nvSpPr>
        <p:spPr>
          <a:xfrm>
            <a:off x="5565863" y="375966"/>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grpSp>
        <p:nvGrpSpPr>
          <p:cNvPr id="51" name="Group 51"/>
          <p:cNvGrpSpPr/>
          <p:nvPr/>
        </p:nvGrpSpPr>
        <p:grpSpPr>
          <a:xfrm>
            <a:off x="12018872" y="362559"/>
            <a:ext cx="252393" cy="252393"/>
            <a:chOff x="0" y="0"/>
            <a:chExt cx="6350000" cy="6350000"/>
          </a:xfrm>
        </p:grpSpPr>
        <p:sp>
          <p:nvSpPr>
            <p:cNvPr id="52" name="Freeform 5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65C7E"/>
            </a:solidFill>
          </p:spPr>
          <p:txBody>
            <a:bodyPr/>
            <a:lstStyle/>
            <a:p>
              <a:endParaRPr lang="en-US"/>
            </a:p>
          </p:txBody>
        </p:sp>
      </p:grpSp>
      <p:sp>
        <p:nvSpPr>
          <p:cNvPr id="53" name="Freeform 53"/>
          <p:cNvSpPr/>
          <p:nvPr/>
        </p:nvSpPr>
        <p:spPr>
          <a:xfrm rot="-2378376">
            <a:off x="1179135" y="2035249"/>
            <a:ext cx="635916" cy="2347340"/>
          </a:xfrm>
          <a:custGeom>
            <a:avLst/>
            <a:gdLst/>
            <a:ahLst/>
            <a:cxnLst/>
            <a:rect l="l" t="t" r="r" b="b"/>
            <a:pathLst>
              <a:path w="635916" h="2347340">
                <a:moveTo>
                  <a:pt x="0" y="0"/>
                </a:moveTo>
                <a:lnTo>
                  <a:pt x="635916" y="0"/>
                </a:lnTo>
                <a:lnTo>
                  <a:pt x="635916" y="2347340"/>
                </a:lnTo>
                <a:lnTo>
                  <a:pt x="0" y="234734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54" name="Freeform 54"/>
          <p:cNvSpPr/>
          <p:nvPr/>
        </p:nvSpPr>
        <p:spPr>
          <a:xfrm rot="-808225">
            <a:off x="15921004" y="843809"/>
            <a:ext cx="2053555" cy="2933651"/>
          </a:xfrm>
          <a:custGeom>
            <a:avLst/>
            <a:gdLst/>
            <a:ahLst/>
            <a:cxnLst/>
            <a:rect l="l" t="t" r="r" b="b"/>
            <a:pathLst>
              <a:path w="2053555" h="2933651">
                <a:moveTo>
                  <a:pt x="0" y="0"/>
                </a:moveTo>
                <a:lnTo>
                  <a:pt x="2053555" y="0"/>
                </a:lnTo>
                <a:lnTo>
                  <a:pt x="2053555" y="2933651"/>
                </a:lnTo>
                <a:lnTo>
                  <a:pt x="0" y="29336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5" name="Freeform 55"/>
          <p:cNvSpPr/>
          <p:nvPr/>
        </p:nvSpPr>
        <p:spPr>
          <a:xfrm>
            <a:off x="7730378" y="-320136"/>
            <a:ext cx="2621466" cy="2662513"/>
          </a:xfrm>
          <a:custGeom>
            <a:avLst/>
            <a:gdLst/>
            <a:ahLst/>
            <a:cxnLst/>
            <a:rect l="l" t="t" r="r" b="b"/>
            <a:pathLst>
              <a:path w="2621466" h="2662513">
                <a:moveTo>
                  <a:pt x="0" y="0"/>
                </a:moveTo>
                <a:lnTo>
                  <a:pt x="2621466" y="0"/>
                </a:lnTo>
                <a:lnTo>
                  <a:pt x="2621466" y="2662513"/>
                </a:lnTo>
                <a:lnTo>
                  <a:pt x="0" y="2662513"/>
                </a:lnTo>
                <a:lnTo>
                  <a:pt x="0" y="0"/>
                </a:lnTo>
                <a:close/>
              </a:path>
            </a:pathLst>
          </a:custGeom>
          <a:blipFill>
            <a:blip r:embed="rId27"/>
            <a:stretch>
              <a:fillRect/>
            </a:stretch>
          </a:blipFill>
        </p:spPr>
        <p:txBody>
          <a:bodyPr/>
          <a:lstStyle/>
          <a:p>
            <a:endParaRPr lang="en-US"/>
          </a:p>
        </p:txBody>
      </p:sp>
      <p:sp>
        <p:nvSpPr>
          <p:cNvPr id="56" name="Freeform 56"/>
          <p:cNvSpPr/>
          <p:nvPr/>
        </p:nvSpPr>
        <p:spPr>
          <a:xfrm>
            <a:off x="6730629" y="8487895"/>
            <a:ext cx="4826741" cy="1170485"/>
          </a:xfrm>
          <a:custGeom>
            <a:avLst/>
            <a:gdLst/>
            <a:ahLst/>
            <a:cxnLst/>
            <a:rect l="l" t="t" r="r" b="b"/>
            <a:pathLst>
              <a:path w="4826741" h="1170485">
                <a:moveTo>
                  <a:pt x="0" y="0"/>
                </a:moveTo>
                <a:lnTo>
                  <a:pt x="4826742" y="0"/>
                </a:lnTo>
                <a:lnTo>
                  <a:pt x="4826742" y="1170485"/>
                </a:lnTo>
                <a:lnTo>
                  <a:pt x="0" y="1170485"/>
                </a:lnTo>
                <a:lnTo>
                  <a:pt x="0" y="0"/>
                </a:lnTo>
                <a:close/>
              </a:path>
            </a:pathLst>
          </a:custGeom>
          <a:blipFill>
            <a:blip r:embed="rId28"/>
            <a:stretch>
              <a:fillRect/>
            </a:stretch>
          </a:blipFill>
        </p:spPr>
        <p:txBody>
          <a:bodyPr/>
          <a:lstStyle/>
          <a:p>
            <a:endParaRPr lang="en-US"/>
          </a:p>
        </p:txBody>
      </p:sp>
      <p:sp>
        <p:nvSpPr>
          <p:cNvPr id="57" name="TextBox 57"/>
          <p:cNvSpPr txBox="1"/>
          <p:nvPr/>
        </p:nvSpPr>
        <p:spPr>
          <a:xfrm>
            <a:off x="5896463" y="7623627"/>
            <a:ext cx="6495075" cy="405269"/>
          </a:xfrm>
          <a:prstGeom prst="rect">
            <a:avLst/>
          </a:prstGeom>
        </p:spPr>
        <p:txBody>
          <a:bodyPr lIns="0" tIns="0" rIns="0" bIns="0" rtlCol="0" anchor="t">
            <a:spAutoFit/>
          </a:bodyPr>
          <a:lstStyle/>
          <a:p>
            <a:pPr algn="ctr">
              <a:lnSpc>
                <a:spcPts val="2971"/>
              </a:lnSpc>
              <a:spcBef>
                <a:spcPct val="0"/>
              </a:spcBef>
            </a:pPr>
            <a:r>
              <a:rPr lang="en-US" sz="2971" spc="374">
                <a:solidFill>
                  <a:srgbClr val="00030A"/>
                </a:solidFill>
                <a:latin typeface="Bobby Jones"/>
                <a:ea typeface="Bobby Jones"/>
                <a:cs typeface="Bobby Jones"/>
                <a:sym typeface="Bobby Jones"/>
              </a:rPr>
              <a:t>ARIZONA ASTROBIOLOGY CENTER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en-US"/>
          </a:p>
        </p:txBody>
      </p:sp>
      <p:grpSp>
        <p:nvGrpSpPr>
          <p:cNvPr id="3" name="Group 3"/>
          <p:cNvGrpSpPr/>
          <p:nvPr/>
        </p:nvGrpSpPr>
        <p:grpSpPr>
          <a:xfrm>
            <a:off x="-879013"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3324710" y="838425"/>
            <a:ext cx="11638581" cy="922020"/>
          </a:xfrm>
          <a:prstGeom prst="rect">
            <a:avLst/>
          </a:prstGeom>
        </p:spPr>
        <p:txBody>
          <a:bodyPr lIns="0" tIns="0" rIns="0" bIns="0" rtlCol="0" anchor="t">
            <a:spAutoFit/>
          </a:bodyPr>
          <a:lstStyle/>
          <a:p>
            <a:pPr algn="ctr">
              <a:lnSpc>
                <a:spcPts val="7139"/>
              </a:lnSpc>
            </a:pPr>
            <a:r>
              <a:rPr lang="en-US" sz="6000" spc="198">
                <a:solidFill>
                  <a:srgbClr val="00AD9C"/>
                </a:solidFill>
                <a:latin typeface="Marykate"/>
                <a:ea typeface="Marykate"/>
                <a:cs typeface="Marykate"/>
                <a:sym typeface="Marykate"/>
              </a:rPr>
              <a:t>WHAT ARE EXTREMOPHILES?</a:t>
            </a:r>
          </a:p>
        </p:txBody>
      </p:sp>
      <p:sp>
        <p:nvSpPr>
          <p:cNvPr id="17" name="Freeform 17"/>
          <p:cNvSpPr/>
          <p:nvPr/>
        </p:nvSpPr>
        <p:spPr>
          <a:xfrm rot="542064">
            <a:off x="756896" y="536471"/>
            <a:ext cx="2436139" cy="2838721"/>
          </a:xfrm>
          <a:custGeom>
            <a:avLst/>
            <a:gdLst/>
            <a:ahLst/>
            <a:cxnLst/>
            <a:rect l="l" t="t" r="r" b="b"/>
            <a:pathLst>
              <a:path w="2436139" h="2838721">
                <a:moveTo>
                  <a:pt x="0" y="0"/>
                </a:moveTo>
                <a:lnTo>
                  <a:pt x="2436139" y="0"/>
                </a:lnTo>
                <a:lnTo>
                  <a:pt x="2436139" y="2838721"/>
                </a:lnTo>
                <a:lnTo>
                  <a:pt x="0" y="28387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18"/>
          <p:cNvSpPr/>
          <p:nvPr/>
        </p:nvSpPr>
        <p:spPr>
          <a:xfrm rot="-10325232" flipV="1">
            <a:off x="606914" y="6940297"/>
            <a:ext cx="2736104" cy="2736104"/>
          </a:xfrm>
          <a:custGeom>
            <a:avLst/>
            <a:gdLst/>
            <a:ahLst/>
            <a:cxnLst/>
            <a:rect l="l" t="t" r="r" b="b"/>
            <a:pathLst>
              <a:path w="2736104" h="2736104">
                <a:moveTo>
                  <a:pt x="0" y="2736104"/>
                </a:moveTo>
                <a:lnTo>
                  <a:pt x="2736103" y="2736104"/>
                </a:lnTo>
                <a:lnTo>
                  <a:pt x="2736103" y="0"/>
                </a:lnTo>
                <a:lnTo>
                  <a:pt x="0" y="0"/>
                </a:lnTo>
                <a:lnTo>
                  <a:pt x="0" y="273610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9" name="Group 19"/>
          <p:cNvGrpSpPr/>
          <p:nvPr/>
        </p:nvGrpSpPr>
        <p:grpSpPr>
          <a:xfrm>
            <a:off x="1860140" y="4039872"/>
            <a:ext cx="229651" cy="229651"/>
            <a:chOff x="0" y="0"/>
            <a:chExt cx="6350000" cy="6350000"/>
          </a:xfrm>
        </p:grpSpPr>
        <p:sp>
          <p:nvSpPr>
            <p:cNvPr id="20" name="Freeform 2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21" name="Freeform 21"/>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2" name="Freeform 22"/>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3" name="Group 23"/>
          <p:cNvGrpSpPr>
            <a:grpSpLocks noChangeAspect="1"/>
          </p:cNvGrpSpPr>
          <p:nvPr/>
        </p:nvGrpSpPr>
        <p:grpSpPr>
          <a:xfrm rot="1977585">
            <a:off x="3269116" y="9426276"/>
            <a:ext cx="498419" cy="262574"/>
            <a:chOff x="0" y="0"/>
            <a:chExt cx="1610360" cy="848360"/>
          </a:xfrm>
        </p:grpSpPr>
        <p:sp>
          <p:nvSpPr>
            <p:cNvPr id="24" name="Freeform 2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5" name="Group 25"/>
          <p:cNvGrpSpPr/>
          <p:nvPr/>
        </p:nvGrpSpPr>
        <p:grpSpPr>
          <a:xfrm>
            <a:off x="2030890" y="9258300"/>
            <a:ext cx="229651" cy="229651"/>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27" name="Freeform 27"/>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28" name="Group 28"/>
          <p:cNvGrpSpPr>
            <a:grpSpLocks noChangeAspect="1"/>
          </p:cNvGrpSpPr>
          <p:nvPr/>
        </p:nvGrpSpPr>
        <p:grpSpPr>
          <a:xfrm rot="-874149">
            <a:off x="1053712" y="5439604"/>
            <a:ext cx="498419" cy="262574"/>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30" name="TextBox 30"/>
          <p:cNvSpPr txBox="1"/>
          <p:nvPr/>
        </p:nvSpPr>
        <p:spPr>
          <a:xfrm>
            <a:off x="3379097" y="2732989"/>
            <a:ext cx="9354079" cy="5523403"/>
          </a:xfrm>
          <a:prstGeom prst="rect">
            <a:avLst/>
          </a:prstGeom>
        </p:spPr>
        <p:txBody>
          <a:bodyPr lIns="0" tIns="0" rIns="0" bIns="0" rtlCol="0" anchor="t">
            <a:spAutoFit/>
          </a:bodyPr>
          <a:lstStyle/>
          <a:p>
            <a:pPr marL="723810" lvl="1" indent="-361905" algn="l">
              <a:lnSpc>
                <a:spcPts val="5531"/>
              </a:lnSpc>
              <a:buFont typeface="Arial"/>
              <a:buChar char="•"/>
            </a:pPr>
            <a:r>
              <a:rPr lang="en-US" sz="3352" b="1">
                <a:solidFill>
                  <a:srgbClr val="003933"/>
                </a:solidFill>
                <a:latin typeface="Dosis Semi-Bold"/>
                <a:ea typeface="Dosis Semi-Bold"/>
                <a:cs typeface="Dosis Semi-Bold"/>
                <a:sym typeface="Dosis Semi-Bold"/>
              </a:rPr>
              <a:t>Extremophiles are living things that </a:t>
            </a:r>
            <a:r>
              <a:rPr lang="en-US" sz="3352" b="1">
                <a:solidFill>
                  <a:srgbClr val="003933"/>
                </a:solidFill>
                <a:latin typeface="Dosis Bold"/>
                <a:ea typeface="Dosis Bold"/>
                <a:cs typeface="Dosis Bold"/>
                <a:sym typeface="Dosis Bold"/>
              </a:rPr>
              <a:t>thrive in extreme environments</a:t>
            </a:r>
            <a:r>
              <a:rPr lang="en-US" sz="3352" b="1">
                <a:solidFill>
                  <a:srgbClr val="003933"/>
                </a:solidFill>
                <a:latin typeface="Dosis Semi-Bold"/>
                <a:ea typeface="Dosis Semi-Bold"/>
                <a:cs typeface="Dosis Semi-Bold"/>
                <a:sym typeface="Dosis Semi-Bold"/>
              </a:rPr>
              <a:t>.</a:t>
            </a:r>
          </a:p>
          <a:p>
            <a:pPr marL="723810" lvl="1" indent="-361905" algn="l">
              <a:lnSpc>
                <a:spcPts val="5531"/>
              </a:lnSpc>
              <a:buFont typeface="Arial"/>
              <a:buChar char="•"/>
            </a:pPr>
            <a:r>
              <a:rPr lang="en-US" sz="3352" b="1">
                <a:solidFill>
                  <a:srgbClr val="003933"/>
                </a:solidFill>
                <a:latin typeface="Dosis Semi-Bold"/>
                <a:ea typeface="Dosis Semi-Bold"/>
                <a:cs typeface="Dosis Semi-Bold"/>
                <a:sym typeface="Dosis Semi-Bold"/>
              </a:rPr>
              <a:t>Most of these organisms are </a:t>
            </a:r>
            <a:r>
              <a:rPr lang="en-US" sz="3352" b="1">
                <a:solidFill>
                  <a:srgbClr val="003933"/>
                </a:solidFill>
                <a:latin typeface="Dosis Bold"/>
                <a:ea typeface="Dosis Bold"/>
                <a:cs typeface="Dosis Bold"/>
                <a:sym typeface="Dosis Bold"/>
              </a:rPr>
              <a:t>bacteria</a:t>
            </a:r>
            <a:r>
              <a:rPr lang="en-US" sz="3352" b="1">
                <a:solidFill>
                  <a:srgbClr val="003933"/>
                </a:solidFill>
                <a:latin typeface="Dosis Semi-Bold"/>
                <a:ea typeface="Dosis Semi-Bold"/>
                <a:cs typeface="Dosis Semi-Bold"/>
                <a:sym typeface="Dosis Semi-Bold"/>
              </a:rPr>
              <a:t> or </a:t>
            </a:r>
            <a:r>
              <a:rPr lang="en-US" sz="3352" b="1">
                <a:solidFill>
                  <a:srgbClr val="003933"/>
                </a:solidFill>
                <a:latin typeface="Dosis Bold"/>
                <a:ea typeface="Dosis Bold"/>
                <a:cs typeface="Dosis Bold"/>
                <a:sym typeface="Dosis Bold"/>
              </a:rPr>
              <a:t>archaea</a:t>
            </a:r>
            <a:r>
              <a:rPr lang="en-US" sz="3352" b="1">
                <a:solidFill>
                  <a:srgbClr val="003933"/>
                </a:solidFill>
                <a:latin typeface="Dosis Semi-Bold"/>
                <a:ea typeface="Dosis Semi-Bold"/>
                <a:cs typeface="Dosis Semi-Bold"/>
                <a:sym typeface="Dosis Semi-Bold"/>
              </a:rPr>
              <a:t>, but some are </a:t>
            </a:r>
            <a:r>
              <a:rPr lang="en-US" sz="3352" b="1">
                <a:solidFill>
                  <a:srgbClr val="003933"/>
                </a:solidFill>
                <a:latin typeface="Dosis Bold"/>
                <a:ea typeface="Dosis Bold"/>
                <a:cs typeface="Dosis Bold"/>
                <a:sym typeface="Dosis Bold"/>
              </a:rPr>
              <a:t>complex, multi-cellular animals,</a:t>
            </a:r>
            <a:r>
              <a:rPr lang="en-US" sz="3352" b="1">
                <a:solidFill>
                  <a:srgbClr val="003933"/>
                </a:solidFill>
                <a:latin typeface="Dosis Semi-Bold"/>
                <a:ea typeface="Dosis Semi-Bold"/>
                <a:cs typeface="Dosis Semi-Bold"/>
                <a:sym typeface="Dosis Semi-Bold"/>
              </a:rPr>
              <a:t> like the sea monkey (brine shrimp) pictured to the right.</a:t>
            </a:r>
          </a:p>
          <a:p>
            <a:pPr marL="723810" lvl="1" indent="-361905" algn="l">
              <a:lnSpc>
                <a:spcPts val="5531"/>
              </a:lnSpc>
              <a:buFont typeface="Arial"/>
              <a:buChar char="•"/>
            </a:pPr>
            <a:r>
              <a:rPr lang="en-US" sz="3352" b="1">
                <a:solidFill>
                  <a:srgbClr val="003933"/>
                </a:solidFill>
                <a:latin typeface="Dosis Semi-Bold"/>
                <a:ea typeface="Dosis Semi-Bold"/>
                <a:cs typeface="Dosis Semi-Bold"/>
                <a:sym typeface="Dosis Semi-Bold"/>
              </a:rPr>
              <a:t>These organisms have </a:t>
            </a:r>
            <a:r>
              <a:rPr lang="en-US" sz="3352" b="1">
                <a:solidFill>
                  <a:srgbClr val="003933"/>
                </a:solidFill>
                <a:latin typeface="Dosis Bold"/>
                <a:ea typeface="Dosis Bold"/>
                <a:cs typeface="Dosis Bold"/>
                <a:sym typeface="Dosis Bold"/>
              </a:rPr>
              <a:t>special ways to survive</a:t>
            </a:r>
            <a:r>
              <a:rPr lang="en-US" sz="3352" b="1">
                <a:solidFill>
                  <a:srgbClr val="003933"/>
                </a:solidFill>
                <a:latin typeface="Dosis Semi-Bold"/>
                <a:ea typeface="Dosis Semi-Bold"/>
                <a:cs typeface="Dosis Semi-Bold"/>
                <a:sym typeface="Dosis Semi-Bold"/>
              </a:rPr>
              <a:t>, like strong cell walls or protective proteins..</a:t>
            </a:r>
          </a:p>
        </p:txBody>
      </p:sp>
      <p:sp>
        <p:nvSpPr>
          <p:cNvPr id="31" name="Freeform 31"/>
          <p:cNvSpPr/>
          <p:nvPr/>
        </p:nvSpPr>
        <p:spPr>
          <a:xfrm>
            <a:off x="13101004" y="3195389"/>
            <a:ext cx="4348069" cy="4569538"/>
          </a:xfrm>
          <a:custGeom>
            <a:avLst/>
            <a:gdLst/>
            <a:ahLst/>
            <a:cxnLst/>
            <a:rect l="l" t="t" r="r" b="b"/>
            <a:pathLst>
              <a:path w="4348069" h="4569538">
                <a:moveTo>
                  <a:pt x="0" y="0"/>
                </a:moveTo>
                <a:lnTo>
                  <a:pt x="4348070" y="0"/>
                </a:lnTo>
                <a:lnTo>
                  <a:pt x="4348070" y="4569538"/>
                </a:lnTo>
                <a:lnTo>
                  <a:pt x="0" y="4569538"/>
                </a:lnTo>
                <a:lnTo>
                  <a:pt x="0" y="0"/>
                </a:lnTo>
                <a:close/>
              </a:path>
            </a:pathLst>
          </a:custGeom>
          <a:blipFill>
            <a:blip r:embed="rId13"/>
            <a:stretch>
              <a:fillRect l="-23891" r="-33846"/>
            </a:stretch>
          </a:blipFill>
        </p:spPr>
        <p:txBody>
          <a:bodyPr/>
          <a:lstStyle/>
          <a:p>
            <a:endParaRPr lang="en-US"/>
          </a:p>
        </p:txBody>
      </p:sp>
      <p:sp>
        <p:nvSpPr>
          <p:cNvPr id="32" name="TextBox 32"/>
          <p:cNvSpPr txBox="1"/>
          <p:nvPr/>
        </p:nvSpPr>
        <p:spPr>
          <a:xfrm>
            <a:off x="10105879" y="7707777"/>
            <a:ext cx="7343194" cy="292938"/>
          </a:xfrm>
          <a:prstGeom prst="rect">
            <a:avLst/>
          </a:prstGeom>
        </p:spPr>
        <p:txBody>
          <a:bodyPr lIns="0" tIns="0" rIns="0" bIns="0" rtlCol="0" anchor="t">
            <a:spAutoFit/>
          </a:bodyPr>
          <a:lstStyle/>
          <a:p>
            <a:pPr algn="r">
              <a:lnSpc>
                <a:spcPts val="2406"/>
              </a:lnSpc>
            </a:pPr>
            <a:r>
              <a:rPr lang="en-US" sz="1552" b="1">
                <a:solidFill>
                  <a:srgbClr val="003933"/>
                </a:solidFill>
                <a:latin typeface="Dosis Semi-Bold"/>
                <a:ea typeface="Dosis Semi-Bold"/>
                <a:cs typeface="Dosis Semi-Bold"/>
                <a:sym typeface="Dosis Semi-Bold"/>
              </a:rPr>
              <a:t>Image Credit: Wikimedia Commons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en-US"/>
          </a:p>
        </p:txBody>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sp>
        <p:nvSpPr>
          <p:cNvPr id="16" name="Freeform 16"/>
          <p:cNvSpPr/>
          <p:nvPr/>
        </p:nvSpPr>
        <p:spPr>
          <a:xfrm>
            <a:off x="15119006" y="7150056"/>
            <a:ext cx="2717478" cy="2653247"/>
          </a:xfrm>
          <a:custGeom>
            <a:avLst/>
            <a:gdLst/>
            <a:ahLst/>
            <a:cxnLst/>
            <a:rect l="l" t="t" r="r" b="b"/>
            <a:pathLst>
              <a:path w="2717478" h="2653247">
                <a:moveTo>
                  <a:pt x="0" y="0"/>
                </a:moveTo>
                <a:lnTo>
                  <a:pt x="2717478" y="0"/>
                </a:lnTo>
                <a:lnTo>
                  <a:pt x="2717478" y="2653246"/>
                </a:lnTo>
                <a:lnTo>
                  <a:pt x="0" y="26532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7" name="Group 17"/>
          <p:cNvGrpSpPr/>
          <p:nvPr/>
        </p:nvGrpSpPr>
        <p:grpSpPr>
          <a:xfrm rot="-2074858">
            <a:off x="15366099" y="2674126"/>
            <a:ext cx="229651" cy="229651"/>
            <a:chOff x="0" y="0"/>
            <a:chExt cx="6350000" cy="6350000"/>
          </a:xfrm>
        </p:grpSpPr>
        <p:sp>
          <p:nvSpPr>
            <p:cNvPr id="18" name="Freeform 1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19" name="Freeform 19"/>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21" name="Group 21"/>
          <p:cNvGrpSpPr>
            <a:grpSpLocks noChangeAspect="1"/>
          </p:cNvGrpSpPr>
          <p:nvPr/>
        </p:nvGrpSpPr>
        <p:grpSpPr>
          <a:xfrm rot="-2949008">
            <a:off x="15866380" y="4469518"/>
            <a:ext cx="498419" cy="262574"/>
            <a:chOff x="0" y="0"/>
            <a:chExt cx="1610360" cy="848360"/>
          </a:xfrm>
        </p:grpSpPr>
        <p:sp>
          <p:nvSpPr>
            <p:cNvPr id="22" name="Freeform 2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3" name="Group 23"/>
          <p:cNvGrpSpPr>
            <a:grpSpLocks noChangeAspect="1"/>
          </p:cNvGrpSpPr>
          <p:nvPr/>
        </p:nvGrpSpPr>
        <p:grpSpPr>
          <a:xfrm rot="-2949008">
            <a:off x="14359241" y="9446041"/>
            <a:ext cx="498419" cy="262574"/>
            <a:chOff x="0" y="0"/>
            <a:chExt cx="1610360" cy="848360"/>
          </a:xfrm>
        </p:grpSpPr>
        <p:sp>
          <p:nvSpPr>
            <p:cNvPr id="24" name="Freeform 2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5" name="Group 25"/>
          <p:cNvGrpSpPr/>
          <p:nvPr/>
        </p:nvGrpSpPr>
        <p:grpSpPr>
          <a:xfrm>
            <a:off x="15738452" y="6288751"/>
            <a:ext cx="229651" cy="229651"/>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27" name="Freeform 27"/>
          <p:cNvSpPr/>
          <p:nvPr/>
        </p:nvSpPr>
        <p:spPr>
          <a:xfrm rot="-808225">
            <a:off x="15634655" y="561637"/>
            <a:ext cx="2053555" cy="2933651"/>
          </a:xfrm>
          <a:custGeom>
            <a:avLst/>
            <a:gdLst/>
            <a:ahLst/>
            <a:cxnLst/>
            <a:rect l="l" t="t" r="r" b="b"/>
            <a:pathLst>
              <a:path w="2053555" h="2933651">
                <a:moveTo>
                  <a:pt x="0" y="0"/>
                </a:moveTo>
                <a:lnTo>
                  <a:pt x="2053556" y="0"/>
                </a:lnTo>
                <a:lnTo>
                  <a:pt x="2053556" y="2933651"/>
                </a:lnTo>
                <a:lnTo>
                  <a:pt x="0" y="29336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8" name="TextBox 28"/>
          <p:cNvSpPr txBox="1"/>
          <p:nvPr/>
        </p:nvSpPr>
        <p:spPr>
          <a:xfrm>
            <a:off x="6509060" y="2029445"/>
            <a:ext cx="9131575" cy="7101144"/>
          </a:xfrm>
          <a:prstGeom prst="rect">
            <a:avLst/>
          </a:prstGeom>
        </p:spPr>
        <p:txBody>
          <a:bodyPr lIns="0" tIns="0" rIns="0" bIns="0" rtlCol="0" anchor="t">
            <a:spAutoFit/>
          </a:bodyPr>
          <a:lstStyle/>
          <a:p>
            <a:pPr marL="766989" lvl="1" indent="-383494" algn="l">
              <a:lnSpc>
                <a:spcPts val="5648"/>
              </a:lnSpc>
              <a:buFont typeface="Arial"/>
              <a:buChar char="•"/>
            </a:pPr>
            <a:r>
              <a:rPr lang="en-US" sz="3552" b="1">
                <a:solidFill>
                  <a:srgbClr val="003933"/>
                </a:solidFill>
                <a:latin typeface="Dosis Semi-Bold"/>
                <a:ea typeface="Dosis Semi-Bold"/>
                <a:cs typeface="Dosis Semi-Bold"/>
                <a:sym typeface="Dosis Semi-Bold"/>
              </a:rPr>
              <a:t>Most extremophiles can survive </a:t>
            </a:r>
            <a:r>
              <a:rPr lang="en-US" sz="3552" b="1">
                <a:solidFill>
                  <a:srgbClr val="003933"/>
                </a:solidFill>
                <a:latin typeface="Dosis Bold"/>
                <a:ea typeface="Dosis Bold"/>
                <a:cs typeface="Dosis Bold"/>
                <a:sym typeface="Dosis Bold"/>
              </a:rPr>
              <a:t>one</a:t>
            </a:r>
            <a:r>
              <a:rPr lang="en-US" sz="3552" b="1">
                <a:solidFill>
                  <a:srgbClr val="003933"/>
                </a:solidFill>
                <a:latin typeface="Dosis Semi-Bold"/>
                <a:ea typeface="Dosis Semi-Bold"/>
                <a:cs typeface="Dosis Semi-Bold"/>
                <a:sym typeface="Dosis Semi-Bold"/>
              </a:rPr>
              <a:t> type of extreme condition, like heat, cold, or dryness.</a:t>
            </a:r>
          </a:p>
          <a:p>
            <a:pPr marL="766989" lvl="1" indent="-383494" algn="l">
              <a:lnSpc>
                <a:spcPts val="5648"/>
              </a:lnSpc>
              <a:buFont typeface="Arial"/>
              <a:buChar char="•"/>
            </a:pPr>
            <a:r>
              <a:rPr lang="en-US" sz="3552" b="1">
                <a:solidFill>
                  <a:srgbClr val="003933"/>
                </a:solidFill>
                <a:latin typeface="Dosis Semi-Bold"/>
                <a:ea typeface="Dosis Semi-Bold"/>
                <a:cs typeface="Dosis Semi-Bold"/>
                <a:sym typeface="Dosis Semi-Bold"/>
              </a:rPr>
              <a:t>Tardigrades are unique because they can survive </a:t>
            </a:r>
            <a:r>
              <a:rPr lang="en-US" sz="3552" b="1">
                <a:solidFill>
                  <a:srgbClr val="003933"/>
                </a:solidFill>
                <a:latin typeface="Dosis Bold"/>
                <a:ea typeface="Dosis Bold"/>
                <a:cs typeface="Dosis Bold"/>
                <a:sym typeface="Dosis Bold"/>
              </a:rPr>
              <a:t>many</a:t>
            </a:r>
            <a:r>
              <a:rPr lang="en-US" sz="3552" b="1">
                <a:solidFill>
                  <a:srgbClr val="003933"/>
                </a:solidFill>
                <a:latin typeface="Dosis Semi-Bold"/>
                <a:ea typeface="Dosis Semi-Bold"/>
                <a:cs typeface="Dosis Semi-Bold"/>
                <a:sym typeface="Dosis Semi-Bold"/>
              </a:rPr>
              <a:t> extremes, not just one.</a:t>
            </a:r>
          </a:p>
          <a:p>
            <a:pPr marL="766989" lvl="1" indent="-383494" algn="l">
              <a:lnSpc>
                <a:spcPts val="5648"/>
              </a:lnSpc>
              <a:buFont typeface="Arial"/>
              <a:buChar char="•"/>
            </a:pPr>
            <a:r>
              <a:rPr lang="en-US" sz="3552" b="1">
                <a:solidFill>
                  <a:srgbClr val="003933"/>
                </a:solidFill>
                <a:latin typeface="Dosis Semi-Bold"/>
                <a:ea typeface="Dosis Semi-Bold"/>
                <a:cs typeface="Dosis Semi-Bold"/>
                <a:sym typeface="Dosis Semi-Bold"/>
              </a:rPr>
              <a:t>They handle:</a:t>
            </a:r>
          </a:p>
          <a:p>
            <a:pPr marL="1533977" lvl="2" indent="-511326" algn="l">
              <a:lnSpc>
                <a:spcPts val="5648"/>
              </a:lnSpc>
              <a:buFont typeface="Arial"/>
              <a:buChar char="⚬"/>
            </a:pPr>
            <a:r>
              <a:rPr lang="en-US" sz="3552" b="1">
                <a:solidFill>
                  <a:srgbClr val="003933"/>
                </a:solidFill>
                <a:latin typeface="Dosis Bold"/>
                <a:ea typeface="Dosis Bold"/>
                <a:cs typeface="Dosis Bold"/>
                <a:sym typeface="Dosis Bold"/>
              </a:rPr>
              <a:t>Extreme temperatures</a:t>
            </a:r>
            <a:r>
              <a:rPr lang="en-US" sz="3552" b="1">
                <a:solidFill>
                  <a:srgbClr val="003933"/>
                </a:solidFill>
                <a:latin typeface="Dosis Semi-Bold"/>
                <a:ea typeface="Dosis Semi-Bold"/>
                <a:cs typeface="Dosis Semi-Bold"/>
                <a:sym typeface="Dosis Semi-Bold"/>
              </a:rPr>
              <a:t> (hot and cold)</a:t>
            </a:r>
          </a:p>
          <a:p>
            <a:pPr marL="1533977" lvl="2" indent="-511326" algn="l">
              <a:lnSpc>
                <a:spcPts val="5648"/>
              </a:lnSpc>
              <a:buFont typeface="Arial"/>
              <a:buChar char="⚬"/>
            </a:pPr>
            <a:r>
              <a:rPr lang="en-US" sz="3552" b="1">
                <a:solidFill>
                  <a:srgbClr val="003933"/>
                </a:solidFill>
                <a:latin typeface="Dosis Bold"/>
                <a:ea typeface="Dosis Bold"/>
                <a:cs typeface="Dosis Bold"/>
                <a:sym typeface="Dosis Bold"/>
              </a:rPr>
              <a:t>Dry environments</a:t>
            </a:r>
            <a:r>
              <a:rPr lang="en-US" sz="3552" b="1">
                <a:solidFill>
                  <a:srgbClr val="003933"/>
                </a:solidFill>
                <a:latin typeface="Dosis Semi-Bold"/>
                <a:ea typeface="Dosis Semi-Bold"/>
                <a:cs typeface="Dosis Semi-Bold"/>
                <a:sym typeface="Dosis Semi-Bold"/>
              </a:rPr>
              <a:t> by drying out into a tun</a:t>
            </a:r>
          </a:p>
          <a:p>
            <a:pPr marL="1533977" lvl="2" indent="-511326" algn="l">
              <a:lnSpc>
                <a:spcPts val="5648"/>
              </a:lnSpc>
              <a:buFont typeface="Arial"/>
              <a:buChar char="⚬"/>
            </a:pPr>
            <a:r>
              <a:rPr lang="en-US" sz="3552" b="1">
                <a:solidFill>
                  <a:srgbClr val="003933"/>
                </a:solidFill>
                <a:latin typeface="Dosis Bold"/>
                <a:ea typeface="Dosis Bold"/>
                <a:cs typeface="Dosis Bold"/>
                <a:sym typeface="Dosis Bold"/>
              </a:rPr>
              <a:t>Radiation levels</a:t>
            </a:r>
            <a:r>
              <a:rPr lang="en-US" sz="3552" b="1">
                <a:solidFill>
                  <a:srgbClr val="003933"/>
                </a:solidFill>
                <a:latin typeface="Dosis Semi-Bold"/>
                <a:ea typeface="Dosis Semi-Bold"/>
                <a:cs typeface="Dosis Semi-Bold"/>
                <a:sym typeface="Dosis Semi-Bold"/>
              </a:rPr>
              <a:t> that would kill other life</a:t>
            </a:r>
          </a:p>
          <a:p>
            <a:pPr marL="1533977" lvl="2" indent="-511326" algn="l">
              <a:lnSpc>
                <a:spcPts val="5648"/>
              </a:lnSpc>
              <a:buFont typeface="Arial"/>
              <a:buChar char="⚬"/>
            </a:pPr>
            <a:r>
              <a:rPr lang="en-US" sz="3552" b="1">
                <a:solidFill>
                  <a:srgbClr val="003933"/>
                </a:solidFill>
                <a:latin typeface="Dosis Bold"/>
                <a:ea typeface="Dosis Bold"/>
                <a:cs typeface="Dosis Bold"/>
                <a:sym typeface="Dosis Bold"/>
              </a:rPr>
              <a:t>High pressure and vacuum</a:t>
            </a:r>
            <a:r>
              <a:rPr lang="en-US" sz="3552" b="1">
                <a:solidFill>
                  <a:srgbClr val="003933"/>
                </a:solidFill>
                <a:latin typeface="Dosis Semi-Bold"/>
                <a:ea typeface="Dosis Semi-Bold"/>
                <a:cs typeface="Dosis Semi-Bold"/>
                <a:sym typeface="Dosis Semi-Bold"/>
              </a:rPr>
              <a:t> (like outer space!)</a:t>
            </a:r>
          </a:p>
        </p:txBody>
      </p:sp>
      <p:sp>
        <p:nvSpPr>
          <p:cNvPr id="29" name="TextBox 29"/>
          <p:cNvSpPr txBox="1"/>
          <p:nvPr/>
        </p:nvSpPr>
        <p:spPr>
          <a:xfrm>
            <a:off x="3246852" y="838425"/>
            <a:ext cx="11794296" cy="922021"/>
          </a:xfrm>
          <a:prstGeom prst="rect">
            <a:avLst/>
          </a:prstGeom>
        </p:spPr>
        <p:txBody>
          <a:bodyPr lIns="0" tIns="0" rIns="0" bIns="0" rtlCol="0" anchor="t">
            <a:spAutoFit/>
          </a:bodyPr>
          <a:lstStyle/>
          <a:p>
            <a:pPr algn="ctr">
              <a:lnSpc>
                <a:spcPts val="7140"/>
              </a:lnSpc>
            </a:pPr>
            <a:r>
              <a:rPr lang="en-US" sz="6000" spc="198">
                <a:solidFill>
                  <a:srgbClr val="00AD9C"/>
                </a:solidFill>
                <a:latin typeface="Marykate"/>
                <a:ea typeface="Marykate"/>
                <a:cs typeface="Marykate"/>
                <a:sym typeface="Marykate"/>
              </a:rPr>
              <a:t>TARDIGRADES ARE EXTREMOPHILES!</a:t>
            </a:r>
          </a:p>
        </p:txBody>
      </p:sp>
      <p:sp>
        <p:nvSpPr>
          <p:cNvPr id="30" name="Freeform 30"/>
          <p:cNvSpPr/>
          <p:nvPr/>
        </p:nvSpPr>
        <p:spPr>
          <a:xfrm>
            <a:off x="4889006" y="6579634"/>
            <a:ext cx="1524804" cy="1524804"/>
          </a:xfrm>
          <a:custGeom>
            <a:avLst/>
            <a:gdLst/>
            <a:ahLst/>
            <a:cxnLst/>
            <a:rect l="l" t="t" r="r" b="b"/>
            <a:pathLst>
              <a:path w="1524804" h="1524804">
                <a:moveTo>
                  <a:pt x="0" y="0"/>
                </a:moveTo>
                <a:lnTo>
                  <a:pt x="1524804" y="0"/>
                </a:lnTo>
                <a:lnTo>
                  <a:pt x="1524804" y="1524804"/>
                </a:lnTo>
                <a:lnTo>
                  <a:pt x="0" y="15248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1" name="Freeform 31"/>
          <p:cNvSpPr/>
          <p:nvPr/>
        </p:nvSpPr>
        <p:spPr>
          <a:xfrm>
            <a:off x="1166318" y="6579634"/>
            <a:ext cx="1524804" cy="1524804"/>
          </a:xfrm>
          <a:custGeom>
            <a:avLst/>
            <a:gdLst/>
            <a:ahLst/>
            <a:cxnLst/>
            <a:rect l="l" t="t" r="r" b="b"/>
            <a:pathLst>
              <a:path w="1524804" h="1524804">
                <a:moveTo>
                  <a:pt x="0" y="0"/>
                </a:moveTo>
                <a:lnTo>
                  <a:pt x="1524804" y="0"/>
                </a:lnTo>
                <a:lnTo>
                  <a:pt x="1524804" y="1524804"/>
                </a:lnTo>
                <a:lnTo>
                  <a:pt x="0" y="15248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2" name="Freeform 32"/>
          <p:cNvSpPr/>
          <p:nvPr/>
        </p:nvSpPr>
        <p:spPr>
          <a:xfrm>
            <a:off x="4900296" y="2841061"/>
            <a:ext cx="1513514" cy="1533025"/>
          </a:xfrm>
          <a:custGeom>
            <a:avLst/>
            <a:gdLst/>
            <a:ahLst/>
            <a:cxnLst/>
            <a:rect l="l" t="t" r="r" b="b"/>
            <a:pathLst>
              <a:path w="1513514" h="1533025">
                <a:moveTo>
                  <a:pt x="0" y="0"/>
                </a:moveTo>
                <a:lnTo>
                  <a:pt x="1513514" y="0"/>
                </a:lnTo>
                <a:lnTo>
                  <a:pt x="1513514" y="1533025"/>
                </a:lnTo>
                <a:lnTo>
                  <a:pt x="0" y="153302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33" name="Freeform 33"/>
          <p:cNvSpPr/>
          <p:nvPr/>
        </p:nvSpPr>
        <p:spPr>
          <a:xfrm>
            <a:off x="1166318" y="2841061"/>
            <a:ext cx="1287891" cy="1546594"/>
          </a:xfrm>
          <a:custGeom>
            <a:avLst/>
            <a:gdLst/>
            <a:ahLst/>
            <a:cxnLst/>
            <a:rect l="l" t="t" r="r" b="b"/>
            <a:pathLst>
              <a:path w="1287891" h="1546594">
                <a:moveTo>
                  <a:pt x="0" y="0"/>
                </a:moveTo>
                <a:lnTo>
                  <a:pt x="1287892" y="0"/>
                </a:lnTo>
                <a:lnTo>
                  <a:pt x="1287892" y="1546594"/>
                </a:lnTo>
                <a:lnTo>
                  <a:pt x="0" y="1546594"/>
                </a:lnTo>
                <a:lnTo>
                  <a:pt x="0" y="0"/>
                </a:lnTo>
                <a:close/>
              </a:path>
            </a:pathLst>
          </a:custGeom>
          <a:blipFill>
            <a:blip r:embed="rId17">
              <a:extLst>
                <a:ext uri="{96DAC541-7B7A-43D3-8B79-37D633B846F1}">
                  <asvg:svgBlip xmlns:asvg="http://schemas.microsoft.com/office/drawing/2016/SVG/main" r:embed="rId18"/>
                </a:ext>
              </a:extLst>
            </a:blip>
            <a:stretch>
              <a:fillRect/>
            </a:stretch>
          </a:blipFill>
          <a:ln cap="sq">
            <a:noFill/>
            <a:prstDash val="lgDash"/>
            <a:miter/>
          </a:ln>
        </p:spPr>
        <p:txBody>
          <a:bodyPr/>
          <a:lstStyle/>
          <a:p>
            <a:endParaRPr lang="en-US"/>
          </a:p>
        </p:txBody>
      </p:sp>
      <p:sp>
        <p:nvSpPr>
          <p:cNvPr id="34" name="Freeform 34"/>
          <p:cNvSpPr/>
          <p:nvPr/>
        </p:nvSpPr>
        <p:spPr>
          <a:xfrm>
            <a:off x="2178443" y="3738322"/>
            <a:ext cx="3472964" cy="3472964"/>
          </a:xfrm>
          <a:custGeom>
            <a:avLst/>
            <a:gdLst/>
            <a:ahLst/>
            <a:cxnLst/>
            <a:rect l="l" t="t" r="r" b="b"/>
            <a:pathLst>
              <a:path w="3472964" h="3472964">
                <a:moveTo>
                  <a:pt x="0" y="0"/>
                </a:moveTo>
                <a:lnTo>
                  <a:pt x="3472965" y="0"/>
                </a:lnTo>
                <a:lnTo>
                  <a:pt x="3472965" y="3472965"/>
                </a:lnTo>
                <a:lnTo>
                  <a:pt x="0" y="3472965"/>
                </a:lnTo>
                <a:lnTo>
                  <a:pt x="0" y="0"/>
                </a:lnTo>
                <a:close/>
              </a:path>
            </a:pathLst>
          </a:custGeom>
          <a:blipFill>
            <a:blip r:embed="rId19"/>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en-US"/>
          </a:p>
        </p:txBody>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sp>
        <p:nvSpPr>
          <p:cNvPr id="16" name="Freeform 16"/>
          <p:cNvSpPr/>
          <p:nvPr/>
        </p:nvSpPr>
        <p:spPr>
          <a:xfrm>
            <a:off x="15119006" y="7150056"/>
            <a:ext cx="2717478" cy="2653247"/>
          </a:xfrm>
          <a:custGeom>
            <a:avLst/>
            <a:gdLst/>
            <a:ahLst/>
            <a:cxnLst/>
            <a:rect l="l" t="t" r="r" b="b"/>
            <a:pathLst>
              <a:path w="2717478" h="2653247">
                <a:moveTo>
                  <a:pt x="0" y="0"/>
                </a:moveTo>
                <a:lnTo>
                  <a:pt x="2717478" y="0"/>
                </a:lnTo>
                <a:lnTo>
                  <a:pt x="2717478" y="2653246"/>
                </a:lnTo>
                <a:lnTo>
                  <a:pt x="0" y="26532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7" name="Group 17"/>
          <p:cNvGrpSpPr/>
          <p:nvPr/>
        </p:nvGrpSpPr>
        <p:grpSpPr>
          <a:xfrm rot="-2074858">
            <a:off x="15366099" y="2674126"/>
            <a:ext cx="229651" cy="229651"/>
            <a:chOff x="0" y="0"/>
            <a:chExt cx="6350000" cy="6350000"/>
          </a:xfrm>
        </p:grpSpPr>
        <p:sp>
          <p:nvSpPr>
            <p:cNvPr id="18" name="Freeform 1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19" name="Freeform 19"/>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21" name="Group 21"/>
          <p:cNvGrpSpPr>
            <a:grpSpLocks noChangeAspect="1"/>
          </p:cNvGrpSpPr>
          <p:nvPr/>
        </p:nvGrpSpPr>
        <p:grpSpPr>
          <a:xfrm rot="-2949008">
            <a:off x="15866380" y="4469518"/>
            <a:ext cx="498419" cy="262574"/>
            <a:chOff x="0" y="0"/>
            <a:chExt cx="1610360" cy="848360"/>
          </a:xfrm>
        </p:grpSpPr>
        <p:sp>
          <p:nvSpPr>
            <p:cNvPr id="22" name="Freeform 2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3" name="Group 23"/>
          <p:cNvGrpSpPr>
            <a:grpSpLocks noChangeAspect="1"/>
          </p:cNvGrpSpPr>
          <p:nvPr/>
        </p:nvGrpSpPr>
        <p:grpSpPr>
          <a:xfrm rot="-2949008">
            <a:off x="14359241" y="9446041"/>
            <a:ext cx="498419" cy="262574"/>
            <a:chOff x="0" y="0"/>
            <a:chExt cx="1610360" cy="848360"/>
          </a:xfrm>
        </p:grpSpPr>
        <p:sp>
          <p:nvSpPr>
            <p:cNvPr id="24" name="Freeform 2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5" name="Group 25"/>
          <p:cNvGrpSpPr/>
          <p:nvPr/>
        </p:nvGrpSpPr>
        <p:grpSpPr>
          <a:xfrm>
            <a:off x="15738452" y="6288751"/>
            <a:ext cx="229651" cy="229651"/>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27" name="Freeform 27"/>
          <p:cNvSpPr/>
          <p:nvPr/>
        </p:nvSpPr>
        <p:spPr>
          <a:xfrm rot="-808225">
            <a:off x="15634655" y="561637"/>
            <a:ext cx="2053555" cy="2933651"/>
          </a:xfrm>
          <a:custGeom>
            <a:avLst/>
            <a:gdLst/>
            <a:ahLst/>
            <a:cxnLst/>
            <a:rect l="l" t="t" r="r" b="b"/>
            <a:pathLst>
              <a:path w="2053555" h="2933651">
                <a:moveTo>
                  <a:pt x="0" y="0"/>
                </a:moveTo>
                <a:lnTo>
                  <a:pt x="2053556" y="0"/>
                </a:lnTo>
                <a:lnTo>
                  <a:pt x="2053556" y="2933651"/>
                </a:lnTo>
                <a:lnTo>
                  <a:pt x="0" y="29336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8" name="Freeform 28"/>
          <p:cNvSpPr/>
          <p:nvPr/>
        </p:nvSpPr>
        <p:spPr>
          <a:xfrm>
            <a:off x="1028700" y="5829983"/>
            <a:ext cx="3472964" cy="3472964"/>
          </a:xfrm>
          <a:custGeom>
            <a:avLst/>
            <a:gdLst/>
            <a:ahLst/>
            <a:cxnLst/>
            <a:rect l="l" t="t" r="r" b="b"/>
            <a:pathLst>
              <a:path w="3472964" h="3472964">
                <a:moveTo>
                  <a:pt x="0" y="0"/>
                </a:moveTo>
                <a:lnTo>
                  <a:pt x="3472964" y="0"/>
                </a:lnTo>
                <a:lnTo>
                  <a:pt x="3472964" y="3472964"/>
                </a:lnTo>
                <a:lnTo>
                  <a:pt x="0" y="3472964"/>
                </a:lnTo>
                <a:lnTo>
                  <a:pt x="0" y="0"/>
                </a:lnTo>
                <a:close/>
              </a:path>
            </a:pathLst>
          </a:custGeom>
          <a:blipFill>
            <a:blip r:embed="rId11"/>
            <a:stretch>
              <a:fillRect/>
            </a:stretch>
          </a:blipFill>
        </p:spPr>
        <p:txBody>
          <a:bodyPr/>
          <a:lstStyle/>
          <a:p>
            <a:endParaRPr lang="en-US"/>
          </a:p>
        </p:txBody>
      </p:sp>
      <p:sp>
        <p:nvSpPr>
          <p:cNvPr id="29" name="Freeform 29"/>
          <p:cNvSpPr/>
          <p:nvPr/>
        </p:nvSpPr>
        <p:spPr>
          <a:xfrm>
            <a:off x="1294151" y="2154282"/>
            <a:ext cx="5491061" cy="6986547"/>
          </a:xfrm>
          <a:custGeom>
            <a:avLst/>
            <a:gdLst/>
            <a:ahLst/>
            <a:cxnLst/>
            <a:rect l="l" t="t" r="r" b="b"/>
            <a:pathLst>
              <a:path w="5491061" h="6986547">
                <a:moveTo>
                  <a:pt x="0" y="0"/>
                </a:moveTo>
                <a:lnTo>
                  <a:pt x="5491061" y="0"/>
                </a:lnTo>
                <a:lnTo>
                  <a:pt x="5491061" y="6986548"/>
                </a:lnTo>
                <a:lnTo>
                  <a:pt x="0" y="6986548"/>
                </a:lnTo>
                <a:lnTo>
                  <a:pt x="0" y="0"/>
                </a:lnTo>
                <a:close/>
              </a:path>
            </a:pathLst>
          </a:custGeom>
          <a:blipFill>
            <a:blip r:embed="rId12"/>
            <a:stretch>
              <a:fillRect/>
            </a:stretch>
          </a:blipFill>
        </p:spPr>
        <p:txBody>
          <a:bodyPr/>
          <a:lstStyle/>
          <a:p>
            <a:endParaRPr lang="en-US"/>
          </a:p>
        </p:txBody>
      </p:sp>
      <p:sp>
        <p:nvSpPr>
          <p:cNvPr id="30" name="TextBox 30"/>
          <p:cNvSpPr txBox="1"/>
          <p:nvPr/>
        </p:nvSpPr>
        <p:spPr>
          <a:xfrm>
            <a:off x="3324710" y="838425"/>
            <a:ext cx="11638581" cy="922021"/>
          </a:xfrm>
          <a:prstGeom prst="rect">
            <a:avLst/>
          </a:prstGeom>
        </p:spPr>
        <p:txBody>
          <a:bodyPr lIns="0" tIns="0" rIns="0" bIns="0" rtlCol="0" anchor="t">
            <a:spAutoFit/>
          </a:bodyPr>
          <a:lstStyle/>
          <a:p>
            <a:pPr algn="ctr">
              <a:lnSpc>
                <a:spcPts val="7140"/>
              </a:lnSpc>
            </a:pPr>
            <a:r>
              <a:rPr lang="en-US" sz="6000" spc="198">
                <a:solidFill>
                  <a:srgbClr val="00AD9C"/>
                </a:solidFill>
                <a:latin typeface="Marykate"/>
                <a:ea typeface="Marykate"/>
                <a:cs typeface="Marykate"/>
                <a:sym typeface="Marykate"/>
              </a:rPr>
              <a:t>WHY SCIENTISTS STUDY TARDIGRADES</a:t>
            </a:r>
          </a:p>
        </p:txBody>
      </p:sp>
      <p:sp>
        <p:nvSpPr>
          <p:cNvPr id="31" name="TextBox 31"/>
          <p:cNvSpPr txBox="1"/>
          <p:nvPr/>
        </p:nvSpPr>
        <p:spPr>
          <a:xfrm>
            <a:off x="7350286" y="2198133"/>
            <a:ext cx="7875679" cy="6351475"/>
          </a:xfrm>
          <a:prstGeom prst="rect">
            <a:avLst/>
          </a:prstGeom>
        </p:spPr>
        <p:txBody>
          <a:bodyPr lIns="0" tIns="0" rIns="0" bIns="0" rtlCol="0" anchor="t">
            <a:spAutoFit/>
          </a:bodyPr>
          <a:lstStyle/>
          <a:p>
            <a:pPr marL="702220" lvl="1" indent="-351110" algn="l">
              <a:lnSpc>
                <a:spcPts val="5041"/>
              </a:lnSpc>
              <a:buFont typeface="Arial"/>
              <a:buChar char="•"/>
            </a:pPr>
            <a:r>
              <a:rPr lang="en-US" sz="3252" b="1">
                <a:solidFill>
                  <a:srgbClr val="003933"/>
                </a:solidFill>
                <a:latin typeface="Dosis Semi-Bold"/>
                <a:ea typeface="Dosis Semi-Bold"/>
                <a:cs typeface="Dosis Semi-Bold"/>
                <a:sym typeface="Dosis Semi-Bold"/>
              </a:rPr>
              <a:t>Scientists hope to learn how tardigrades </a:t>
            </a:r>
            <a:r>
              <a:rPr lang="en-US" sz="3252" b="1">
                <a:solidFill>
                  <a:srgbClr val="003933"/>
                </a:solidFill>
                <a:latin typeface="Dosis Bold"/>
                <a:ea typeface="Dosis Bold"/>
                <a:cs typeface="Dosis Bold"/>
                <a:sym typeface="Dosis Bold"/>
              </a:rPr>
              <a:t>protect their cells</a:t>
            </a:r>
            <a:r>
              <a:rPr lang="en-US" sz="3252" b="1">
                <a:solidFill>
                  <a:srgbClr val="003933"/>
                </a:solidFill>
                <a:latin typeface="Dosis Semi-Bold"/>
                <a:ea typeface="Dosis Semi-Bold"/>
                <a:cs typeface="Dosis Semi-Bold"/>
                <a:sym typeface="Dosis Semi-Bold"/>
              </a:rPr>
              <a:t> during stress.</a:t>
            </a:r>
          </a:p>
          <a:p>
            <a:pPr marL="702220" lvl="1" indent="-351110" algn="l">
              <a:lnSpc>
                <a:spcPts val="5041"/>
              </a:lnSpc>
              <a:buFont typeface="Arial"/>
              <a:buChar char="•"/>
            </a:pPr>
            <a:r>
              <a:rPr lang="en-US" sz="3252" b="1">
                <a:solidFill>
                  <a:srgbClr val="003933"/>
                </a:solidFill>
                <a:latin typeface="Dosis Semi-Bold"/>
                <a:ea typeface="Dosis Semi-Bold"/>
                <a:cs typeface="Dosis Semi-Bold"/>
                <a:sym typeface="Dosis Semi-Bold"/>
              </a:rPr>
              <a:t>This research could help improve how we </a:t>
            </a:r>
            <a:r>
              <a:rPr lang="en-US" sz="3252" b="1">
                <a:solidFill>
                  <a:srgbClr val="003933"/>
                </a:solidFill>
                <a:latin typeface="Dosis Bold"/>
                <a:ea typeface="Dosis Bold"/>
                <a:cs typeface="Dosis Bold"/>
                <a:sym typeface="Dosis Bold"/>
              </a:rPr>
              <a:t>store vaccines or food</a:t>
            </a:r>
            <a:r>
              <a:rPr lang="en-US" sz="3252" b="1">
                <a:solidFill>
                  <a:srgbClr val="003933"/>
                </a:solidFill>
                <a:latin typeface="Dosis Semi-Bold"/>
                <a:ea typeface="Dosis Semi-Bold"/>
                <a:cs typeface="Dosis Semi-Bold"/>
                <a:sym typeface="Dosis Semi-Bold"/>
              </a:rPr>
              <a:t> without refrigeration.</a:t>
            </a:r>
          </a:p>
          <a:p>
            <a:pPr marL="702220" lvl="1" indent="-351110" algn="l">
              <a:lnSpc>
                <a:spcPts val="5041"/>
              </a:lnSpc>
              <a:buFont typeface="Arial"/>
              <a:buChar char="•"/>
            </a:pPr>
            <a:r>
              <a:rPr lang="en-US" sz="3252" b="1">
                <a:solidFill>
                  <a:srgbClr val="003933"/>
                </a:solidFill>
                <a:latin typeface="Dosis Semi-Bold"/>
                <a:ea typeface="Dosis Semi-Bold"/>
                <a:cs typeface="Dosis Semi-Bold"/>
                <a:sym typeface="Dosis Semi-Bold"/>
              </a:rPr>
              <a:t>It might also help us </a:t>
            </a:r>
            <a:r>
              <a:rPr lang="en-US" sz="3252" b="1">
                <a:solidFill>
                  <a:srgbClr val="003933"/>
                </a:solidFill>
                <a:latin typeface="Dosis Bold"/>
                <a:ea typeface="Dosis Bold"/>
                <a:cs typeface="Dosis Bold"/>
                <a:sym typeface="Dosis Bold"/>
              </a:rPr>
              <a:t>grow crops</a:t>
            </a:r>
            <a:r>
              <a:rPr lang="en-US" sz="3252" b="1">
                <a:solidFill>
                  <a:srgbClr val="003933"/>
                </a:solidFill>
                <a:latin typeface="Dosis Semi-Bold"/>
                <a:ea typeface="Dosis Semi-Bold"/>
                <a:cs typeface="Dosis Semi-Bold"/>
                <a:sym typeface="Dosis Semi-Bold"/>
              </a:rPr>
              <a:t> that survive drought and other </a:t>
            </a:r>
            <a:r>
              <a:rPr lang="en-US" sz="3252" b="1">
                <a:solidFill>
                  <a:srgbClr val="003933"/>
                </a:solidFill>
                <a:latin typeface="Dosis Bold"/>
                <a:ea typeface="Dosis Bold"/>
                <a:cs typeface="Dosis Bold"/>
                <a:sym typeface="Dosis Bold"/>
              </a:rPr>
              <a:t>extreme weather</a:t>
            </a:r>
            <a:r>
              <a:rPr lang="en-US" sz="3252" b="1">
                <a:solidFill>
                  <a:srgbClr val="003933"/>
                </a:solidFill>
                <a:latin typeface="Dosis Semi-Bold"/>
                <a:ea typeface="Dosis Semi-Bold"/>
                <a:cs typeface="Dosis Semi-Bold"/>
                <a:sym typeface="Dosis Semi-Bold"/>
              </a:rPr>
              <a:t>.</a:t>
            </a:r>
          </a:p>
          <a:p>
            <a:pPr marL="702220" lvl="1" indent="-351110" algn="l">
              <a:lnSpc>
                <a:spcPts val="5041"/>
              </a:lnSpc>
              <a:buFont typeface="Arial"/>
              <a:buChar char="•"/>
            </a:pPr>
            <a:r>
              <a:rPr lang="en-US" sz="3252" b="1">
                <a:solidFill>
                  <a:srgbClr val="003933"/>
                </a:solidFill>
                <a:latin typeface="Dosis Bold"/>
                <a:ea typeface="Dosis Bold"/>
                <a:cs typeface="Dosis Bold"/>
                <a:sym typeface="Dosis Bold"/>
              </a:rPr>
              <a:t>Astrobiologists</a:t>
            </a:r>
            <a:r>
              <a:rPr lang="en-US" sz="3252" b="1">
                <a:solidFill>
                  <a:srgbClr val="003933"/>
                </a:solidFill>
                <a:latin typeface="Dosis Semi-Bold"/>
                <a:ea typeface="Dosis Semi-Bold"/>
                <a:cs typeface="Dosis Semi-Bold"/>
                <a:sym typeface="Dosis Semi-Bold"/>
              </a:rPr>
              <a:t> are also very interested in tardigrades (we will discuss this next).</a:t>
            </a:r>
          </a:p>
        </p:txBody>
      </p:sp>
      <p:sp>
        <p:nvSpPr>
          <p:cNvPr id="32" name="Freeform 32"/>
          <p:cNvSpPr/>
          <p:nvPr/>
        </p:nvSpPr>
        <p:spPr>
          <a:xfrm flipH="1">
            <a:off x="3933555" y="3673563"/>
            <a:ext cx="2730014" cy="2730014"/>
          </a:xfrm>
          <a:custGeom>
            <a:avLst/>
            <a:gdLst/>
            <a:ahLst/>
            <a:cxnLst/>
            <a:rect l="l" t="t" r="r" b="b"/>
            <a:pathLst>
              <a:path w="2730014" h="2730014">
                <a:moveTo>
                  <a:pt x="2730015" y="0"/>
                </a:moveTo>
                <a:lnTo>
                  <a:pt x="0" y="0"/>
                </a:lnTo>
                <a:lnTo>
                  <a:pt x="0" y="2730014"/>
                </a:lnTo>
                <a:lnTo>
                  <a:pt x="2730015" y="2730014"/>
                </a:lnTo>
                <a:lnTo>
                  <a:pt x="2730015" y="0"/>
                </a:lnTo>
                <a:close/>
              </a:path>
            </a:pathLst>
          </a:custGeom>
          <a:blipFill>
            <a:blip r:embed="rId11"/>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en-US"/>
          </a:p>
        </p:txBody>
      </p:sp>
      <p:sp>
        <p:nvSpPr>
          <p:cNvPr id="3" name="Freeform 3"/>
          <p:cNvSpPr/>
          <p:nvPr/>
        </p:nvSpPr>
        <p:spPr>
          <a:xfrm rot="776812">
            <a:off x="11654327" y="4757458"/>
            <a:ext cx="1403466" cy="2756808"/>
          </a:xfrm>
          <a:custGeom>
            <a:avLst/>
            <a:gdLst/>
            <a:ahLst/>
            <a:cxnLst/>
            <a:rect l="l" t="t" r="r" b="b"/>
            <a:pathLst>
              <a:path w="1403466" h="2756808">
                <a:moveTo>
                  <a:pt x="0" y="0"/>
                </a:moveTo>
                <a:lnTo>
                  <a:pt x="1403466" y="0"/>
                </a:lnTo>
                <a:lnTo>
                  <a:pt x="1403466" y="2756809"/>
                </a:lnTo>
                <a:lnTo>
                  <a:pt x="0" y="27568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888538" y="-836544"/>
            <a:ext cx="20086371" cy="12006726"/>
            <a:chOff x="0" y="0"/>
            <a:chExt cx="26781829" cy="16008969"/>
          </a:xfrm>
        </p:grpSpPr>
        <p:grpSp>
          <p:nvGrpSpPr>
            <p:cNvPr id="5" name="Group 5"/>
            <p:cNvGrpSpPr/>
            <p:nvPr/>
          </p:nvGrpSpPr>
          <p:grpSpPr>
            <a:xfrm>
              <a:off x="0" y="394920"/>
              <a:ext cx="1900244" cy="15205129"/>
              <a:chOff x="0" y="0"/>
              <a:chExt cx="356429" cy="2852028"/>
            </a:xfrm>
          </p:grpSpPr>
          <p:sp>
            <p:nvSpPr>
              <p:cNvPr id="6" name="Freeform 6"/>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7" name="TextBox 7"/>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8" name="Group 8"/>
            <p:cNvGrpSpPr/>
            <p:nvPr/>
          </p:nvGrpSpPr>
          <p:grpSpPr>
            <a:xfrm>
              <a:off x="24881585" y="394920"/>
              <a:ext cx="1900244" cy="15205129"/>
              <a:chOff x="0" y="0"/>
              <a:chExt cx="356429" cy="2852028"/>
            </a:xfrm>
          </p:grpSpPr>
          <p:sp>
            <p:nvSpPr>
              <p:cNvPr id="9" name="Freeform 9"/>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10" name="TextBox 10"/>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11" name="Group 11"/>
            <p:cNvGrpSpPr/>
            <p:nvPr/>
          </p:nvGrpSpPr>
          <p:grpSpPr>
            <a:xfrm rot="5400000">
              <a:off x="12801106" y="-11850985"/>
              <a:ext cx="1900244" cy="25602213"/>
              <a:chOff x="0" y="0"/>
              <a:chExt cx="356429" cy="4802210"/>
            </a:xfrm>
          </p:grpSpPr>
          <p:sp>
            <p:nvSpPr>
              <p:cNvPr id="12" name="Freeform 12"/>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3" name="TextBox 13"/>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nvGrpSpPr>
            <p:cNvPr id="14" name="Group 14"/>
            <p:cNvGrpSpPr/>
            <p:nvPr/>
          </p:nvGrpSpPr>
          <p:grpSpPr>
            <a:xfrm rot="5400000">
              <a:off x="12656286" y="2257740"/>
              <a:ext cx="1900244" cy="25602213"/>
              <a:chOff x="0" y="0"/>
              <a:chExt cx="356429" cy="4802210"/>
            </a:xfrm>
          </p:grpSpPr>
          <p:sp>
            <p:nvSpPr>
              <p:cNvPr id="15" name="Freeform 15"/>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6" name="TextBox 16"/>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sp>
        <p:nvSpPr>
          <p:cNvPr id="17" name="TextBox 17"/>
          <p:cNvSpPr txBox="1"/>
          <p:nvPr/>
        </p:nvSpPr>
        <p:spPr>
          <a:xfrm>
            <a:off x="1455509" y="4647823"/>
            <a:ext cx="11851225" cy="3107700"/>
          </a:xfrm>
          <a:prstGeom prst="rect">
            <a:avLst/>
          </a:prstGeom>
        </p:spPr>
        <p:txBody>
          <a:bodyPr lIns="0" tIns="0" rIns="0" bIns="0" rtlCol="0" anchor="t">
            <a:spAutoFit/>
          </a:bodyPr>
          <a:lstStyle/>
          <a:p>
            <a:pPr algn="l">
              <a:lnSpc>
                <a:spcPts val="11830"/>
              </a:lnSpc>
            </a:pPr>
            <a:r>
              <a:rPr lang="en-US" sz="13000" spc="104">
                <a:solidFill>
                  <a:srgbClr val="00AD9C"/>
                </a:solidFill>
                <a:latin typeface="Marykate"/>
                <a:ea typeface="Marykate"/>
                <a:cs typeface="Marykate"/>
                <a:sym typeface="Marykate"/>
              </a:rPr>
              <a:t>ASTROBIOLOGY &amp; TARDIGRADES</a:t>
            </a:r>
          </a:p>
        </p:txBody>
      </p:sp>
      <p:sp>
        <p:nvSpPr>
          <p:cNvPr id="18" name="TextBox 18"/>
          <p:cNvSpPr txBox="1"/>
          <p:nvPr/>
        </p:nvSpPr>
        <p:spPr>
          <a:xfrm>
            <a:off x="1455509" y="2200026"/>
            <a:ext cx="4993986" cy="2257297"/>
          </a:xfrm>
          <a:prstGeom prst="rect">
            <a:avLst/>
          </a:prstGeom>
        </p:spPr>
        <p:txBody>
          <a:bodyPr lIns="0" tIns="0" rIns="0" bIns="0" rtlCol="0" anchor="t">
            <a:spAutoFit/>
          </a:bodyPr>
          <a:lstStyle/>
          <a:p>
            <a:pPr algn="l">
              <a:lnSpc>
                <a:spcPts val="16470"/>
              </a:lnSpc>
            </a:pPr>
            <a:r>
              <a:rPr lang="en-US" sz="18099" spc="144">
                <a:solidFill>
                  <a:srgbClr val="003933"/>
                </a:solidFill>
                <a:latin typeface="Marykate"/>
                <a:ea typeface="Marykate"/>
                <a:cs typeface="Marykate"/>
                <a:sym typeface="Marykate"/>
              </a:rPr>
              <a:t>3:</a:t>
            </a:r>
          </a:p>
        </p:txBody>
      </p:sp>
      <p:sp>
        <p:nvSpPr>
          <p:cNvPr id="19" name="Freeform 19"/>
          <p:cNvSpPr/>
          <p:nvPr/>
        </p:nvSpPr>
        <p:spPr>
          <a:xfrm rot="771677">
            <a:off x="13389293" y="5297170"/>
            <a:ext cx="4445598" cy="6318033"/>
          </a:xfrm>
          <a:custGeom>
            <a:avLst/>
            <a:gdLst/>
            <a:ahLst/>
            <a:cxnLst/>
            <a:rect l="l" t="t" r="r" b="b"/>
            <a:pathLst>
              <a:path w="4445598" h="6318033">
                <a:moveTo>
                  <a:pt x="0" y="0"/>
                </a:moveTo>
                <a:lnTo>
                  <a:pt x="4445597" y="0"/>
                </a:lnTo>
                <a:lnTo>
                  <a:pt x="4445597" y="6318033"/>
                </a:lnTo>
                <a:lnTo>
                  <a:pt x="0" y="63180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rot="-873501">
            <a:off x="11928939" y="930411"/>
            <a:ext cx="1911167" cy="3166089"/>
          </a:xfrm>
          <a:custGeom>
            <a:avLst/>
            <a:gdLst/>
            <a:ahLst/>
            <a:cxnLst/>
            <a:rect l="l" t="t" r="r" b="b"/>
            <a:pathLst>
              <a:path w="1911167" h="3166089">
                <a:moveTo>
                  <a:pt x="0" y="0"/>
                </a:moveTo>
                <a:lnTo>
                  <a:pt x="1911166" y="0"/>
                </a:lnTo>
                <a:lnTo>
                  <a:pt x="1911166" y="3166089"/>
                </a:lnTo>
                <a:lnTo>
                  <a:pt x="0" y="31660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Freeform 21"/>
          <p:cNvSpPr/>
          <p:nvPr/>
        </p:nvSpPr>
        <p:spPr>
          <a:xfrm rot="-6816188">
            <a:off x="14734598" y="987425"/>
            <a:ext cx="3656175" cy="3543166"/>
          </a:xfrm>
          <a:custGeom>
            <a:avLst/>
            <a:gdLst/>
            <a:ahLst/>
            <a:cxnLst/>
            <a:rect l="l" t="t" r="r" b="b"/>
            <a:pathLst>
              <a:path w="3656175" h="3543166">
                <a:moveTo>
                  <a:pt x="0" y="0"/>
                </a:moveTo>
                <a:lnTo>
                  <a:pt x="3656175" y="0"/>
                </a:lnTo>
                <a:lnTo>
                  <a:pt x="3656175" y="3543166"/>
                </a:lnTo>
                <a:lnTo>
                  <a:pt x="0" y="35431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2" name="Group 22"/>
          <p:cNvGrpSpPr/>
          <p:nvPr/>
        </p:nvGrpSpPr>
        <p:grpSpPr>
          <a:xfrm>
            <a:off x="17259300" y="626213"/>
            <a:ext cx="229651" cy="229651"/>
            <a:chOff x="0" y="0"/>
            <a:chExt cx="6350000" cy="6350000"/>
          </a:xfrm>
        </p:grpSpPr>
        <p:sp>
          <p:nvSpPr>
            <p:cNvPr id="23" name="Freeform 2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24" name="Freeform 24"/>
          <p:cNvSpPr/>
          <p:nvPr/>
        </p:nvSpPr>
        <p:spPr>
          <a:xfrm>
            <a:off x="11561697" y="189382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5" name="Freeform 25"/>
          <p:cNvSpPr/>
          <p:nvPr/>
        </p:nvSpPr>
        <p:spPr>
          <a:xfrm rot="-771795">
            <a:off x="17483208" y="950108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6" name="Freeform 26"/>
          <p:cNvSpPr/>
          <p:nvPr/>
        </p:nvSpPr>
        <p:spPr>
          <a:xfrm>
            <a:off x="14407372" y="4274705"/>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27" name="Group 27"/>
          <p:cNvGrpSpPr>
            <a:grpSpLocks noChangeAspect="1"/>
          </p:cNvGrpSpPr>
          <p:nvPr/>
        </p:nvGrpSpPr>
        <p:grpSpPr>
          <a:xfrm rot="-874149">
            <a:off x="13641867" y="5520507"/>
            <a:ext cx="498419" cy="262574"/>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9" name="Group 29"/>
          <p:cNvGrpSpPr/>
          <p:nvPr/>
        </p:nvGrpSpPr>
        <p:grpSpPr>
          <a:xfrm>
            <a:off x="17442831" y="4913849"/>
            <a:ext cx="229651" cy="229651"/>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31" name="Freeform 31"/>
          <p:cNvSpPr/>
          <p:nvPr/>
        </p:nvSpPr>
        <p:spPr>
          <a:xfrm>
            <a:off x="12657002" y="9299018"/>
            <a:ext cx="455040" cy="407881"/>
          </a:xfrm>
          <a:custGeom>
            <a:avLst/>
            <a:gdLst/>
            <a:ahLst/>
            <a:cxnLst/>
            <a:rect l="l" t="t" r="r" b="b"/>
            <a:pathLst>
              <a:path w="455040" h="407881">
                <a:moveTo>
                  <a:pt x="0" y="0"/>
                </a:moveTo>
                <a:lnTo>
                  <a:pt x="455040" y="0"/>
                </a:lnTo>
                <a:lnTo>
                  <a:pt x="455040" y="407881"/>
                </a:lnTo>
                <a:lnTo>
                  <a:pt x="0" y="4078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32" name="Freeform 32"/>
          <p:cNvSpPr/>
          <p:nvPr/>
        </p:nvSpPr>
        <p:spPr>
          <a:xfrm>
            <a:off x="13891077" y="741038"/>
            <a:ext cx="568596" cy="50966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33" name="Group 33"/>
          <p:cNvGrpSpPr>
            <a:grpSpLocks noChangeAspect="1"/>
          </p:cNvGrpSpPr>
          <p:nvPr/>
        </p:nvGrpSpPr>
        <p:grpSpPr>
          <a:xfrm rot="-9583335">
            <a:off x="11985075" y="8218500"/>
            <a:ext cx="498419" cy="262574"/>
            <a:chOff x="0" y="0"/>
            <a:chExt cx="1610360" cy="848360"/>
          </a:xfrm>
        </p:grpSpPr>
        <p:sp>
          <p:nvSpPr>
            <p:cNvPr id="34" name="Freeform 3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en-US"/>
          </a:p>
        </p:txBody>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3324710" y="838425"/>
            <a:ext cx="11638581" cy="922020"/>
          </a:xfrm>
          <a:prstGeom prst="rect">
            <a:avLst/>
          </a:prstGeom>
        </p:spPr>
        <p:txBody>
          <a:bodyPr lIns="0" tIns="0" rIns="0" bIns="0" rtlCol="0" anchor="t">
            <a:spAutoFit/>
          </a:bodyPr>
          <a:lstStyle/>
          <a:p>
            <a:pPr algn="ctr">
              <a:lnSpc>
                <a:spcPts val="7139"/>
              </a:lnSpc>
            </a:pPr>
            <a:r>
              <a:rPr lang="en-US" sz="6000" spc="198">
                <a:solidFill>
                  <a:srgbClr val="00AD9C"/>
                </a:solidFill>
                <a:latin typeface="Marykate"/>
                <a:ea typeface="Marykate"/>
                <a:cs typeface="Marykate"/>
                <a:sym typeface="Marykate"/>
              </a:rPr>
              <a:t>WHAT IS ASTROBIOLOGY?</a:t>
            </a:r>
          </a:p>
        </p:txBody>
      </p:sp>
      <p:sp>
        <p:nvSpPr>
          <p:cNvPr id="17" name="Freeform 17"/>
          <p:cNvSpPr/>
          <p:nvPr/>
        </p:nvSpPr>
        <p:spPr>
          <a:xfrm rot="542064">
            <a:off x="756896" y="536471"/>
            <a:ext cx="2436139" cy="2838721"/>
          </a:xfrm>
          <a:custGeom>
            <a:avLst/>
            <a:gdLst/>
            <a:ahLst/>
            <a:cxnLst/>
            <a:rect l="l" t="t" r="r" b="b"/>
            <a:pathLst>
              <a:path w="2436139" h="2838721">
                <a:moveTo>
                  <a:pt x="0" y="0"/>
                </a:moveTo>
                <a:lnTo>
                  <a:pt x="2436139" y="0"/>
                </a:lnTo>
                <a:lnTo>
                  <a:pt x="2436139" y="2838721"/>
                </a:lnTo>
                <a:lnTo>
                  <a:pt x="0" y="28387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18"/>
          <p:cNvSpPr/>
          <p:nvPr/>
        </p:nvSpPr>
        <p:spPr>
          <a:xfrm rot="-10325232" flipV="1">
            <a:off x="606914" y="6940297"/>
            <a:ext cx="2736104" cy="2736104"/>
          </a:xfrm>
          <a:custGeom>
            <a:avLst/>
            <a:gdLst/>
            <a:ahLst/>
            <a:cxnLst/>
            <a:rect l="l" t="t" r="r" b="b"/>
            <a:pathLst>
              <a:path w="2736104" h="2736104">
                <a:moveTo>
                  <a:pt x="0" y="2736104"/>
                </a:moveTo>
                <a:lnTo>
                  <a:pt x="2736103" y="2736104"/>
                </a:lnTo>
                <a:lnTo>
                  <a:pt x="2736103" y="0"/>
                </a:lnTo>
                <a:lnTo>
                  <a:pt x="0" y="0"/>
                </a:lnTo>
                <a:lnTo>
                  <a:pt x="0" y="273610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9" name="Group 19"/>
          <p:cNvGrpSpPr/>
          <p:nvPr/>
        </p:nvGrpSpPr>
        <p:grpSpPr>
          <a:xfrm>
            <a:off x="1860140" y="4039872"/>
            <a:ext cx="229651" cy="229651"/>
            <a:chOff x="0" y="0"/>
            <a:chExt cx="6350000" cy="6350000"/>
          </a:xfrm>
        </p:grpSpPr>
        <p:sp>
          <p:nvSpPr>
            <p:cNvPr id="20" name="Freeform 2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21" name="Freeform 21"/>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2" name="Freeform 22"/>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3" name="Group 23"/>
          <p:cNvGrpSpPr>
            <a:grpSpLocks noChangeAspect="1"/>
          </p:cNvGrpSpPr>
          <p:nvPr/>
        </p:nvGrpSpPr>
        <p:grpSpPr>
          <a:xfrm rot="1977585">
            <a:off x="3269116" y="9426276"/>
            <a:ext cx="498419" cy="262574"/>
            <a:chOff x="0" y="0"/>
            <a:chExt cx="1610360" cy="848360"/>
          </a:xfrm>
        </p:grpSpPr>
        <p:sp>
          <p:nvSpPr>
            <p:cNvPr id="24" name="Freeform 2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5" name="Group 25"/>
          <p:cNvGrpSpPr/>
          <p:nvPr/>
        </p:nvGrpSpPr>
        <p:grpSpPr>
          <a:xfrm>
            <a:off x="2030890" y="9258300"/>
            <a:ext cx="229651" cy="229651"/>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27" name="Freeform 27"/>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28" name="Group 28"/>
          <p:cNvGrpSpPr>
            <a:grpSpLocks noChangeAspect="1"/>
          </p:cNvGrpSpPr>
          <p:nvPr/>
        </p:nvGrpSpPr>
        <p:grpSpPr>
          <a:xfrm rot="-874149">
            <a:off x="1053712" y="5439604"/>
            <a:ext cx="498419" cy="262574"/>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30" name="TextBox 30"/>
          <p:cNvSpPr txBox="1"/>
          <p:nvPr/>
        </p:nvSpPr>
        <p:spPr>
          <a:xfrm>
            <a:off x="3746926" y="2192931"/>
            <a:ext cx="13740974" cy="7002077"/>
          </a:xfrm>
          <a:prstGeom prst="rect">
            <a:avLst/>
          </a:prstGeom>
        </p:spPr>
        <p:txBody>
          <a:bodyPr lIns="0" tIns="0" rIns="0" bIns="0" rtlCol="0" anchor="t">
            <a:spAutoFit/>
          </a:bodyPr>
          <a:lstStyle/>
          <a:p>
            <a:pPr marL="745399" lvl="1" indent="-372700" algn="l">
              <a:lnSpc>
                <a:spcPts val="5558"/>
              </a:lnSpc>
              <a:buFont typeface="Arial"/>
              <a:buChar char="•"/>
            </a:pPr>
            <a:r>
              <a:rPr lang="en-US" sz="3452" b="1">
                <a:solidFill>
                  <a:srgbClr val="003933"/>
                </a:solidFill>
                <a:latin typeface="Dosis Semi-Bold"/>
                <a:ea typeface="Dosis Semi-Bold"/>
                <a:cs typeface="Dosis Semi-Bold"/>
                <a:sym typeface="Dosis Semi-Bold"/>
              </a:rPr>
              <a:t>Astrobiology is the study of life on </a:t>
            </a:r>
            <a:r>
              <a:rPr lang="en-US" sz="3452" b="1">
                <a:solidFill>
                  <a:srgbClr val="003933"/>
                </a:solidFill>
                <a:latin typeface="Dosis Bold"/>
                <a:ea typeface="Dosis Bold"/>
                <a:cs typeface="Dosis Bold"/>
                <a:sym typeface="Dosis Bold"/>
              </a:rPr>
              <a:t>Earth</a:t>
            </a:r>
            <a:r>
              <a:rPr lang="en-US" sz="3452" b="1">
                <a:solidFill>
                  <a:srgbClr val="003933"/>
                </a:solidFill>
                <a:latin typeface="Dosis Semi-Bold"/>
                <a:ea typeface="Dosis Semi-Bold"/>
                <a:cs typeface="Dosis Semi-Bold"/>
                <a:sym typeface="Dosis Semi-Bold"/>
              </a:rPr>
              <a:t> and in </a:t>
            </a:r>
            <a:r>
              <a:rPr lang="en-US" sz="3452" b="1">
                <a:solidFill>
                  <a:srgbClr val="003933"/>
                </a:solidFill>
                <a:latin typeface="Dosis Bold"/>
                <a:ea typeface="Dosis Bold"/>
                <a:cs typeface="Dosis Bold"/>
                <a:sym typeface="Dosis Bold"/>
              </a:rPr>
              <a:t>the universe beyond</a:t>
            </a:r>
            <a:r>
              <a:rPr lang="en-US" sz="3452" b="1">
                <a:solidFill>
                  <a:srgbClr val="003933"/>
                </a:solidFill>
                <a:latin typeface="Dosis Semi-Bold"/>
                <a:ea typeface="Dosis Semi-Bold"/>
                <a:cs typeface="Dosis Semi-Bold"/>
                <a:sym typeface="Dosis Semi-Bold"/>
              </a:rPr>
              <a:t>.</a:t>
            </a:r>
          </a:p>
          <a:p>
            <a:pPr marL="745399" lvl="1" indent="-372700" algn="l">
              <a:lnSpc>
                <a:spcPts val="5558"/>
              </a:lnSpc>
              <a:buFont typeface="Arial"/>
              <a:buChar char="•"/>
            </a:pPr>
            <a:r>
              <a:rPr lang="en-US" sz="3452" b="1">
                <a:solidFill>
                  <a:srgbClr val="003933"/>
                </a:solidFill>
                <a:latin typeface="Dosis Semi-Bold"/>
                <a:ea typeface="Dosis Semi-Bold"/>
                <a:cs typeface="Dosis Semi-Bold"/>
                <a:sym typeface="Dosis Semi-Bold"/>
              </a:rPr>
              <a:t>Scientists ask big questions like:</a:t>
            </a:r>
          </a:p>
          <a:p>
            <a:pPr marL="1490798" lvl="2" indent="-496933" algn="l">
              <a:lnSpc>
                <a:spcPts val="5558"/>
              </a:lnSpc>
              <a:buFont typeface="Arial"/>
              <a:buChar char="⚬"/>
            </a:pPr>
            <a:r>
              <a:rPr lang="en-US" sz="3452" b="1">
                <a:solidFill>
                  <a:srgbClr val="003933"/>
                </a:solidFill>
                <a:latin typeface="Dosis Bold"/>
                <a:ea typeface="Dosis Bold"/>
                <a:cs typeface="Dosis Bold"/>
                <a:sym typeface="Dosis Bold"/>
              </a:rPr>
              <a:t>How did life begin?</a:t>
            </a:r>
          </a:p>
          <a:p>
            <a:pPr marL="1490798" lvl="2" indent="-496933" algn="l">
              <a:lnSpc>
                <a:spcPts val="5558"/>
              </a:lnSpc>
              <a:buFont typeface="Arial"/>
              <a:buChar char="⚬"/>
            </a:pPr>
            <a:r>
              <a:rPr lang="en-US" sz="3452" b="1">
                <a:solidFill>
                  <a:srgbClr val="003933"/>
                </a:solidFill>
                <a:latin typeface="Dosis Bold"/>
                <a:ea typeface="Dosis Bold"/>
                <a:cs typeface="Dosis Bold"/>
                <a:sym typeface="Dosis Bold"/>
              </a:rPr>
              <a:t>Is there life on other planets?</a:t>
            </a:r>
          </a:p>
          <a:p>
            <a:pPr marL="1490798" lvl="2" indent="-496933" algn="l">
              <a:lnSpc>
                <a:spcPts val="5558"/>
              </a:lnSpc>
              <a:buFont typeface="Arial"/>
              <a:buChar char="⚬"/>
            </a:pPr>
            <a:r>
              <a:rPr lang="en-US" sz="3452" b="1">
                <a:solidFill>
                  <a:srgbClr val="003933"/>
                </a:solidFill>
                <a:latin typeface="Dosis Bold"/>
                <a:ea typeface="Dosis Bold"/>
                <a:cs typeface="Dosis Bold"/>
                <a:sym typeface="Dosis Bold"/>
              </a:rPr>
              <a:t>What do living things need to survive?</a:t>
            </a:r>
          </a:p>
          <a:p>
            <a:pPr marL="745399" lvl="1" indent="-372700" algn="l">
              <a:lnSpc>
                <a:spcPts val="5558"/>
              </a:lnSpc>
              <a:buFont typeface="Arial"/>
              <a:buChar char="•"/>
            </a:pPr>
            <a:r>
              <a:rPr lang="en-US" sz="3452" b="1">
                <a:solidFill>
                  <a:srgbClr val="003933"/>
                </a:solidFill>
                <a:latin typeface="Dosis Semi-Bold"/>
                <a:ea typeface="Dosis Semi-Bold"/>
                <a:cs typeface="Dosis Semi-Bold"/>
                <a:sym typeface="Dosis Semi-Bold"/>
              </a:rPr>
              <a:t>It </a:t>
            </a:r>
            <a:r>
              <a:rPr lang="en-US" sz="3452" b="1">
                <a:solidFill>
                  <a:srgbClr val="003933"/>
                </a:solidFill>
                <a:latin typeface="Dosis Bold"/>
                <a:ea typeface="Dosis Bold"/>
                <a:cs typeface="Dosis Bold"/>
                <a:sym typeface="Dosis Bold"/>
              </a:rPr>
              <a:t>combines science </a:t>
            </a:r>
            <a:r>
              <a:rPr lang="en-US" sz="3452" b="1">
                <a:solidFill>
                  <a:srgbClr val="003933"/>
                </a:solidFill>
                <a:latin typeface="Dosis Semi-Bold"/>
                <a:ea typeface="Dosis Semi-Bold"/>
                <a:cs typeface="Dosis Semi-Bold"/>
                <a:sym typeface="Dosis Semi-Bold"/>
              </a:rPr>
              <a:t>from biology, astronomy, chemistry, geology, and other fields of study.</a:t>
            </a:r>
          </a:p>
          <a:p>
            <a:pPr marL="745399" lvl="1" indent="-372700" algn="l">
              <a:lnSpc>
                <a:spcPts val="5558"/>
              </a:lnSpc>
              <a:buFont typeface="Arial"/>
              <a:buChar char="•"/>
            </a:pPr>
            <a:r>
              <a:rPr lang="en-US" sz="3452" b="1">
                <a:solidFill>
                  <a:srgbClr val="003933"/>
                </a:solidFill>
                <a:latin typeface="Dosis Semi-Bold"/>
                <a:ea typeface="Dosis Semi-Bold"/>
                <a:cs typeface="Dosis Semi-Bold"/>
                <a:sym typeface="Dosis Semi-Bold"/>
              </a:rPr>
              <a:t>Astrobiologists look for </a:t>
            </a:r>
            <a:r>
              <a:rPr lang="en-US" sz="3452" b="1">
                <a:solidFill>
                  <a:srgbClr val="003933"/>
                </a:solidFill>
                <a:latin typeface="Dosis Bold"/>
                <a:ea typeface="Dosis Bold"/>
                <a:cs typeface="Dosis Bold"/>
                <a:sym typeface="Dosis Bold"/>
              </a:rPr>
              <a:t>signs of life</a:t>
            </a:r>
            <a:r>
              <a:rPr lang="en-US" sz="3452" b="1">
                <a:solidFill>
                  <a:srgbClr val="003933"/>
                </a:solidFill>
                <a:latin typeface="Dosis Semi-Bold"/>
                <a:ea typeface="Dosis Semi-Bold"/>
                <a:cs typeface="Dosis Semi-Bold"/>
                <a:sym typeface="Dosis Semi-Bold"/>
              </a:rPr>
              <a:t> on planets, moons, and even in space.</a:t>
            </a:r>
          </a:p>
          <a:p>
            <a:pPr marL="745399" lvl="1" indent="-372700" algn="l">
              <a:lnSpc>
                <a:spcPts val="5558"/>
              </a:lnSpc>
              <a:buFont typeface="Arial"/>
              <a:buChar char="•"/>
            </a:pPr>
            <a:r>
              <a:rPr lang="en-US" sz="3452" b="1">
                <a:solidFill>
                  <a:srgbClr val="003933"/>
                </a:solidFill>
                <a:latin typeface="Dosis Semi-Bold"/>
                <a:ea typeface="Dosis Semi-Bold"/>
                <a:cs typeface="Dosis Semi-Bold"/>
                <a:sym typeface="Dosis Semi-Bold"/>
              </a:rPr>
              <a:t>They also study extreme environments on Earth, like deep oceans, volcanoes, or Antarctica, to learn where life might survive elsewhere.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9222" r="-9222"/>
            </a:stretch>
          </a:blipFill>
        </p:spPr>
        <p:txBody>
          <a:bodyPr/>
          <a:lstStyle/>
          <a:p>
            <a:endParaRPr lang="en-US"/>
          </a:p>
        </p:txBody>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3241774" y="2075001"/>
            <a:ext cx="11699243" cy="6577972"/>
          </a:xfrm>
          <a:prstGeom prst="rect">
            <a:avLst/>
          </a:prstGeom>
        </p:spPr>
        <p:txBody>
          <a:bodyPr lIns="0" tIns="0" rIns="0" bIns="0" rtlCol="0" anchor="t">
            <a:spAutoFit/>
          </a:bodyPr>
          <a:lstStyle/>
          <a:p>
            <a:pPr algn="ctr">
              <a:lnSpc>
                <a:spcPts val="11339"/>
              </a:lnSpc>
            </a:pPr>
            <a:r>
              <a:rPr lang="en-US" sz="10499" spc="346">
                <a:solidFill>
                  <a:srgbClr val="00AD9C"/>
                </a:solidFill>
                <a:latin typeface="Marykate"/>
                <a:ea typeface="Marykate"/>
                <a:cs typeface="Marykate"/>
                <a:sym typeface="Marykate"/>
              </a:rPr>
              <a:t>WHY DO YOU THINK ASTROBIOLOGISTS STUDY TARDIGRADES?</a:t>
            </a:r>
          </a:p>
          <a:p>
            <a:pPr algn="ctr">
              <a:lnSpc>
                <a:spcPts val="10499"/>
              </a:lnSpc>
            </a:pPr>
            <a:endParaRPr lang="en-US" sz="10499" spc="346">
              <a:solidFill>
                <a:srgbClr val="00AD9C"/>
              </a:solidFill>
              <a:latin typeface="Marykate"/>
              <a:ea typeface="Marykate"/>
              <a:cs typeface="Marykate"/>
              <a:sym typeface="Marykate"/>
            </a:endParaRPr>
          </a:p>
          <a:p>
            <a:pPr algn="ctr">
              <a:lnSpc>
                <a:spcPts val="6900"/>
              </a:lnSpc>
            </a:pPr>
            <a:r>
              <a:rPr lang="en-US" sz="6900" spc="227">
                <a:solidFill>
                  <a:srgbClr val="00AD9C"/>
                </a:solidFill>
                <a:latin typeface="Marykate"/>
                <a:ea typeface="Marykate"/>
                <a:cs typeface="Marykate"/>
                <a:sym typeface="Marykate"/>
              </a:rPr>
              <a:t>(HINT: THERE ARE MANY REASONS!)</a:t>
            </a:r>
          </a:p>
        </p:txBody>
      </p:sp>
      <p:sp>
        <p:nvSpPr>
          <p:cNvPr id="17" name="Freeform 17"/>
          <p:cNvSpPr/>
          <p:nvPr/>
        </p:nvSpPr>
        <p:spPr>
          <a:xfrm>
            <a:off x="16063576" y="1086728"/>
            <a:ext cx="1104148" cy="1829161"/>
          </a:xfrm>
          <a:custGeom>
            <a:avLst/>
            <a:gdLst/>
            <a:ahLst/>
            <a:cxnLst/>
            <a:rect l="l" t="t" r="r" b="b"/>
            <a:pathLst>
              <a:path w="1104148" h="1829161">
                <a:moveTo>
                  <a:pt x="0" y="0"/>
                </a:moveTo>
                <a:lnTo>
                  <a:pt x="1104148" y="0"/>
                </a:lnTo>
                <a:lnTo>
                  <a:pt x="1104148" y="1829160"/>
                </a:lnTo>
                <a:lnTo>
                  <a:pt x="0" y="18291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p:cNvSpPr/>
          <p:nvPr/>
        </p:nvSpPr>
        <p:spPr>
          <a:xfrm rot="-644862">
            <a:off x="14723546" y="3143445"/>
            <a:ext cx="743325" cy="2743818"/>
          </a:xfrm>
          <a:custGeom>
            <a:avLst/>
            <a:gdLst/>
            <a:ahLst/>
            <a:cxnLst/>
            <a:rect l="l" t="t" r="r" b="b"/>
            <a:pathLst>
              <a:path w="743325" h="2743818">
                <a:moveTo>
                  <a:pt x="0" y="0"/>
                </a:moveTo>
                <a:lnTo>
                  <a:pt x="743326" y="0"/>
                </a:lnTo>
                <a:lnTo>
                  <a:pt x="743326" y="2743818"/>
                </a:lnTo>
                <a:lnTo>
                  <a:pt x="0" y="2743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19"/>
          <p:cNvSpPr/>
          <p:nvPr/>
        </p:nvSpPr>
        <p:spPr>
          <a:xfrm rot="788756">
            <a:off x="15300278" y="5883927"/>
            <a:ext cx="1930671" cy="3381749"/>
          </a:xfrm>
          <a:custGeom>
            <a:avLst/>
            <a:gdLst/>
            <a:ahLst/>
            <a:cxnLst/>
            <a:rect l="l" t="t" r="r" b="b"/>
            <a:pathLst>
              <a:path w="1930671" h="3381749">
                <a:moveTo>
                  <a:pt x="0" y="0"/>
                </a:moveTo>
                <a:lnTo>
                  <a:pt x="1930672" y="0"/>
                </a:lnTo>
                <a:lnTo>
                  <a:pt x="1930672" y="3381749"/>
                </a:lnTo>
                <a:lnTo>
                  <a:pt x="0" y="33817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20" name="Group 20"/>
          <p:cNvGrpSpPr/>
          <p:nvPr/>
        </p:nvGrpSpPr>
        <p:grpSpPr>
          <a:xfrm>
            <a:off x="16150789" y="3865988"/>
            <a:ext cx="229651" cy="229651"/>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22" name="Freeform 22"/>
          <p:cNvSpPr/>
          <p:nvPr/>
        </p:nvSpPr>
        <p:spPr>
          <a:xfrm>
            <a:off x="14003993" y="4276664"/>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3" name="Freeform 23"/>
          <p:cNvSpPr/>
          <p:nvPr/>
        </p:nvSpPr>
        <p:spPr>
          <a:xfrm rot="-771795">
            <a:off x="14163472" y="8810697"/>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4" name="Freeform 24"/>
          <p:cNvSpPr/>
          <p:nvPr/>
        </p:nvSpPr>
        <p:spPr>
          <a:xfrm>
            <a:off x="14708986" y="6438035"/>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25" name="Group 25"/>
          <p:cNvGrpSpPr>
            <a:grpSpLocks noChangeAspect="1"/>
          </p:cNvGrpSpPr>
          <p:nvPr/>
        </p:nvGrpSpPr>
        <p:grpSpPr>
          <a:xfrm rot="-874149">
            <a:off x="15518138" y="904554"/>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27" name="Freeform 27"/>
          <p:cNvSpPr/>
          <p:nvPr/>
        </p:nvSpPr>
        <p:spPr>
          <a:xfrm>
            <a:off x="14353263" y="1491639"/>
            <a:ext cx="511826" cy="458783"/>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8" name="Freeform 28"/>
          <p:cNvSpPr/>
          <p:nvPr/>
        </p:nvSpPr>
        <p:spPr>
          <a:xfrm rot="-858404">
            <a:off x="1399873" y="5918867"/>
            <a:ext cx="2657994" cy="3337664"/>
          </a:xfrm>
          <a:custGeom>
            <a:avLst/>
            <a:gdLst/>
            <a:ahLst/>
            <a:cxnLst/>
            <a:rect l="l" t="t" r="r" b="b"/>
            <a:pathLst>
              <a:path w="2657994" h="3337664">
                <a:moveTo>
                  <a:pt x="0" y="0"/>
                </a:moveTo>
                <a:lnTo>
                  <a:pt x="2657994" y="0"/>
                </a:lnTo>
                <a:lnTo>
                  <a:pt x="2657994" y="3337663"/>
                </a:lnTo>
                <a:lnTo>
                  <a:pt x="0" y="333766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9" name="Freeform 29"/>
          <p:cNvSpPr/>
          <p:nvPr/>
        </p:nvSpPr>
        <p:spPr>
          <a:xfrm>
            <a:off x="1028700" y="1179001"/>
            <a:ext cx="1104148" cy="1829161"/>
          </a:xfrm>
          <a:custGeom>
            <a:avLst/>
            <a:gdLst/>
            <a:ahLst/>
            <a:cxnLst/>
            <a:rect l="l" t="t" r="r" b="b"/>
            <a:pathLst>
              <a:path w="1104148" h="1829161">
                <a:moveTo>
                  <a:pt x="0" y="0"/>
                </a:moveTo>
                <a:lnTo>
                  <a:pt x="1104148" y="0"/>
                </a:lnTo>
                <a:lnTo>
                  <a:pt x="1104148" y="1829161"/>
                </a:lnTo>
                <a:lnTo>
                  <a:pt x="0" y="18291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0" name="Freeform 30"/>
          <p:cNvSpPr/>
          <p:nvPr/>
        </p:nvSpPr>
        <p:spPr>
          <a:xfrm rot="450598">
            <a:off x="2952473" y="3227284"/>
            <a:ext cx="743325" cy="2743818"/>
          </a:xfrm>
          <a:custGeom>
            <a:avLst/>
            <a:gdLst/>
            <a:ahLst/>
            <a:cxnLst/>
            <a:rect l="l" t="t" r="r" b="b"/>
            <a:pathLst>
              <a:path w="743325" h="2743818">
                <a:moveTo>
                  <a:pt x="0" y="0"/>
                </a:moveTo>
                <a:lnTo>
                  <a:pt x="743325" y="0"/>
                </a:lnTo>
                <a:lnTo>
                  <a:pt x="743325" y="2743818"/>
                </a:lnTo>
                <a:lnTo>
                  <a:pt x="0" y="2743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1" name="Freeform 31"/>
          <p:cNvSpPr/>
          <p:nvPr/>
        </p:nvSpPr>
        <p:spPr>
          <a:xfrm>
            <a:off x="2003824" y="5242915"/>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2" name="Freeform 32"/>
          <p:cNvSpPr/>
          <p:nvPr/>
        </p:nvSpPr>
        <p:spPr>
          <a:xfrm rot="-771795">
            <a:off x="3397828" y="2224409"/>
            <a:ext cx="433712" cy="411632"/>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3" name="Freeform 33"/>
          <p:cNvSpPr/>
          <p:nvPr/>
        </p:nvSpPr>
        <p:spPr>
          <a:xfrm>
            <a:off x="2860074" y="846087"/>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34" name="Group 34"/>
          <p:cNvGrpSpPr>
            <a:grpSpLocks noChangeAspect="1"/>
          </p:cNvGrpSpPr>
          <p:nvPr/>
        </p:nvGrpSpPr>
        <p:grpSpPr>
          <a:xfrm rot="-874149">
            <a:off x="3753307" y="9108079"/>
            <a:ext cx="498419" cy="262574"/>
            <a:chOff x="0" y="0"/>
            <a:chExt cx="1610360" cy="848360"/>
          </a:xfrm>
        </p:grpSpPr>
        <p:sp>
          <p:nvSpPr>
            <p:cNvPr id="35" name="Freeform 35"/>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36" name="Freeform 36"/>
          <p:cNvSpPr/>
          <p:nvPr/>
        </p:nvSpPr>
        <p:spPr>
          <a:xfrm>
            <a:off x="1491997" y="3614305"/>
            <a:ext cx="511826" cy="458783"/>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en-US"/>
          </a:p>
        </p:txBody>
      </p:sp>
      <p:grpSp>
        <p:nvGrpSpPr>
          <p:cNvPr id="3" name="Group 3"/>
          <p:cNvGrpSpPr/>
          <p:nvPr/>
        </p:nvGrpSpPr>
        <p:grpSpPr>
          <a:xfrm>
            <a:off x="-879013"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2081818" y="819623"/>
            <a:ext cx="14124364" cy="922020"/>
          </a:xfrm>
          <a:prstGeom prst="rect">
            <a:avLst/>
          </a:prstGeom>
        </p:spPr>
        <p:txBody>
          <a:bodyPr lIns="0" tIns="0" rIns="0" bIns="0" rtlCol="0" anchor="t">
            <a:spAutoFit/>
          </a:bodyPr>
          <a:lstStyle/>
          <a:p>
            <a:pPr algn="ctr">
              <a:lnSpc>
                <a:spcPts val="7139"/>
              </a:lnSpc>
            </a:pPr>
            <a:r>
              <a:rPr lang="en-US" sz="6000" spc="198">
                <a:solidFill>
                  <a:srgbClr val="00AD9C"/>
                </a:solidFill>
                <a:latin typeface="Marykate"/>
                <a:ea typeface="Marykate"/>
                <a:cs typeface="Marykate"/>
                <a:sym typeface="Marykate"/>
              </a:rPr>
              <a:t>CAN LIFE EXIST ON OTHER PLANETS?</a:t>
            </a:r>
          </a:p>
        </p:txBody>
      </p:sp>
      <p:sp>
        <p:nvSpPr>
          <p:cNvPr id="17" name="Freeform 17"/>
          <p:cNvSpPr/>
          <p:nvPr/>
        </p:nvSpPr>
        <p:spPr>
          <a:xfrm rot="542064">
            <a:off x="756896" y="536471"/>
            <a:ext cx="2436139" cy="2838721"/>
          </a:xfrm>
          <a:custGeom>
            <a:avLst/>
            <a:gdLst/>
            <a:ahLst/>
            <a:cxnLst/>
            <a:rect l="l" t="t" r="r" b="b"/>
            <a:pathLst>
              <a:path w="2436139" h="2838721">
                <a:moveTo>
                  <a:pt x="0" y="0"/>
                </a:moveTo>
                <a:lnTo>
                  <a:pt x="2436139" y="0"/>
                </a:lnTo>
                <a:lnTo>
                  <a:pt x="2436139" y="2838721"/>
                </a:lnTo>
                <a:lnTo>
                  <a:pt x="0" y="28387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18"/>
          <p:cNvSpPr/>
          <p:nvPr/>
        </p:nvSpPr>
        <p:spPr>
          <a:xfrm rot="-10325232" flipV="1">
            <a:off x="606914" y="6940297"/>
            <a:ext cx="2736104" cy="2736104"/>
          </a:xfrm>
          <a:custGeom>
            <a:avLst/>
            <a:gdLst/>
            <a:ahLst/>
            <a:cxnLst/>
            <a:rect l="l" t="t" r="r" b="b"/>
            <a:pathLst>
              <a:path w="2736104" h="2736104">
                <a:moveTo>
                  <a:pt x="0" y="2736104"/>
                </a:moveTo>
                <a:lnTo>
                  <a:pt x="2736103" y="2736104"/>
                </a:lnTo>
                <a:lnTo>
                  <a:pt x="2736103" y="0"/>
                </a:lnTo>
                <a:lnTo>
                  <a:pt x="0" y="0"/>
                </a:lnTo>
                <a:lnTo>
                  <a:pt x="0" y="273610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9" name="Group 19"/>
          <p:cNvGrpSpPr/>
          <p:nvPr/>
        </p:nvGrpSpPr>
        <p:grpSpPr>
          <a:xfrm>
            <a:off x="1860140" y="4039872"/>
            <a:ext cx="229651" cy="229651"/>
            <a:chOff x="0" y="0"/>
            <a:chExt cx="6350000" cy="6350000"/>
          </a:xfrm>
        </p:grpSpPr>
        <p:sp>
          <p:nvSpPr>
            <p:cNvPr id="20" name="Freeform 2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21" name="Freeform 21"/>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2" name="Freeform 22"/>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3" name="Group 23"/>
          <p:cNvGrpSpPr>
            <a:grpSpLocks noChangeAspect="1"/>
          </p:cNvGrpSpPr>
          <p:nvPr/>
        </p:nvGrpSpPr>
        <p:grpSpPr>
          <a:xfrm rot="1977585">
            <a:off x="3269116" y="9426276"/>
            <a:ext cx="498419" cy="262574"/>
            <a:chOff x="0" y="0"/>
            <a:chExt cx="1610360" cy="848360"/>
          </a:xfrm>
        </p:grpSpPr>
        <p:sp>
          <p:nvSpPr>
            <p:cNvPr id="24" name="Freeform 2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5" name="Group 25"/>
          <p:cNvGrpSpPr/>
          <p:nvPr/>
        </p:nvGrpSpPr>
        <p:grpSpPr>
          <a:xfrm>
            <a:off x="2030890" y="9258300"/>
            <a:ext cx="229651" cy="229651"/>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27" name="Freeform 27"/>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28" name="Group 28"/>
          <p:cNvGrpSpPr>
            <a:grpSpLocks noChangeAspect="1"/>
          </p:cNvGrpSpPr>
          <p:nvPr/>
        </p:nvGrpSpPr>
        <p:grpSpPr>
          <a:xfrm rot="-874149">
            <a:off x="1053712" y="5439604"/>
            <a:ext cx="498419" cy="262574"/>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30" name="TextBox 30"/>
          <p:cNvSpPr txBox="1"/>
          <p:nvPr/>
        </p:nvSpPr>
        <p:spPr>
          <a:xfrm>
            <a:off x="3400803" y="1510074"/>
            <a:ext cx="10200825" cy="7627825"/>
          </a:xfrm>
          <a:prstGeom prst="rect">
            <a:avLst/>
          </a:prstGeom>
        </p:spPr>
        <p:txBody>
          <a:bodyPr lIns="0" tIns="0" rIns="0" bIns="0" rtlCol="0" anchor="t">
            <a:spAutoFit/>
          </a:bodyPr>
          <a:lstStyle/>
          <a:p>
            <a:pPr algn="l">
              <a:lnSpc>
                <a:spcPts val="5041"/>
              </a:lnSpc>
            </a:pPr>
            <a:endParaRPr/>
          </a:p>
          <a:p>
            <a:pPr marL="702220" lvl="1" indent="-351110" algn="l">
              <a:lnSpc>
                <a:spcPts val="5041"/>
              </a:lnSpc>
              <a:buFont typeface="Arial"/>
              <a:buChar char="•"/>
            </a:pPr>
            <a:r>
              <a:rPr lang="en-US" sz="3252" b="1">
                <a:solidFill>
                  <a:srgbClr val="003933"/>
                </a:solidFill>
                <a:latin typeface="Dosis Semi-Bold"/>
                <a:ea typeface="Dosis Semi-Bold"/>
                <a:cs typeface="Dosis Semi-Bold"/>
                <a:sym typeface="Dosis Semi-Bold"/>
              </a:rPr>
              <a:t>Tardigrades survive extreme cold, high pressure, and no sunlight, just like conditions on places like </a:t>
            </a:r>
            <a:r>
              <a:rPr lang="en-US" sz="3252" b="1">
                <a:solidFill>
                  <a:srgbClr val="003933"/>
                </a:solidFill>
                <a:latin typeface="Dosis Bold"/>
                <a:ea typeface="Dosis Bold"/>
                <a:cs typeface="Dosis Bold"/>
                <a:sym typeface="Dosis Bold"/>
              </a:rPr>
              <a:t>Europa</a:t>
            </a:r>
            <a:r>
              <a:rPr lang="en-US" sz="3252" b="1">
                <a:solidFill>
                  <a:srgbClr val="003933"/>
                </a:solidFill>
                <a:latin typeface="Dosis Semi-Bold"/>
                <a:ea typeface="Dosis Semi-Bold"/>
                <a:cs typeface="Dosis Semi-Bold"/>
                <a:sym typeface="Dosis Semi-Bold"/>
              </a:rPr>
              <a:t>, one of Jupiter’s moons.</a:t>
            </a:r>
          </a:p>
          <a:p>
            <a:pPr marL="702220" lvl="1" indent="-351110" algn="l">
              <a:lnSpc>
                <a:spcPts val="5041"/>
              </a:lnSpc>
              <a:buFont typeface="Arial"/>
              <a:buChar char="•"/>
            </a:pPr>
            <a:r>
              <a:rPr lang="en-US" sz="3252" b="1">
                <a:solidFill>
                  <a:srgbClr val="003933"/>
                </a:solidFill>
                <a:latin typeface="Dosis Semi-Bold"/>
                <a:ea typeface="Dosis Semi-Bold"/>
                <a:cs typeface="Dosis Semi-Bold"/>
                <a:sym typeface="Dosis Semi-Bold"/>
              </a:rPr>
              <a:t>Europa has an icy surface and a salty, </a:t>
            </a:r>
            <a:r>
              <a:rPr lang="en-US" sz="3252" b="1">
                <a:solidFill>
                  <a:srgbClr val="003933"/>
                </a:solidFill>
                <a:latin typeface="Dosis Bold"/>
                <a:ea typeface="Dosis Bold"/>
                <a:cs typeface="Dosis Bold"/>
                <a:sym typeface="Dosis Bold"/>
              </a:rPr>
              <a:t>liquid ocean</a:t>
            </a:r>
            <a:r>
              <a:rPr lang="en-US" sz="3252" b="1">
                <a:solidFill>
                  <a:srgbClr val="003933"/>
                </a:solidFill>
                <a:latin typeface="Dosis Semi-Bold"/>
                <a:ea typeface="Dosis Semi-Bold"/>
                <a:cs typeface="Dosis Semi-Bold"/>
                <a:sym typeface="Dosis Semi-Bold"/>
              </a:rPr>
              <a:t> underneath, and astrobiologists think it could possibly </a:t>
            </a:r>
            <a:r>
              <a:rPr lang="en-US" sz="3252" b="1">
                <a:solidFill>
                  <a:srgbClr val="003933"/>
                </a:solidFill>
                <a:latin typeface="Dosis Bold"/>
                <a:ea typeface="Dosis Bold"/>
                <a:cs typeface="Dosis Bold"/>
                <a:sym typeface="Dosis Bold"/>
              </a:rPr>
              <a:t>support life.</a:t>
            </a:r>
          </a:p>
          <a:p>
            <a:pPr marL="702220" lvl="1" indent="-351110" algn="l">
              <a:lnSpc>
                <a:spcPts val="5041"/>
              </a:lnSpc>
              <a:buFont typeface="Arial"/>
              <a:buChar char="•"/>
            </a:pPr>
            <a:r>
              <a:rPr lang="en-US" sz="3252" b="1">
                <a:solidFill>
                  <a:srgbClr val="003933"/>
                </a:solidFill>
                <a:latin typeface="Dosis Semi-Bold"/>
                <a:ea typeface="Dosis Semi-Bold"/>
                <a:cs typeface="Dosis Semi-Bold"/>
                <a:sym typeface="Dosis Semi-Bold"/>
              </a:rPr>
              <a:t>By studying how tardigrades survive similar conditions on Earth, scientists can imagine what </a:t>
            </a:r>
            <a:r>
              <a:rPr lang="en-US" sz="3252" b="1">
                <a:solidFill>
                  <a:srgbClr val="003933"/>
                </a:solidFill>
                <a:latin typeface="Dosis Bold"/>
                <a:ea typeface="Dosis Bold"/>
                <a:cs typeface="Dosis Bold"/>
                <a:sym typeface="Dosis Bold"/>
              </a:rPr>
              <a:t>kind of life might exist on Europa</a:t>
            </a:r>
            <a:r>
              <a:rPr lang="en-US" sz="3252" b="1">
                <a:solidFill>
                  <a:srgbClr val="003933"/>
                </a:solidFill>
                <a:latin typeface="Dosis Semi-Bold"/>
                <a:ea typeface="Dosis Semi-Bold"/>
                <a:cs typeface="Dosis Semi-Bold"/>
                <a:sym typeface="Dosis Semi-Bold"/>
              </a:rPr>
              <a:t> or other icy worlds.</a:t>
            </a:r>
          </a:p>
          <a:p>
            <a:pPr marL="702220" lvl="1" indent="-351110" algn="l">
              <a:lnSpc>
                <a:spcPts val="5041"/>
              </a:lnSpc>
              <a:buFont typeface="Arial"/>
              <a:buChar char="•"/>
            </a:pPr>
            <a:r>
              <a:rPr lang="en-US" sz="3252" b="1">
                <a:solidFill>
                  <a:srgbClr val="003933"/>
                </a:solidFill>
                <a:latin typeface="Dosis Semi-Bold"/>
                <a:ea typeface="Dosis Semi-Bold"/>
                <a:cs typeface="Dosis Semi-Bold"/>
                <a:sym typeface="Dosis Semi-Bold"/>
              </a:rPr>
              <a:t>Tardigrades help us </a:t>
            </a:r>
            <a:r>
              <a:rPr lang="en-US" sz="3252" b="1">
                <a:solidFill>
                  <a:srgbClr val="003933"/>
                </a:solidFill>
                <a:latin typeface="Dosis Bold"/>
                <a:ea typeface="Dosis Bold"/>
                <a:cs typeface="Dosis Bold"/>
                <a:sym typeface="Dosis Bold"/>
              </a:rPr>
              <a:t>test the limits of life</a:t>
            </a:r>
            <a:r>
              <a:rPr lang="en-US" sz="3252" b="1">
                <a:solidFill>
                  <a:srgbClr val="003933"/>
                </a:solidFill>
                <a:latin typeface="Dosis Semi-Bold"/>
                <a:ea typeface="Dosis Semi-Bold"/>
                <a:cs typeface="Dosis Semi-Bold"/>
                <a:sym typeface="Dosis Semi-Bold"/>
              </a:rPr>
              <a:t> and explore where else in the solar system life might survive.</a:t>
            </a:r>
          </a:p>
        </p:txBody>
      </p:sp>
      <p:sp>
        <p:nvSpPr>
          <p:cNvPr id="31" name="Freeform 31"/>
          <p:cNvSpPr/>
          <p:nvPr/>
        </p:nvSpPr>
        <p:spPr>
          <a:xfrm>
            <a:off x="13868765" y="3377215"/>
            <a:ext cx="3580308" cy="3532571"/>
          </a:xfrm>
          <a:custGeom>
            <a:avLst/>
            <a:gdLst/>
            <a:ahLst/>
            <a:cxnLst/>
            <a:rect l="l" t="t" r="r" b="b"/>
            <a:pathLst>
              <a:path w="3580308" h="3532571">
                <a:moveTo>
                  <a:pt x="0" y="0"/>
                </a:moveTo>
                <a:lnTo>
                  <a:pt x="3580309" y="0"/>
                </a:lnTo>
                <a:lnTo>
                  <a:pt x="3580309" y="3532570"/>
                </a:lnTo>
                <a:lnTo>
                  <a:pt x="0" y="3532570"/>
                </a:lnTo>
                <a:lnTo>
                  <a:pt x="0" y="0"/>
                </a:lnTo>
                <a:close/>
              </a:path>
            </a:pathLst>
          </a:custGeom>
          <a:blipFill>
            <a:blip r:embed="rId13"/>
            <a:stretch>
              <a:fillRect/>
            </a:stretch>
          </a:blipFill>
        </p:spPr>
        <p:txBody>
          <a:bodyPr/>
          <a:lstStyle/>
          <a:p>
            <a:endParaRPr lang="en-US"/>
          </a:p>
        </p:txBody>
      </p:sp>
      <p:sp>
        <p:nvSpPr>
          <p:cNvPr id="32" name="TextBox 32"/>
          <p:cNvSpPr txBox="1"/>
          <p:nvPr/>
        </p:nvSpPr>
        <p:spPr>
          <a:xfrm>
            <a:off x="10105879" y="6852635"/>
            <a:ext cx="7343194" cy="292938"/>
          </a:xfrm>
          <a:prstGeom prst="rect">
            <a:avLst/>
          </a:prstGeom>
        </p:spPr>
        <p:txBody>
          <a:bodyPr lIns="0" tIns="0" rIns="0" bIns="0" rtlCol="0" anchor="t">
            <a:spAutoFit/>
          </a:bodyPr>
          <a:lstStyle/>
          <a:p>
            <a:pPr algn="r">
              <a:lnSpc>
                <a:spcPts val="2406"/>
              </a:lnSpc>
            </a:pPr>
            <a:r>
              <a:rPr lang="en-US" sz="1552" b="1">
                <a:solidFill>
                  <a:srgbClr val="003933"/>
                </a:solidFill>
                <a:latin typeface="Dosis Semi-Bold"/>
                <a:ea typeface="Dosis Semi-Bold"/>
                <a:cs typeface="Dosis Semi-Bold"/>
                <a:sym typeface="Dosis Semi-Bold"/>
              </a:rPr>
              <a:t>Image Credit: Popular Science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en-US"/>
          </a:p>
        </p:txBody>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sp>
        <p:nvSpPr>
          <p:cNvPr id="16" name="Freeform 16"/>
          <p:cNvSpPr/>
          <p:nvPr/>
        </p:nvSpPr>
        <p:spPr>
          <a:xfrm>
            <a:off x="15119006" y="7150056"/>
            <a:ext cx="2717478" cy="2653247"/>
          </a:xfrm>
          <a:custGeom>
            <a:avLst/>
            <a:gdLst/>
            <a:ahLst/>
            <a:cxnLst/>
            <a:rect l="l" t="t" r="r" b="b"/>
            <a:pathLst>
              <a:path w="2717478" h="2653247">
                <a:moveTo>
                  <a:pt x="0" y="0"/>
                </a:moveTo>
                <a:lnTo>
                  <a:pt x="2717478" y="0"/>
                </a:lnTo>
                <a:lnTo>
                  <a:pt x="2717478" y="2653246"/>
                </a:lnTo>
                <a:lnTo>
                  <a:pt x="0" y="26532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7" name="Group 17"/>
          <p:cNvGrpSpPr/>
          <p:nvPr/>
        </p:nvGrpSpPr>
        <p:grpSpPr>
          <a:xfrm rot="-2074858">
            <a:off x="15366099" y="2674126"/>
            <a:ext cx="229651" cy="229651"/>
            <a:chOff x="0" y="0"/>
            <a:chExt cx="6350000" cy="6350000"/>
          </a:xfrm>
        </p:grpSpPr>
        <p:sp>
          <p:nvSpPr>
            <p:cNvPr id="18" name="Freeform 1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19" name="Freeform 19"/>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21" name="Group 21"/>
          <p:cNvGrpSpPr>
            <a:grpSpLocks noChangeAspect="1"/>
          </p:cNvGrpSpPr>
          <p:nvPr/>
        </p:nvGrpSpPr>
        <p:grpSpPr>
          <a:xfrm rot="-2949008">
            <a:off x="15866380" y="4469518"/>
            <a:ext cx="498419" cy="262574"/>
            <a:chOff x="0" y="0"/>
            <a:chExt cx="1610360" cy="848360"/>
          </a:xfrm>
        </p:grpSpPr>
        <p:sp>
          <p:nvSpPr>
            <p:cNvPr id="22" name="Freeform 2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3" name="Group 23"/>
          <p:cNvGrpSpPr>
            <a:grpSpLocks noChangeAspect="1"/>
          </p:cNvGrpSpPr>
          <p:nvPr/>
        </p:nvGrpSpPr>
        <p:grpSpPr>
          <a:xfrm rot="-2949008">
            <a:off x="14359241" y="9446041"/>
            <a:ext cx="498419" cy="262574"/>
            <a:chOff x="0" y="0"/>
            <a:chExt cx="1610360" cy="848360"/>
          </a:xfrm>
        </p:grpSpPr>
        <p:sp>
          <p:nvSpPr>
            <p:cNvPr id="24" name="Freeform 2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5" name="Group 25"/>
          <p:cNvGrpSpPr/>
          <p:nvPr/>
        </p:nvGrpSpPr>
        <p:grpSpPr>
          <a:xfrm>
            <a:off x="15738452" y="6288751"/>
            <a:ext cx="229651" cy="229651"/>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27" name="Freeform 27"/>
          <p:cNvSpPr/>
          <p:nvPr/>
        </p:nvSpPr>
        <p:spPr>
          <a:xfrm rot="-808225">
            <a:off x="15634655" y="561637"/>
            <a:ext cx="2053555" cy="2933651"/>
          </a:xfrm>
          <a:custGeom>
            <a:avLst/>
            <a:gdLst/>
            <a:ahLst/>
            <a:cxnLst/>
            <a:rect l="l" t="t" r="r" b="b"/>
            <a:pathLst>
              <a:path w="2053555" h="2933651">
                <a:moveTo>
                  <a:pt x="0" y="0"/>
                </a:moveTo>
                <a:lnTo>
                  <a:pt x="2053556" y="0"/>
                </a:lnTo>
                <a:lnTo>
                  <a:pt x="2053556" y="2933651"/>
                </a:lnTo>
                <a:lnTo>
                  <a:pt x="0" y="29336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8" name="TextBox 28"/>
          <p:cNvSpPr txBox="1"/>
          <p:nvPr/>
        </p:nvSpPr>
        <p:spPr>
          <a:xfrm>
            <a:off x="5829098" y="1809920"/>
            <a:ext cx="9194658" cy="7406325"/>
          </a:xfrm>
          <a:prstGeom prst="rect">
            <a:avLst/>
          </a:prstGeom>
        </p:spPr>
        <p:txBody>
          <a:bodyPr lIns="0" tIns="0" rIns="0" bIns="0" rtlCol="0" anchor="t">
            <a:spAutoFit/>
          </a:bodyPr>
          <a:lstStyle/>
          <a:p>
            <a:pPr marL="723810" lvl="1" indent="-361905" algn="l">
              <a:lnSpc>
                <a:spcPts val="5330"/>
              </a:lnSpc>
              <a:buFont typeface="Arial"/>
              <a:buChar char="•"/>
            </a:pPr>
            <a:r>
              <a:rPr lang="en-US" sz="3352" b="1">
                <a:solidFill>
                  <a:srgbClr val="003933"/>
                </a:solidFill>
                <a:latin typeface="Dosis Semi-Bold"/>
                <a:ea typeface="Dosis Semi-Bold"/>
                <a:cs typeface="Dosis Semi-Bold"/>
                <a:sym typeface="Dosis Semi-Bold"/>
              </a:rPr>
              <a:t>The idea of </a:t>
            </a:r>
            <a:r>
              <a:rPr lang="en-US" sz="3352" b="1">
                <a:solidFill>
                  <a:srgbClr val="003933"/>
                </a:solidFill>
                <a:latin typeface="Dosis Bold"/>
                <a:ea typeface="Dosis Bold"/>
                <a:cs typeface="Dosis Bold"/>
                <a:sym typeface="Dosis Bold"/>
              </a:rPr>
              <a:t>panspermia</a:t>
            </a:r>
            <a:r>
              <a:rPr lang="en-US" sz="3352" b="1">
                <a:solidFill>
                  <a:srgbClr val="003933"/>
                </a:solidFill>
                <a:latin typeface="Dosis Semi-Bold"/>
                <a:ea typeface="Dosis Semi-Bold"/>
                <a:cs typeface="Dosis Semi-Bold"/>
                <a:sym typeface="Dosis Semi-Bold"/>
              </a:rPr>
              <a:t> means that life might have started somewhere else in space and traveled to Earth on an asteroid or comet.</a:t>
            </a:r>
          </a:p>
          <a:p>
            <a:pPr marL="723810" lvl="1" indent="-361905" algn="l">
              <a:lnSpc>
                <a:spcPts val="5330"/>
              </a:lnSpc>
              <a:buFont typeface="Arial"/>
              <a:buChar char="•"/>
            </a:pPr>
            <a:r>
              <a:rPr lang="en-US" sz="3352" b="1">
                <a:solidFill>
                  <a:srgbClr val="003933"/>
                </a:solidFill>
                <a:latin typeface="Dosis Semi-Bold"/>
                <a:ea typeface="Dosis Semi-Bold"/>
                <a:cs typeface="Dosis Semi-Bold"/>
                <a:sym typeface="Dosis Semi-Bold"/>
              </a:rPr>
              <a:t>Tardigrades can survive </a:t>
            </a:r>
            <a:r>
              <a:rPr lang="en-US" sz="3352" b="1">
                <a:solidFill>
                  <a:srgbClr val="003933"/>
                </a:solidFill>
                <a:latin typeface="Dosis Bold"/>
                <a:ea typeface="Dosis Bold"/>
                <a:cs typeface="Dosis Bold"/>
                <a:sym typeface="Dosis Bold"/>
              </a:rPr>
              <a:t>the vacuum of space</a:t>
            </a:r>
            <a:r>
              <a:rPr lang="en-US" sz="3352" b="1">
                <a:solidFill>
                  <a:srgbClr val="003933"/>
                </a:solidFill>
                <a:latin typeface="Dosis Semi-Bold"/>
                <a:ea typeface="Dosis Semi-Bold"/>
                <a:cs typeface="Dosis Semi-Bold"/>
                <a:sym typeface="Dosis Semi-Bold"/>
              </a:rPr>
              <a:t>, including strong radiation, and impacts – just like what a space rock would experience.</a:t>
            </a:r>
          </a:p>
          <a:p>
            <a:pPr marL="723810" lvl="1" indent="-361905" algn="l">
              <a:lnSpc>
                <a:spcPts val="5330"/>
              </a:lnSpc>
              <a:buFont typeface="Arial"/>
              <a:buChar char="•"/>
            </a:pPr>
            <a:r>
              <a:rPr lang="en-US" sz="3352" b="1">
                <a:solidFill>
                  <a:srgbClr val="003933"/>
                </a:solidFill>
                <a:latin typeface="Dosis Semi-Bold"/>
                <a:ea typeface="Dosis Semi-Bold"/>
                <a:cs typeface="Dosis Semi-Bold"/>
                <a:sym typeface="Dosis Semi-Bold"/>
              </a:rPr>
              <a:t>If tardigrades could survive space travel, it means life could possibly move between planets.</a:t>
            </a:r>
          </a:p>
          <a:p>
            <a:pPr marL="723810" lvl="1" indent="-361905" algn="l">
              <a:lnSpc>
                <a:spcPts val="5330"/>
              </a:lnSpc>
              <a:buFont typeface="Arial"/>
              <a:buChar char="•"/>
            </a:pPr>
            <a:r>
              <a:rPr lang="en-US" sz="3352" b="1">
                <a:solidFill>
                  <a:srgbClr val="003933"/>
                </a:solidFill>
                <a:latin typeface="Dosis Semi-Bold"/>
                <a:ea typeface="Dosis Semi-Bold"/>
                <a:cs typeface="Dosis Semi-Bold"/>
                <a:sym typeface="Dosis Semi-Bold"/>
              </a:rPr>
              <a:t>Studying tardigrades helps scientists test if this idea that life came to Earth from somewhere else in space could be true.</a:t>
            </a:r>
          </a:p>
        </p:txBody>
      </p:sp>
      <p:sp>
        <p:nvSpPr>
          <p:cNvPr id="29" name="Freeform 29"/>
          <p:cNvSpPr/>
          <p:nvPr/>
        </p:nvSpPr>
        <p:spPr>
          <a:xfrm flipH="1">
            <a:off x="822659" y="2672938"/>
            <a:ext cx="5006439" cy="5554994"/>
          </a:xfrm>
          <a:custGeom>
            <a:avLst/>
            <a:gdLst/>
            <a:ahLst/>
            <a:cxnLst/>
            <a:rect l="l" t="t" r="r" b="b"/>
            <a:pathLst>
              <a:path w="5006439" h="5554994">
                <a:moveTo>
                  <a:pt x="5006439" y="0"/>
                </a:moveTo>
                <a:lnTo>
                  <a:pt x="0" y="0"/>
                </a:lnTo>
                <a:lnTo>
                  <a:pt x="0" y="5554994"/>
                </a:lnTo>
                <a:lnTo>
                  <a:pt x="5006439" y="5554994"/>
                </a:lnTo>
                <a:lnTo>
                  <a:pt x="500643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0" name="TextBox 30"/>
          <p:cNvSpPr txBox="1"/>
          <p:nvPr/>
        </p:nvSpPr>
        <p:spPr>
          <a:xfrm>
            <a:off x="2436709" y="793796"/>
            <a:ext cx="13414581" cy="922021"/>
          </a:xfrm>
          <a:prstGeom prst="rect">
            <a:avLst/>
          </a:prstGeom>
        </p:spPr>
        <p:txBody>
          <a:bodyPr lIns="0" tIns="0" rIns="0" bIns="0" rtlCol="0" anchor="t">
            <a:spAutoFit/>
          </a:bodyPr>
          <a:lstStyle/>
          <a:p>
            <a:pPr algn="ctr">
              <a:lnSpc>
                <a:spcPts val="7140"/>
              </a:lnSpc>
            </a:pPr>
            <a:r>
              <a:rPr lang="en-US" sz="6000" spc="198">
                <a:solidFill>
                  <a:srgbClr val="00AD9C"/>
                </a:solidFill>
                <a:latin typeface="Marykate"/>
                <a:ea typeface="Marykate"/>
                <a:cs typeface="Marykate"/>
                <a:sym typeface="Marykate"/>
              </a:rPr>
              <a:t>COULD LIFE ON EARTH HAVE COME FROM SPACE?</a:t>
            </a:r>
          </a:p>
        </p:txBody>
      </p:sp>
      <p:sp>
        <p:nvSpPr>
          <p:cNvPr id="31" name="Freeform 31"/>
          <p:cNvSpPr/>
          <p:nvPr/>
        </p:nvSpPr>
        <p:spPr>
          <a:xfrm>
            <a:off x="3325879" y="5450435"/>
            <a:ext cx="1115344" cy="1115344"/>
          </a:xfrm>
          <a:custGeom>
            <a:avLst/>
            <a:gdLst/>
            <a:ahLst/>
            <a:cxnLst/>
            <a:rect l="l" t="t" r="r" b="b"/>
            <a:pathLst>
              <a:path w="1115344" h="1115344">
                <a:moveTo>
                  <a:pt x="0" y="0"/>
                </a:moveTo>
                <a:lnTo>
                  <a:pt x="1115343" y="0"/>
                </a:lnTo>
                <a:lnTo>
                  <a:pt x="1115343" y="1115343"/>
                </a:lnTo>
                <a:lnTo>
                  <a:pt x="0" y="1115343"/>
                </a:lnTo>
                <a:lnTo>
                  <a:pt x="0" y="0"/>
                </a:lnTo>
                <a:close/>
              </a:path>
            </a:pathLst>
          </a:custGeom>
          <a:blipFill>
            <a:blip r:embed="rId13"/>
            <a:stretch>
              <a:fillRect/>
            </a:stretch>
          </a:blipFill>
        </p:spPr>
        <p:txBody>
          <a:bodyPr/>
          <a:lstStyle/>
          <a:p>
            <a:endParaRPr lang="en-US"/>
          </a:p>
        </p:txBody>
      </p:sp>
      <p:sp>
        <p:nvSpPr>
          <p:cNvPr id="32" name="Freeform 32"/>
          <p:cNvSpPr/>
          <p:nvPr/>
        </p:nvSpPr>
        <p:spPr>
          <a:xfrm flipH="1">
            <a:off x="4294654" y="6104642"/>
            <a:ext cx="1115344" cy="1115344"/>
          </a:xfrm>
          <a:custGeom>
            <a:avLst/>
            <a:gdLst/>
            <a:ahLst/>
            <a:cxnLst/>
            <a:rect l="l" t="t" r="r" b="b"/>
            <a:pathLst>
              <a:path w="1115344" h="1115344">
                <a:moveTo>
                  <a:pt x="1115344" y="0"/>
                </a:moveTo>
                <a:lnTo>
                  <a:pt x="0" y="0"/>
                </a:lnTo>
                <a:lnTo>
                  <a:pt x="0" y="1115344"/>
                </a:lnTo>
                <a:lnTo>
                  <a:pt x="1115344" y="1115344"/>
                </a:lnTo>
                <a:lnTo>
                  <a:pt x="1115344" y="0"/>
                </a:lnTo>
                <a:close/>
              </a:path>
            </a:pathLst>
          </a:custGeom>
          <a:blipFill>
            <a:blip r:embed="rId13"/>
            <a:stretch>
              <a:fillRect/>
            </a:stretch>
          </a:blipFill>
        </p:spPr>
        <p:txBody>
          <a:bodyPr/>
          <a:lstStyle/>
          <a:p>
            <a:endParaRPr lang="en-US"/>
          </a:p>
        </p:txBody>
      </p:sp>
      <p:sp>
        <p:nvSpPr>
          <p:cNvPr id="33" name="Freeform 33"/>
          <p:cNvSpPr/>
          <p:nvPr/>
        </p:nvSpPr>
        <p:spPr>
          <a:xfrm>
            <a:off x="3613612" y="6820830"/>
            <a:ext cx="1115344" cy="1115344"/>
          </a:xfrm>
          <a:custGeom>
            <a:avLst/>
            <a:gdLst/>
            <a:ahLst/>
            <a:cxnLst/>
            <a:rect l="l" t="t" r="r" b="b"/>
            <a:pathLst>
              <a:path w="1115344" h="1115344">
                <a:moveTo>
                  <a:pt x="0" y="0"/>
                </a:moveTo>
                <a:lnTo>
                  <a:pt x="1115343" y="0"/>
                </a:lnTo>
                <a:lnTo>
                  <a:pt x="1115343" y="1115344"/>
                </a:lnTo>
                <a:lnTo>
                  <a:pt x="0" y="1115344"/>
                </a:lnTo>
                <a:lnTo>
                  <a:pt x="0" y="0"/>
                </a:lnTo>
                <a:close/>
              </a:path>
            </a:pathLst>
          </a:custGeom>
          <a:blipFill>
            <a:blip r:embed="rId13"/>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en-US"/>
          </a:p>
        </p:txBody>
      </p:sp>
      <p:grpSp>
        <p:nvGrpSpPr>
          <p:cNvPr id="3" name="Group 3"/>
          <p:cNvGrpSpPr/>
          <p:nvPr/>
        </p:nvGrpSpPr>
        <p:grpSpPr>
          <a:xfrm>
            <a:off x="-879013"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2081818" y="819623"/>
            <a:ext cx="14124364" cy="922020"/>
          </a:xfrm>
          <a:prstGeom prst="rect">
            <a:avLst/>
          </a:prstGeom>
        </p:spPr>
        <p:txBody>
          <a:bodyPr lIns="0" tIns="0" rIns="0" bIns="0" rtlCol="0" anchor="t">
            <a:spAutoFit/>
          </a:bodyPr>
          <a:lstStyle/>
          <a:p>
            <a:pPr algn="ctr">
              <a:lnSpc>
                <a:spcPts val="7139"/>
              </a:lnSpc>
            </a:pPr>
            <a:r>
              <a:rPr lang="en-US" sz="6000" spc="198">
                <a:solidFill>
                  <a:srgbClr val="00AD9C"/>
                </a:solidFill>
                <a:latin typeface="Marykate"/>
                <a:ea typeface="Marykate"/>
                <a:cs typeface="Marykate"/>
                <a:sym typeface="Marykate"/>
              </a:rPr>
              <a:t>PREPARING FOR SPACE MISSIONS</a:t>
            </a:r>
          </a:p>
        </p:txBody>
      </p:sp>
      <p:sp>
        <p:nvSpPr>
          <p:cNvPr id="17" name="Freeform 17"/>
          <p:cNvSpPr/>
          <p:nvPr/>
        </p:nvSpPr>
        <p:spPr>
          <a:xfrm rot="542064">
            <a:off x="756896" y="536471"/>
            <a:ext cx="2436139" cy="2838721"/>
          </a:xfrm>
          <a:custGeom>
            <a:avLst/>
            <a:gdLst/>
            <a:ahLst/>
            <a:cxnLst/>
            <a:rect l="l" t="t" r="r" b="b"/>
            <a:pathLst>
              <a:path w="2436139" h="2838721">
                <a:moveTo>
                  <a:pt x="0" y="0"/>
                </a:moveTo>
                <a:lnTo>
                  <a:pt x="2436139" y="0"/>
                </a:lnTo>
                <a:lnTo>
                  <a:pt x="2436139" y="2838721"/>
                </a:lnTo>
                <a:lnTo>
                  <a:pt x="0" y="28387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18"/>
          <p:cNvSpPr/>
          <p:nvPr/>
        </p:nvSpPr>
        <p:spPr>
          <a:xfrm rot="-10325232" flipV="1">
            <a:off x="606914" y="6940297"/>
            <a:ext cx="2736104" cy="2736104"/>
          </a:xfrm>
          <a:custGeom>
            <a:avLst/>
            <a:gdLst/>
            <a:ahLst/>
            <a:cxnLst/>
            <a:rect l="l" t="t" r="r" b="b"/>
            <a:pathLst>
              <a:path w="2736104" h="2736104">
                <a:moveTo>
                  <a:pt x="0" y="2736104"/>
                </a:moveTo>
                <a:lnTo>
                  <a:pt x="2736103" y="2736104"/>
                </a:lnTo>
                <a:lnTo>
                  <a:pt x="2736103" y="0"/>
                </a:lnTo>
                <a:lnTo>
                  <a:pt x="0" y="0"/>
                </a:lnTo>
                <a:lnTo>
                  <a:pt x="0" y="273610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9" name="Group 19"/>
          <p:cNvGrpSpPr/>
          <p:nvPr/>
        </p:nvGrpSpPr>
        <p:grpSpPr>
          <a:xfrm>
            <a:off x="1860140" y="4039872"/>
            <a:ext cx="229651" cy="229651"/>
            <a:chOff x="0" y="0"/>
            <a:chExt cx="6350000" cy="6350000"/>
          </a:xfrm>
        </p:grpSpPr>
        <p:sp>
          <p:nvSpPr>
            <p:cNvPr id="20" name="Freeform 2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21" name="Freeform 21"/>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2" name="Freeform 22"/>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3" name="Group 23"/>
          <p:cNvGrpSpPr>
            <a:grpSpLocks noChangeAspect="1"/>
          </p:cNvGrpSpPr>
          <p:nvPr/>
        </p:nvGrpSpPr>
        <p:grpSpPr>
          <a:xfrm rot="1977585">
            <a:off x="3269116" y="9426276"/>
            <a:ext cx="498419" cy="262574"/>
            <a:chOff x="0" y="0"/>
            <a:chExt cx="1610360" cy="848360"/>
          </a:xfrm>
        </p:grpSpPr>
        <p:sp>
          <p:nvSpPr>
            <p:cNvPr id="24" name="Freeform 2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5" name="Group 25"/>
          <p:cNvGrpSpPr/>
          <p:nvPr/>
        </p:nvGrpSpPr>
        <p:grpSpPr>
          <a:xfrm>
            <a:off x="2030890" y="9258300"/>
            <a:ext cx="229651" cy="229651"/>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27" name="Freeform 27"/>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28" name="Group 28"/>
          <p:cNvGrpSpPr>
            <a:grpSpLocks noChangeAspect="1"/>
          </p:cNvGrpSpPr>
          <p:nvPr/>
        </p:nvGrpSpPr>
        <p:grpSpPr>
          <a:xfrm rot="-874149">
            <a:off x="1053712" y="5439604"/>
            <a:ext cx="498419" cy="262574"/>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30" name="TextBox 30"/>
          <p:cNvSpPr txBox="1"/>
          <p:nvPr/>
        </p:nvSpPr>
        <p:spPr>
          <a:xfrm>
            <a:off x="3400803" y="2208670"/>
            <a:ext cx="8409853" cy="6989650"/>
          </a:xfrm>
          <a:prstGeom prst="rect">
            <a:avLst/>
          </a:prstGeom>
        </p:spPr>
        <p:txBody>
          <a:bodyPr lIns="0" tIns="0" rIns="0" bIns="0" rtlCol="0" anchor="t">
            <a:spAutoFit/>
          </a:bodyPr>
          <a:lstStyle/>
          <a:p>
            <a:pPr marL="702220" lvl="1" indent="-351110" algn="l">
              <a:lnSpc>
                <a:spcPts val="5041"/>
              </a:lnSpc>
              <a:buFont typeface="Arial"/>
              <a:buChar char="•"/>
            </a:pPr>
            <a:r>
              <a:rPr lang="en-US" sz="3252" b="1">
                <a:solidFill>
                  <a:srgbClr val="003933"/>
                </a:solidFill>
                <a:latin typeface="Dosis Semi-Bold"/>
                <a:ea typeface="Dosis Semi-Bold"/>
                <a:cs typeface="Dosis Semi-Bold"/>
                <a:sym typeface="Dosis Semi-Bold"/>
              </a:rPr>
              <a:t>Space is </a:t>
            </a:r>
            <a:r>
              <a:rPr lang="en-US" sz="3252" b="1">
                <a:solidFill>
                  <a:srgbClr val="003933"/>
                </a:solidFill>
                <a:latin typeface="Dosis Bold"/>
                <a:ea typeface="Dosis Bold"/>
                <a:cs typeface="Dosis Bold"/>
                <a:sym typeface="Dosis Bold"/>
              </a:rPr>
              <a:t>dangerous</a:t>
            </a:r>
            <a:r>
              <a:rPr lang="en-US" sz="3252" b="1">
                <a:solidFill>
                  <a:srgbClr val="003933"/>
                </a:solidFill>
                <a:latin typeface="Dosis Semi-Bold"/>
                <a:ea typeface="Dosis Semi-Bold"/>
                <a:cs typeface="Dosis Semi-Bold"/>
                <a:sym typeface="Dosis Semi-Bold"/>
              </a:rPr>
              <a:t> for living things – there’s radiation, extreme temperatures, and no air or water.</a:t>
            </a:r>
          </a:p>
          <a:p>
            <a:pPr marL="702220" lvl="1" indent="-351110" algn="l">
              <a:lnSpc>
                <a:spcPts val="5041"/>
              </a:lnSpc>
              <a:buFont typeface="Arial"/>
              <a:buChar char="•"/>
            </a:pPr>
            <a:r>
              <a:rPr lang="en-US" sz="3252" b="1">
                <a:solidFill>
                  <a:srgbClr val="003933"/>
                </a:solidFill>
                <a:latin typeface="Dosis Semi-Bold"/>
                <a:ea typeface="Dosis Semi-Bold"/>
                <a:cs typeface="Dosis Semi-Bold"/>
                <a:sym typeface="Dosis Semi-Bold"/>
              </a:rPr>
              <a:t>Tardigrades survive all of these challenges, so astrobiologists study the </a:t>
            </a:r>
            <a:r>
              <a:rPr lang="en-US" sz="3252" b="1">
                <a:solidFill>
                  <a:srgbClr val="003933"/>
                </a:solidFill>
                <a:latin typeface="Dosis Bold"/>
                <a:ea typeface="Dosis Bold"/>
                <a:cs typeface="Dosis Bold"/>
                <a:sym typeface="Dosis Bold"/>
              </a:rPr>
              <a:t>adaptations</a:t>
            </a:r>
            <a:r>
              <a:rPr lang="en-US" sz="3252" b="1">
                <a:solidFill>
                  <a:srgbClr val="003933"/>
                </a:solidFill>
                <a:latin typeface="Dosis Semi-Bold"/>
                <a:ea typeface="Dosis Semi-Bold"/>
                <a:cs typeface="Dosis Semi-Bold"/>
                <a:sym typeface="Dosis Semi-Bold"/>
              </a:rPr>
              <a:t> they use to protect their cells and DNA.</a:t>
            </a:r>
          </a:p>
          <a:p>
            <a:pPr marL="702220" lvl="1" indent="-351110" algn="l">
              <a:lnSpc>
                <a:spcPts val="5041"/>
              </a:lnSpc>
              <a:buFont typeface="Arial"/>
              <a:buChar char="•"/>
            </a:pPr>
            <a:r>
              <a:rPr lang="en-US" sz="3252" b="1">
                <a:solidFill>
                  <a:srgbClr val="003933"/>
                </a:solidFill>
                <a:latin typeface="Dosis Semi-Bold"/>
                <a:ea typeface="Dosis Semi-Bold"/>
                <a:cs typeface="Dosis Semi-Bold"/>
                <a:sym typeface="Dosis Semi-Bold"/>
              </a:rPr>
              <a:t>This could help us design better </a:t>
            </a:r>
            <a:r>
              <a:rPr lang="en-US" sz="3252" b="1">
                <a:solidFill>
                  <a:srgbClr val="003933"/>
                </a:solidFill>
                <a:latin typeface="Dosis Bold"/>
                <a:ea typeface="Dosis Bold"/>
                <a:cs typeface="Dosis Bold"/>
                <a:sym typeface="Dosis Bold"/>
              </a:rPr>
              <a:t>spacesuits, spacecraft, and survival systems</a:t>
            </a:r>
            <a:r>
              <a:rPr lang="en-US" sz="3252" b="1">
                <a:solidFill>
                  <a:srgbClr val="003933"/>
                </a:solidFill>
                <a:latin typeface="Dosis Semi-Bold"/>
                <a:ea typeface="Dosis Semi-Bold"/>
                <a:cs typeface="Dosis Semi-Bold"/>
                <a:sym typeface="Dosis Semi-Bold"/>
              </a:rPr>
              <a:t> for astronauts based on natural survival methods.</a:t>
            </a:r>
          </a:p>
          <a:p>
            <a:pPr marL="702220" lvl="1" indent="-351110" algn="l">
              <a:lnSpc>
                <a:spcPts val="5041"/>
              </a:lnSpc>
              <a:buFont typeface="Arial"/>
              <a:buChar char="•"/>
            </a:pPr>
            <a:r>
              <a:rPr lang="en-US" sz="3252" b="1">
                <a:solidFill>
                  <a:srgbClr val="003933"/>
                </a:solidFill>
                <a:latin typeface="Dosis Semi-Bold"/>
                <a:ea typeface="Dosis Semi-Bold"/>
                <a:cs typeface="Dosis Semi-Bold"/>
                <a:sym typeface="Dosis Semi-Bold"/>
              </a:rPr>
              <a:t>Tardigrades might even inspire new ways to </a:t>
            </a:r>
            <a:r>
              <a:rPr lang="en-US" sz="3252" b="1">
                <a:solidFill>
                  <a:srgbClr val="003933"/>
                </a:solidFill>
                <a:latin typeface="Dosis Bold"/>
                <a:ea typeface="Dosis Bold"/>
                <a:cs typeface="Dosis Bold"/>
                <a:sym typeface="Dosis Bold"/>
              </a:rPr>
              <a:t>store medicine or food</a:t>
            </a:r>
            <a:r>
              <a:rPr lang="en-US" sz="3252" b="1">
                <a:solidFill>
                  <a:srgbClr val="003933"/>
                </a:solidFill>
                <a:latin typeface="Dosis Semi-Bold"/>
                <a:ea typeface="Dosis Semi-Bold"/>
                <a:cs typeface="Dosis Semi-Bold"/>
                <a:sym typeface="Dosis Semi-Bold"/>
              </a:rPr>
              <a:t> for long space trips.</a:t>
            </a:r>
          </a:p>
        </p:txBody>
      </p:sp>
      <p:sp>
        <p:nvSpPr>
          <p:cNvPr id="31" name="Freeform 31"/>
          <p:cNvSpPr/>
          <p:nvPr/>
        </p:nvSpPr>
        <p:spPr>
          <a:xfrm rot="-2401970">
            <a:off x="12954024" y="2116815"/>
            <a:ext cx="2922878" cy="2864079"/>
          </a:xfrm>
          <a:custGeom>
            <a:avLst/>
            <a:gdLst/>
            <a:ahLst/>
            <a:cxnLst/>
            <a:rect l="l" t="t" r="r" b="b"/>
            <a:pathLst>
              <a:path w="2922878" h="2864079">
                <a:moveTo>
                  <a:pt x="0" y="0"/>
                </a:moveTo>
                <a:lnTo>
                  <a:pt x="2922877" y="0"/>
                </a:lnTo>
                <a:lnTo>
                  <a:pt x="2922877" y="2864078"/>
                </a:lnTo>
                <a:lnTo>
                  <a:pt x="0" y="2864078"/>
                </a:lnTo>
                <a:lnTo>
                  <a:pt x="0" y="0"/>
                </a:lnTo>
                <a:close/>
              </a:path>
            </a:pathLst>
          </a:custGeom>
          <a:blipFill>
            <a:blip r:embed="rId13"/>
            <a:stretch>
              <a:fillRect t="-2052"/>
            </a:stretch>
          </a:blipFill>
        </p:spPr>
        <p:txBody>
          <a:bodyPr/>
          <a:lstStyle/>
          <a:p>
            <a:endParaRPr lang="en-US"/>
          </a:p>
        </p:txBody>
      </p:sp>
      <p:sp>
        <p:nvSpPr>
          <p:cNvPr id="32" name="Freeform 32"/>
          <p:cNvSpPr/>
          <p:nvPr/>
        </p:nvSpPr>
        <p:spPr>
          <a:xfrm>
            <a:off x="12096406" y="3548854"/>
            <a:ext cx="5333679" cy="5247006"/>
          </a:xfrm>
          <a:custGeom>
            <a:avLst/>
            <a:gdLst/>
            <a:ahLst/>
            <a:cxnLst/>
            <a:rect l="l" t="t" r="r" b="b"/>
            <a:pathLst>
              <a:path w="5333679" h="5247006">
                <a:moveTo>
                  <a:pt x="0" y="0"/>
                </a:moveTo>
                <a:lnTo>
                  <a:pt x="5333679" y="0"/>
                </a:lnTo>
                <a:lnTo>
                  <a:pt x="5333679" y="5247006"/>
                </a:lnTo>
                <a:lnTo>
                  <a:pt x="0" y="524700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en-US"/>
          </a:p>
        </p:txBody>
      </p:sp>
      <p:sp>
        <p:nvSpPr>
          <p:cNvPr id="3" name="Freeform 3"/>
          <p:cNvSpPr/>
          <p:nvPr/>
        </p:nvSpPr>
        <p:spPr>
          <a:xfrm rot="776812">
            <a:off x="11654327" y="4757458"/>
            <a:ext cx="1403466" cy="2756808"/>
          </a:xfrm>
          <a:custGeom>
            <a:avLst/>
            <a:gdLst/>
            <a:ahLst/>
            <a:cxnLst/>
            <a:rect l="l" t="t" r="r" b="b"/>
            <a:pathLst>
              <a:path w="1403466" h="2756808">
                <a:moveTo>
                  <a:pt x="0" y="0"/>
                </a:moveTo>
                <a:lnTo>
                  <a:pt x="1403466" y="0"/>
                </a:lnTo>
                <a:lnTo>
                  <a:pt x="1403466" y="2756809"/>
                </a:lnTo>
                <a:lnTo>
                  <a:pt x="0" y="27568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869488" y="-836544"/>
            <a:ext cx="20086371" cy="12006726"/>
            <a:chOff x="0" y="0"/>
            <a:chExt cx="26781829" cy="16008969"/>
          </a:xfrm>
        </p:grpSpPr>
        <p:grpSp>
          <p:nvGrpSpPr>
            <p:cNvPr id="5" name="Group 5"/>
            <p:cNvGrpSpPr/>
            <p:nvPr/>
          </p:nvGrpSpPr>
          <p:grpSpPr>
            <a:xfrm>
              <a:off x="0" y="394920"/>
              <a:ext cx="1900244" cy="15205129"/>
              <a:chOff x="0" y="0"/>
              <a:chExt cx="356429" cy="2852028"/>
            </a:xfrm>
          </p:grpSpPr>
          <p:sp>
            <p:nvSpPr>
              <p:cNvPr id="6" name="Freeform 6"/>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7" name="TextBox 7"/>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8" name="Group 8"/>
            <p:cNvGrpSpPr/>
            <p:nvPr/>
          </p:nvGrpSpPr>
          <p:grpSpPr>
            <a:xfrm>
              <a:off x="24881585" y="394920"/>
              <a:ext cx="1900244" cy="15205129"/>
              <a:chOff x="0" y="0"/>
              <a:chExt cx="356429" cy="2852028"/>
            </a:xfrm>
          </p:grpSpPr>
          <p:sp>
            <p:nvSpPr>
              <p:cNvPr id="9" name="Freeform 9"/>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10" name="TextBox 10"/>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11" name="Group 11"/>
            <p:cNvGrpSpPr/>
            <p:nvPr/>
          </p:nvGrpSpPr>
          <p:grpSpPr>
            <a:xfrm rot="5400000">
              <a:off x="12801106" y="-11850985"/>
              <a:ext cx="1900244" cy="25602213"/>
              <a:chOff x="0" y="0"/>
              <a:chExt cx="356429" cy="4802210"/>
            </a:xfrm>
          </p:grpSpPr>
          <p:sp>
            <p:nvSpPr>
              <p:cNvPr id="12" name="Freeform 12"/>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3" name="TextBox 13"/>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nvGrpSpPr>
            <p:cNvPr id="14" name="Group 14"/>
            <p:cNvGrpSpPr/>
            <p:nvPr/>
          </p:nvGrpSpPr>
          <p:grpSpPr>
            <a:xfrm rot="5400000">
              <a:off x="12656286" y="2257740"/>
              <a:ext cx="1900244" cy="25602213"/>
              <a:chOff x="0" y="0"/>
              <a:chExt cx="356429" cy="4802210"/>
            </a:xfrm>
          </p:grpSpPr>
          <p:sp>
            <p:nvSpPr>
              <p:cNvPr id="15" name="Freeform 15"/>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6" name="TextBox 16"/>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sp>
        <p:nvSpPr>
          <p:cNvPr id="17" name="TextBox 17"/>
          <p:cNvSpPr txBox="1"/>
          <p:nvPr/>
        </p:nvSpPr>
        <p:spPr>
          <a:xfrm>
            <a:off x="1455509" y="4647823"/>
            <a:ext cx="11851225" cy="3107700"/>
          </a:xfrm>
          <a:prstGeom prst="rect">
            <a:avLst/>
          </a:prstGeom>
        </p:spPr>
        <p:txBody>
          <a:bodyPr lIns="0" tIns="0" rIns="0" bIns="0" rtlCol="0" anchor="t">
            <a:spAutoFit/>
          </a:bodyPr>
          <a:lstStyle/>
          <a:p>
            <a:pPr algn="l">
              <a:lnSpc>
                <a:spcPts val="11830"/>
              </a:lnSpc>
            </a:pPr>
            <a:r>
              <a:rPr lang="en-US" sz="13000" spc="104">
                <a:solidFill>
                  <a:srgbClr val="00AD9C"/>
                </a:solidFill>
                <a:latin typeface="Marykate"/>
                <a:ea typeface="Marykate"/>
                <a:cs typeface="Marykate"/>
                <a:sym typeface="Marykate"/>
              </a:rPr>
              <a:t>HOW TO LOOK AT TARDIGRADES</a:t>
            </a:r>
          </a:p>
        </p:txBody>
      </p:sp>
      <p:sp>
        <p:nvSpPr>
          <p:cNvPr id="18" name="TextBox 18"/>
          <p:cNvSpPr txBox="1"/>
          <p:nvPr/>
        </p:nvSpPr>
        <p:spPr>
          <a:xfrm>
            <a:off x="1455509" y="2200026"/>
            <a:ext cx="4993986" cy="2257297"/>
          </a:xfrm>
          <a:prstGeom prst="rect">
            <a:avLst/>
          </a:prstGeom>
        </p:spPr>
        <p:txBody>
          <a:bodyPr lIns="0" tIns="0" rIns="0" bIns="0" rtlCol="0" anchor="t">
            <a:spAutoFit/>
          </a:bodyPr>
          <a:lstStyle/>
          <a:p>
            <a:pPr algn="l">
              <a:lnSpc>
                <a:spcPts val="16470"/>
              </a:lnSpc>
            </a:pPr>
            <a:r>
              <a:rPr lang="en-US" sz="18099" spc="144">
                <a:solidFill>
                  <a:srgbClr val="003933"/>
                </a:solidFill>
                <a:latin typeface="Marykate"/>
                <a:ea typeface="Marykate"/>
                <a:cs typeface="Marykate"/>
                <a:sym typeface="Marykate"/>
              </a:rPr>
              <a:t>3:</a:t>
            </a:r>
          </a:p>
        </p:txBody>
      </p:sp>
      <p:sp>
        <p:nvSpPr>
          <p:cNvPr id="19" name="Freeform 19"/>
          <p:cNvSpPr/>
          <p:nvPr/>
        </p:nvSpPr>
        <p:spPr>
          <a:xfrm rot="771677">
            <a:off x="13389293" y="5297170"/>
            <a:ext cx="4445598" cy="6318033"/>
          </a:xfrm>
          <a:custGeom>
            <a:avLst/>
            <a:gdLst/>
            <a:ahLst/>
            <a:cxnLst/>
            <a:rect l="l" t="t" r="r" b="b"/>
            <a:pathLst>
              <a:path w="4445598" h="6318033">
                <a:moveTo>
                  <a:pt x="0" y="0"/>
                </a:moveTo>
                <a:lnTo>
                  <a:pt x="4445597" y="0"/>
                </a:lnTo>
                <a:lnTo>
                  <a:pt x="4445597" y="6318033"/>
                </a:lnTo>
                <a:lnTo>
                  <a:pt x="0" y="63180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rot="-873501">
            <a:off x="11928939" y="930411"/>
            <a:ext cx="1911167" cy="3166089"/>
          </a:xfrm>
          <a:custGeom>
            <a:avLst/>
            <a:gdLst/>
            <a:ahLst/>
            <a:cxnLst/>
            <a:rect l="l" t="t" r="r" b="b"/>
            <a:pathLst>
              <a:path w="1911167" h="3166089">
                <a:moveTo>
                  <a:pt x="0" y="0"/>
                </a:moveTo>
                <a:lnTo>
                  <a:pt x="1911166" y="0"/>
                </a:lnTo>
                <a:lnTo>
                  <a:pt x="1911166" y="3166089"/>
                </a:lnTo>
                <a:lnTo>
                  <a:pt x="0" y="31660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Freeform 21"/>
          <p:cNvSpPr/>
          <p:nvPr/>
        </p:nvSpPr>
        <p:spPr>
          <a:xfrm rot="-6816188">
            <a:off x="14734598" y="987425"/>
            <a:ext cx="3656175" cy="3543166"/>
          </a:xfrm>
          <a:custGeom>
            <a:avLst/>
            <a:gdLst/>
            <a:ahLst/>
            <a:cxnLst/>
            <a:rect l="l" t="t" r="r" b="b"/>
            <a:pathLst>
              <a:path w="3656175" h="3543166">
                <a:moveTo>
                  <a:pt x="0" y="0"/>
                </a:moveTo>
                <a:lnTo>
                  <a:pt x="3656175" y="0"/>
                </a:lnTo>
                <a:lnTo>
                  <a:pt x="3656175" y="3543166"/>
                </a:lnTo>
                <a:lnTo>
                  <a:pt x="0" y="35431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2" name="Group 22"/>
          <p:cNvGrpSpPr/>
          <p:nvPr/>
        </p:nvGrpSpPr>
        <p:grpSpPr>
          <a:xfrm>
            <a:off x="17259300" y="626213"/>
            <a:ext cx="229651" cy="229651"/>
            <a:chOff x="0" y="0"/>
            <a:chExt cx="6350000" cy="6350000"/>
          </a:xfrm>
        </p:grpSpPr>
        <p:sp>
          <p:nvSpPr>
            <p:cNvPr id="23" name="Freeform 2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24" name="Freeform 24"/>
          <p:cNvSpPr/>
          <p:nvPr/>
        </p:nvSpPr>
        <p:spPr>
          <a:xfrm>
            <a:off x="11561697" y="189382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5" name="Freeform 25"/>
          <p:cNvSpPr/>
          <p:nvPr/>
        </p:nvSpPr>
        <p:spPr>
          <a:xfrm rot="-771795">
            <a:off x="17483208" y="950108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6" name="Freeform 26"/>
          <p:cNvSpPr/>
          <p:nvPr/>
        </p:nvSpPr>
        <p:spPr>
          <a:xfrm>
            <a:off x="14407372" y="4274705"/>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27" name="Group 27"/>
          <p:cNvGrpSpPr>
            <a:grpSpLocks noChangeAspect="1"/>
          </p:cNvGrpSpPr>
          <p:nvPr/>
        </p:nvGrpSpPr>
        <p:grpSpPr>
          <a:xfrm rot="-874149">
            <a:off x="13641867" y="5520507"/>
            <a:ext cx="498419" cy="262574"/>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9" name="Group 29"/>
          <p:cNvGrpSpPr/>
          <p:nvPr/>
        </p:nvGrpSpPr>
        <p:grpSpPr>
          <a:xfrm>
            <a:off x="17442831" y="4913849"/>
            <a:ext cx="229651" cy="229651"/>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31" name="Freeform 31"/>
          <p:cNvSpPr/>
          <p:nvPr/>
        </p:nvSpPr>
        <p:spPr>
          <a:xfrm>
            <a:off x="12657002" y="9299018"/>
            <a:ext cx="455040" cy="407881"/>
          </a:xfrm>
          <a:custGeom>
            <a:avLst/>
            <a:gdLst/>
            <a:ahLst/>
            <a:cxnLst/>
            <a:rect l="l" t="t" r="r" b="b"/>
            <a:pathLst>
              <a:path w="455040" h="407881">
                <a:moveTo>
                  <a:pt x="0" y="0"/>
                </a:moveTo>
                <a:lnTo>
                  <a:pt x="455040" y="0"/>
                </a:lnTo>
                <a:lnTo>
                  <a:pt x="455040" y="407881"/>
                </a:lnTo>
                <a:lnTo>
                  <a:pt x="0" y="4078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32" name="Freeform 32"/>
          <p:cNvSpPr/>
          <p:nvPr/>
        </p:nvSpPr>
        <p:spPr>
          <a:xfrm>
            <a:off x="13891077" y="741038"/>
            <a:ext cx="568596" cy="50966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33" name="Group 33"/>
          <p:cNvGrpSpPr>
            <a:grpSpLocks noChangeAspect="1"/>
          </p:cNvGrpSpPr>
          <p:nvPr/>
        </p:nvGrpSpPr>
        <p:grpSpPr>
          <a:xfrm rot="-9583335">
            <a:off x="11985075" y="8218500"/>
            <a:ext cx="498419" cy="262574"/>
            <a:chOff x="0" y="0"/>
            <a:chExt cx="1610360" cy="848360"/>
          </a:xfrm>
        </p:grpSpPr>
        <p:sp>
          <p:nvSpPr>
            <p:cNvPr id="34" name="Freeform 3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9222" r="-9222"/>
            </a:stretch>
          </a:blipFill>
        </p:spPr>
        <p:txBody>
          <a:bodyPr/>
          <a:lstStyle/>
          <a:p>
            <a:endParaRPr lang="en-US"/>
          </a:p>
        </p:txBody>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3324710" y="838425"/>
            <a:ext cx="11638581" cy="1425195"/>
          </a:xfrm>
          <a:prstGeom prst="rect">
            <a:avLst/>
          </a:prstGeom>
        </p:spPr>
        <p:txBody>
          <a:bodyPr lIns="0" tIns="0" rIns="0" bIns="0" rtlCol="0" anchor="t">
            <a:spAutoFit/>
          </a:bodyPr>
          <a:lstStyle/>
          <a:p>
            <a:pPr algn="ctr">
              <a:lnSpc>
                <a:spcPts val="5593"/>
              </a:lnSpc>
            </a:pPr>
            <a:r>
              <a:rPr lang="en-US" sz="4700" spc="155">
                <a:solidFill>
                  <a:srgbClr val="00AD9C"/>
                </a:solidFill>
                <a:latin typeface="Marykate"/>
                <a:ea typeface="Marykate"/>
                <a:cs typeface="Marykate"/>
                <a:sym typeface="Marykate"/>
              </a:rPr>
              <a:t>MEET THE TARDIGRADE, ONE OF THE TOUGHEST ANIMALS ON EARTH!</a:t>
            </a:r>
          </a:p>
        </p:txBody>
      </p:sp>
      <p:sp>
        <p:nvSpPr>
          <p:cNvPr id="17" name="Freeform 17"/>
          <p:cNvSpPr/>
          <p:nvPr/>
        </p:nvSpPr>
        <p:spPr>
          <a:xfrm rot="542064">
            <a:off x="756896" y="536471"/>
            <a:ext cx="2436139" cy="2838721"/>
          </a:xfrm>
          <a:custGeom>
            <a:avLst/>
            <a:gdLst/>
            <a:ahLst/>
            <a:cxnLst/>
            <a:rect l="l" t="t" r="r" b="b"/>
            <a:pathLst>
              <a:path w="2436139" h="2838721">
                <a:moveTo>
                  <a:pt x="0" y="0"/>
                </a:moveTo>
                <a:lnTo>
                  <a:pt x="2436139" y="0"/>
                </a:lnTo>
                <a:lnTo>
                  <a:pt x="2436139" y="2838721"/>
                </a:lnTo>
                <a:lnTo>
                  <a:pt x="0" y="28387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p:cNvSpPr/>
          <p:nvPr/>
        </p:nvSpPr>
        <p:spPr>
          <a:xfrm rot="-10325232" flipV="1">
            <a:off x="606914" y="6940297"/>
            <a:ext cx="2736104" cy="2736104"/>
          </a:xfrm>
          <a:custGeom>
            <a:avLst/>
            <a:gdLst/>
            <a:ahLst/>
            <a:cxnLst/>
            <a:rect l="l" t="t" r="r" b="b"/>
            <a:pathLst>
              <a:path w="2736104" h="2736104">
                <a:moveTo>
                  <a:pt x="0" y="2736104"/>
                </a:moveTo>
                <a:lnTo>
                  <a:pt x="2736103" y="2736104"/>
                </a:lnTo>
                <a:lnTo>
                  <a:pt x="2736103" y="0"/>
                </a:lnTo>
                <a:lnTo>
                  <a:pt x="0" y="0"/>
                </a:lnTo>
                <a:lnTo>
                  <a:pt x="0" y="2736104"/>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19"/>
          <p:cNvSpPr/>
          <p:nvPr/>
        </p:nvSpPr>
        <p:spPr>
          <a:xfrm>
            <a:off x="15119006" y="7150056"/>
            <a:ext cx="2717478" cy="2653247"/>
          </a:xfrm>
          <a:custGeom>
            <a:avLst/>
            <a:gdLst/>
            <a:ahLst/>
            <a:cxnLst/>
            <a:rect l="l" t="t" r="r" b="b"/>
            <a:pathLst>
              <a:path w="2717478" h="2653247">
                <a:moveTo>
                  <a:pt x="0" y="0"/>
                </a:moveTo>
                <a:lnTo>
                  <a:pt x="2717478" y="0"/>
                </a:lnTo>
                <a:lnTo>
                  <a:pt x="2717478" y="2653246"/>
                </a:lnTo>
                <a:lnTo>
                  <a:pt x="0" y="26532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20" name="Group 20"/>
          <p:cNvGrpSpPr/>
          <p:nvPr/>
        </p:nvGrpSpPr>
        <p:grpSpPr>
          <a:xfrm>
            <a:off x="1860140" y="4039872"/>
            <a:ext cx="229651" cy="229651"/>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22" name="Freeform 22"/>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3" name="Freeform 23"/>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24" name="Group 24"/>
          <p:cNvGrpSpPr>
            <a:grpSpLocks noChangeAspect="1"/>
          </p:cNvGrpSpPr>
          <p:nvPr/>
        </p:nvGrpSpPr>
        <p:grpSpPr>
          <a:xfrm rot="1977585">
            <a:off x="3269116" y="9426276"/>
            <a:ext cx="498419" cy="262574"/>
            <a:chOff x="0" y="0"/>
            <a:chExt cx="1610360" cy="848360"/>
          </a:xfrm>
        </p:grpSpPr>
        <p:sp>
          <p:nvSpPr>
            <p:cNvPr id="25" name="Freeform 25"/>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6" name="Group 26"/>
          <p:cNvGrpSpPr/>
          <p:nvPr/>
        </p:nvGrpSpPr>
        <p:grpSpPr>
          <a:xfrm>
            <a:off x="2030890" y="9258300"/>
            <a:ext cx="229651" cy="229651"/>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28" name="Freeform 28"/>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29" name="Group 29"/>
          <p:cNvGrpSpPr>
            <a:grpSpLocks noChangeAspect="1"/>
          </p:cNvGrpSpPr>
          <p:nvPr/>
        </p:nvGrpSpPr>
        <p:grpSpPr>
          <a:xfrm rot="-874149">
            <a:off x="1053712" y="5439604"/>
            <a:ext cx="498419" cy="262574"/>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31" name="Group 31"/>
          <p:cNvGrpSpPr/>
          <p:nvPr/>
        </p:nvGrpSpPr>
        <p:grpSpPr>
          <a:xfrm rot="-2074858">
            <a:off x="15366099" y="2674126"/>
            <a:ext cx="229651" cy="229651"/>
            <a:chOff x="0" y="0"/>
            <a:chExt cx="6350000" cy="6350000"/>
          </a:xfrm>
        </p:grpSpPr>
        <p:sp>
          <p:nvSpPr>
            <p:cNvPr id="32" name="Freeform 3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33" name="Freeform 33"/>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4" name="Freeform 34"/>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35" name="Group 35"/>
          <p:cNvGrpSpPr>
            <a:grpSpLocks noChangeAspect="1"/>
          </p:cNvGrpSpPr>
          <p:nvPr/>
        </p:nvGrpSpPr>
        <p:grpSpPr>
          <a:xfrm rot="-2949008">
            <a:off x="15866380" y="4469518"/>
            <a:ext cx="498419" cy="262574"/>
            <a:chOff x="0" y="0"/>
            <a:chExt cx="1610360" cy="848360"/>
          </a:xfrm>
        </p:grpSpPr>
        <p:sp>
          <p:nvSpPr>
            <p:cNvPr id="36" name="Freeform 3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37" name="Group 37"/>
          <p:cNvGrpSpPr>
            <a:grpSpLocks noChangeAspect="1"/>
          </p:cNvGrpSpPr>
          <p:nvPr/>
        </p:nvGrpSpPr>
        <p:grpSpPr>
          <a:xfrm rot="-2949008">
            <a:off x="14359241" y="9446041"/>
            <a:ext cx="498419" cy="262574"/>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39" name="Group 39"/>
          <p:cNvGrpSpPr/>
          <p:nvPr/>
        </p:nvGrpSpPr>
        <p:grpSpPr>
          <a:xfrm>
            <a:off x="15738452" y="6288751"/>
            <a:ext cx="229651" cy="229651"/>
            <a:chOff x="0" y="0"/>
            <a:chExt cx="6350000" cy="6350000"/>
          </a:xfrm>
        </p:grpSpPr>
        <p:sp>
          <p:nvSpPr>
            <p:cNvPr id="40" name="Freeform 4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41" name="Freeform 41"/>
          <p:cNvSpPr/>
          <p:nvPr/>
        </p:nvSpPr>
        <p:spPr>
          <a:xfrm rot="-808225">
            <a:off x="15634655" y="561637"/>
            <a:ext cx="2053555" cy="2933651"/>
          </a:xfrm>
          <a:custGeom>
            <a:avLst/>
            <a:gdLst/>
            <a:ahLst/>
            <a:cxnLst/>
            <a:rect l="l" t="t" r="r" b="b"/>
            <a:pathLst>
              <a:path w="2053555" h="2933651">
                <a:moveTo>
                  <a:pt x="0" y="0"/>
                </a:moveTo>
                <a:lnTo>
                  <a:pt x="2053556" y="0"/>
                </a:lnTo>
                <a:lnTo>
                  <a:pt x="2053556" y="2933651"/>
                </a:lnTo>
                <a:lnTo>
                  <a:pt x="0" y="293365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pic>
        <p:nvPicPr>
          <p:cNvPr id="43" name="Online Media 42" title="Meet the tardigrade, the toughest animal on Earth - Thomas Boothby">
            <a:hlinkClick r:id="" action="ppaction://media"/>
            <a:extLst>
              <a:ext uri="{FF2B5EF4-FFF2-40B4-BE49-F238E27FC236}">
                <a16:creationId xmlns:a16="http://schemas.microsoft.com/office/drawing/2014/main" id="{5D79C6FB-0535-DA84-C3A0-BBC05D112266}"/>
              </a:ext>
            </a:extLst>
          </p:cNvPr>
          <p:cNvPicPr>
            <a:picLocks noRot="1" noChangeAspect="1"/>
          </p:cNvPicPr>
          <p:nvPr>
            <a:videoFile r:link="rId1"/>
          </p:nvPr>
        </p:nvPicPr>
        <p:blipFill>
          <a:blip r:embed="rId18"/>
          <a:stretch>
            <a:fillRect/>
          </a:stretch>
        </p:blipFill>
        <p:spPr>
          <a:xfrm>
            <a:off x="2959279" y="2470182"/>
            <a:ext cx="12192000" cy="6883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3"/>
                </p:tgtEl>
              </p:cMediaNode>
            </p:video>
            <p:seq concurrent="1" nextAc="seek">
              <p:cTn id="8" restart="whenNotActive" fill="hold" evtFilter="cancelBubble" nodeType="interactiveSeq">
                <p:stCondLst>
                  <p:cond evt="onClick" delay="0">
                    <p:tgtEl>
                      <p:spTgt spid="4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3"/>
                                        </p:tgtEl>
                                      </p:cBhvr>
                                    </p:cmd>
                                  </p:childTnLst>
                                </p:cTn>
                              </p:par>
                            </p:childTnLst>
                          </p:cTn>
                        </p:par>
                      </p:childTnLst>
                    </p:cTn>
                  </p:par>
                </p:childTnLst>
              </p:cTn>
              <p:nextCondLst>
                <p:cond evt="onClick" delay="0">
                  <p:tgtEl>
                    <p:spTgt spid="4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en-US"/>
          </a:p>
        </p:txBody>
      </p:sp>
      <p:grpSp>
        <p:nvGrpSpPr>
          <p:cNvPr id="3" name="Group 3"/>
          <p:cNvGrpSpPr/>
          <p:nvPr/>
        </p:nvGrpSpPr>
        <p:grpSpPr>
          <a:xfrm>
            <a:off x="-899186"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sp>
        <p:nvSpPr>
          <p:cNvPr id="16" name="Freeform 16"/>
          <p:cNvSpPr/>
          <p:nvPr/>
        </p:nvSpPr>
        <p:spPr>
          <a:xfrm>
            <a:off x="4318884" y="1879824"/>
            <a:ext cx="5699281" cy="7763344"/>
          </a:xfrm>
          <a:custGeom>
            <a:avLst/>
            <a:gdLst/>
            <a:ahLst/>
            <a:cxnLst/>
            <a:rect l="l" t="t" r="r" b="b"/>
            <a:pathLst>
              <a:path w="5699281" h="7763344">
                <a:moveTo>
                  <a:pt x="0" y="0"/>
                </a:moveTo>
                <a:lnTo>
                  <a:pt x="5699281" y="0"/>
                </a:lnTo>
                <a:lnTo>
                  <a:pt x="5699281" y="7763345"/>
                </a:lnTo>
                <a:lnTo>
                  <a:pt x="0" y="7763345"/>
                </a:lnTo>
                <a:lnTo>
                  <a:pt x="0" y="0"/>
                </a:lnTo>
                <a:close/>
              </a:path>
            </a:pathLst>
          </a:custGeom>
          <a:blipFill>
            <a:blip r:embed="rId3"/>
            <a:stretch>
              <a:fillRect/>
            </a:stretch>
          </a:blipFill>
        </p:spPr>
        <p:txBody>
          <a:bodyPr/>
          <a:lstStyle/>
          <a:p>
            <a:endParaRPr lang="en-US"/>
          </a:p>
        </p:txBody>
      </p:sp>
      <p:sp>
        <p:nvSpPr>
          <p:cNvPr id="17" name="Freeform 17"/>
          <p:cNvSpPr/>
          <p:nvPr/>
        </p:nvSpPr>
        <p:spPr>
          <a:xfrm>
            <a:off x="8589652" y="1879824"/>
            <a:ext cx="5862117" cy="7763344"/>
          </a:xfrm>
          <a:custGeom>
            <a:avLst/>
            <a:gdLst/>
            <a:ahLst/>
            <a:cxnLst/>
            <a:rect l="l" t="t" r="r" b="b"/>
            <a:pathLst>
              <a:path w="5862117" h="7763344">
                <a:moveTo>
                  <a:pt x="0" y="0"/>
                </a:moveTo>
                <a:lnTo>
                  <a:pt x="5862117" y="0"/>
                </a:lnTo>
                <a:lnTo>
                  <a:pt x="5862117" y="7763345"/>
                </a:lnTo>
                <a:lnTo>
                  <a:pt x="0" y="7763345"/>
                </a:lnTo>
                <a:lnTo>
                  <a:pt x="0" y="0"/>
                </a:lnTo>
                <a:close/>
              </a:path>
            </a:pathLst>
          </a:custGeom>
          <a:blipFill>
            <a:blip r:embed="rId4"/>
            <a:stretch>
              <a:fillRect/>
            </a:stretch>
          </a:blipFill>
        </p:spPr>
        <p:txBody>
          <a:bodyPr/>
          <a:lstStyle/>
          <a:p>
            <a:endParaRPr lang="en-US"/>
          </a:p>
        </p:txBody>
      </p:sp>
      <p:sp>
        <p:nvSpPr>
          <p:cNvPr id="18" name="TextBox 18"/>
          <p:cNvSpPr txBox="1"/>
          <p:nvPr/>
        </p:nvSpPr>
        <p:spPr>
          <a:xfrm>
            <a:off x="2436709" y="793796"/>
            <a:ext cx="13414581" cy="922021"/>
          </a:xfrm>
          <a:prstGeom prst="rect">
            <a:avLst/>
          </a:prstGeom>
        </p:spPr>
        <p:txBody>
          <a:bodyPr lIns="0" tIns="0" rIns="0" bIns="0" rtlCol="0" anchor="t">
            <a:spAutoFit/>
          </a:bodyPr>
          <a:lstStyle/>
          <a:p>
            <a:pPr algn="ctr">
              <a:lnSpc>
                <a:spcPts val="7140"/>
              </a:lnSpc>
            </a:pPr>
            <a:r>
              <a:rPr lang="en-US" sz="6000" spc="198">
                <a:solidFill>
                  <a:srgbClr val="00AD9C"/>
                </a:solidFill>
                <a:latin typeface="Marykate"/>
                <a:ea typeface="Marykate"/>
                <a:cs typeface="Marykate"/>
                <a:sym typeface="Marykate"/>
              </a:rPr>
              <a:t>MICROSCOPE DIAGRAM</a:t>
            </a:r>
          </a:p>
        </p:txBody>
      </p:sp>
      <p:sp>
        <p:nvSpPr>
          <p:cNvPr id="19" name="AutoShape 19"/>
          <p:cNvSpPr/>
          <p:nvPr/>
        </p:nvSpPr>
        <p:spPr>
          <a:xfrm>
            <a:off x="3888383" y="3251934"/>
            <a:ext cx="2036221" cy="2085453"/>
          </a:xfrm>
          <a:prstGeom prst="line">
            <a:avLst/>
          </a:prstGeom>
          <a:ln w="95250" cap="flat">
            <a:solidFill>
              <a:srgbClr val="000000"/>
            </a:solidFill>
            <a:prstDash val="solid"/>
            <a:headEnd type="none" w="sm" len="sm"/>
            <a:tailEnd type="arrow" w="med" len="sm"/>
          </a:ln>
        </p:spPr>
        <p:txBody>
          <a:bodyPr/>
          <a:lstStyle/>
          <a:p>
            <a:endParaRPr lang="en-US"/>
          </a:p>
        </p:txBody>
      </p:sp>
      <p:sp>
        <p:nvSpPr>
          <p:cNvPr id="20" name="TextBox 20"/>
          <p:cNvSpPr txBox="1"/>
          <p:nvPr/>
        </p:nvSpPr>
        <p:spPr>
          <a:xfrm>
            <a:off x="1687970" y="2675541"/>
            <a:ext cx="2630914" cy="768283"/>
          </a:xfrm>
          <a:prstGeom prst="rect">
            <a:avLst/>
          </a:prstGeom>
        </p:spPr>
        <p:txBody>
          <a:bodyPr lIns="0" tIns="0" rIns="0" bIns="0" rtlCol="0" anchor="t">
            <a:spAutoFit/>
          </a:bodyPr>
          <a:lstStyle/>
          <a:p>
            <a:pPr algn="l">
              <a:lnSpc>
                <a:spcPts val="3088"/>
              </a:lnSpc>
            </a:pPr>
            <a:r>
              <a:rPr lang="en-US" sz="2552" b="1">
                <a:solidFill>
                  <a:srgbClr val="003933"/>
                </a:solidFill>
                <a:latin typeface="Dosis Bold"/>
                <a:ea typeface="Dosis Bold"/>
                <a:cs typeface="Dosis Bold"/>
                <a:sym typeface="Dosis Bold"/>
              </a:rPr>
              <a:t>Lenses, 3 different magnifications</a:t>
            </a:r>
          </a:p>
        </p:txBody>
      </p:sp>
      <p:sp>
        <p:nvSpPr>
          <p:cNvPr id="21" name="AutoShape 21"/>
          <p:cNvSpPr/>
          <p:nvPr/>
        </p:nvSpPr>
        <p:spPr>
          <a:xfrm>
            <a:off x="3429232" y="5166819"/>
            <a:ext cx="2140952" cy="939140"/>
          </a:xfrm>
          <a:prstGeom prst="line">
            <a:avLst/>
          </a:prstGeom>
          <a:ln w="95250" cap="flat">
            <a:solidFill>
              <a:srgbClr val="000000"/>
            </a:solidFill>
            <a:prstDash val="solid"/>
            <a:headEnd type="none" w="sm" len="sm"/>
            <a:tailEnd type="arrow" w="med" len="sm"/>
          </a:ln>
        </p:spPr>
        <p:txBody>
          <a:bodyPr/>
          <a:lstStyle/>
          <a:p>
            <a:endParaRPr lang="en-US"/>
          </a:p>
        </p:txBody>
      </p:sp>
      <p:sp>
        <p:nvSpPr>
          <p:cNvPr id="22" name="TextBox 22"/>
          <p:cNvSpPr txBox="1"/>
          <p:nvPr/>
        </p:nvSpPr>
        <p:spPr>
          <a:xfrm>
            <a:off x="1257469" y="4261752"/>
            <a:ext cx="2630914" cy="1158808"/>
          </a:xfrm>
          <a:prstGeom prst="rect">
            <a:avLst/>
          </a:prstGeom>
        </p:spPr>
        <p:txBody>
          <a:bodyPr lIns="0" tIns="0" rIns="0" bIns="0" rtlCol="0" anchor="t">
            <a:spAutoFit/>
          </a:bodyPr>
          <a:lstStyle/>
          <a:p>
            <a:pPr algn="l">
              <a:lnSpc>
                <a:spcPts val="3088"/>
              </a:lnSpc>
            </a:pPr>
            <a:r>
              <a:rPr lang="en-US" sz="2552" b="1">
                <a:solidFill>
                  <a:srgbClr val="003933"/>
                </a:solidFill>
                <a:latin typeface="Dosis Bold"/>
                <a:ea typeface="Dosis Bold"/>
                <a:cs typeface="Dosis Bold"/>
                <a:sym typeface="Dosis Bold"/>
              </a:rPr>
              <a:t>Microscope stage with metal arms for the slide </a:t>
            </a:r>
          </a:p>
        </p:txBody>
      </p:sp>
      <p:sp>
        <p:nvSpPr>
          <p:cNvPr id="23" name="AutoShape 23"/>
          <p:cNvSpPr/>
          <p:nvPr/>
        </p:nvSpPr>
        <p:spPr>
          <a:xfrm>
            <a:off x="2823734" y="6579017"/>
            <a:ext cx="3532060" cy="707892"/>
          </a:xfrm>
          <a:prstGeom prst="line">
            <a:avLst/>
          </a:prstGeom>
          <a:ln w="95250" cap="flat">
            <a:solidFill>
              <a:srgbClr val="000000"/>
            </a:solidFill>
            <a:prstDash val="solid"/>
            <a:headEnd type="none" w="sm" len="sm"/>
            <a:tailEnd type="arrow" w="med" len="sm"/>
          </a:ln>
        </p:spPr>
        <p:txBody>
          <a:bodyPr/>
          <a:lstStyle/>
          <a:p>
            <a:endParaRPr lang="en-US"/>
          </a:p>
        </p:txBody>
      </p:sp>
      <p:sp>
        <p:nvSpPr>
          <p:cNvPr id="24" name="TextBox 24"/>
          <p:cNvSpPr txBox="1"/>
          <p:nvPr/>
        </p:nvSpPr>
        <p:spPr>
          <a:xfrm>
            <a:off x="1257469" y="6299331"/>
            <a:ext cx="2630914" cy="473648"/>
          </a:xfrm>
          <a:prstGeom prst="rect">
            <a:avLst/>
          </a:prstGeom>
        </p:spPr>
        <p:txBody>
          <a:bodyPr lIns="0" tIns="0" rIns="0" bIns="0" rtlCol="0" anchor="t">
            <a:spAutoFit/>
          </a:bodyPr>
          <a:lstStyle/>
          <a:p>
            <a:pPr algn="l">
              <a:lnSpc>
                <a:spcPts val="4058"/>
              </a:lnSpc>
            </a:pPr>
            <a:r>
              <a:rPr lang="en-US" sz="2552" b="1">
                <a:solidFill>
                  <a:srgbClr val="003933"/>
                </a:solidFill>
                <a:latin typeface="Dosis Bold"/>
                <a:ea typeface="Dosis Bold"/>
                <a:cs typeface="Dosis Bold"/>
                <a:sym typeface="Dosis Bold"/>
              </a:rPr>
              <a:t>Stage light</a:t>
            </a:r>
          </a:p>
        </p:txBody>
      </p:sp>
      <p:sp>
        <p:nvSpPr>
          <p:cNvPr id="25" name="TextBox 25"/>
          <p:cNvSpPr txBox="1"/>
          <p:nvPr/>
        </p:nvSpPr>
        <p:spPr>
          <a:xfrm>
            <a:off x="1508277" y="7830029"/>
            <a:ext cx="2630914" cy="473648"/>
          </a:xfrm>
          <a:prstGeom prst="rect">
            <a:avLst/>
          </a:prstGeom>
        </p:spPr>
        <p:txBody>
          <a:bodyPr lIns="0" tIns="0" rIns="0" bIns="0" rtlCol="0" anchor="t">
            <a:spAutoFit/>
          </a:bodyPr>
          <a:lstStyle/>
          <a:p>
            <a:pPr algn="l">
              <a:lnSpc>
                <a:spcPts val="4058"/>
              </a:lnSpc>
            </a:pPr>
            <a:r>
              <a:rPr lang="en-US" sz="2552" b="1">
                <a:solidFill>
                  <a:srgbClr val="003933"/>
                </a:solidFill>
                <a:latin typeface="Dosis Bold"/>
                <a:ea typeface="Dosis Bold"/>
                <a:cs typeface="Dosis Bold"/>
                <a:sym typeface="Dosis Bold"/>
              </a:rPr>
              <a:t>Base</a:t>
            </a:r>
          </a:p>
        </p:txBody>
      </p:sp>
      <p:sp>
        <p:nvSpPr>
          <p:cNvPr id="26" name="AutoShape 26"/>
          <p:cNvSpPr/>
          <p:nvPr/>
        </p:nvSpPr>
        <p:spPr>
          <a:xfrm>
            <a:off x="2436709" y="8109715"/>
            <a:ext cx="2557505" cy="0"/>
          </a:xfrm>
          <a:prstGeom prst="line">
            <a:avLst/>
          </a:prstGeom>
          <a:ln w="95250" cap="flat">
            <a:solidFill>
              <a:srgbClr val="000000"/>
            </a:solidFill>
            <a:prstDash val="solid"/>
            <a:headEnd type="none" w="sm" len="sm"/>
            <a:tailEnd type="arrow" w="med" len="sm"/>
          </a:ln>
        </p:spPr>
        <p:txBody>
          <a:bodyPr/>
          <a:lstStyle/>
          <a:p>
            <a:endParaRPr lang="en-US"/>
          </a:p>
        </p:txBody>
      </p:sp>
      <p:sp>
        <p:nvSpPr>
          <p:cNvPr id="27" name="TextBox 27"/>
          <p:cNvSpPr txBox="1"/>
          <p:nvPr/>
        </p:nvSpPr>
        <p:spPr>
          <a:xfrm>
            <a:off x="14535833" y="2082991"/>
            <a:ext cx="2630914" cy="377758"/>
          </a:xfrm>
          <a:prstGeom prst="rect">
            <a:avLst/>
          </a:prstGeom>
        </p:spPr>
        <p:txBody>
          <a:bodyPr lIns="0" tIns="0" rIns="0" bIns="0" rtlCol="0" anchor="t">
            <a:spAutoFit/>
          </a:bodyPr>
          <a:lstStyle/>
          <a:p>
            <a:pPr algn="l">
              <a:lnSpc>
                <a:spcPts val="3088"/>
              </a:lnSpc>
            </a:pPr>
            <a:r>
              <a:rPr lang="en-US" sz="2552" b="1">
                <a:solidFill>
                  <a:srgbClr val="003933"/>
                </a:solidFill>
                <a:latin typeface="Dosis Bold"/>
                <a:ea typeface="Dosis Bold"/>
                <a:cs typeface="Dosis Bold"/>
                <a:sym typeface="Dosis Bold"/>
              </a:rPr>
              <a:t>Eyepiece</a:t>
            </a:r>
          </a:p>
        </p:txBody>
      </p:sp>
      <p:sp>
        <p:nvSpPr>
          <p:cNvPr id="28" name="TextBox 28"/>
          <p:cNvSpPr txBox="1"/>
          <p:nvPr/>
        </p:nvSpPr>
        <p:spPr>
          <a:xfrm>
            <a:off x="15072623" y="5771021"/>
            <a:ext cx="2630914" cy="377758"/>
          </a:xfrm>
          <a:prstGeom prst="rect">
            <a:avLst/>
          </a:prstGeom>
        </p:spPr>
        <p:txBody>
          <a:bodyPr lIns="0" tIns="0" rIns="0" bIns="0" rtlCol="0" anchor="t">
            <a:spAutoFit/>
          </a:bodyPr>
          <a:lstStyle/>
          <a:p>
            <a:pPr algn="l">
              <a:lnSpc>
                <a:spcPts val="3088"/>
              </a:lnSpc>
            </a:pPr>
            <a:r>
              <a:rPr lang="en-US" sz="2552" b="1">
                <a:solidFill>
                  <a:srgbClr val="003933"/>
                </a:solidFill>
                <a:latin typeface="Dosis Bold"/>
                <a:ea typeface="Dosis Bold"/>
                <a:cs typeface="Dosis Bold"/>
                <a:sym typeface="Dosis Bold"/>
              </a:rPr>
              <a:t>Focusing knobs</a:t>
            </a:r>
          </a:p>
        </p:txBody>
      </p:sp>
      <p:sp>
        <p:nvSpPr>
          <p:cNvPr id="29" name="TextBox 29"/>
          <p:cNvSpPr txBox="1"/>
          <p:nvPr/>
        </p:nvSpPr>
        <p:spPr>
          <a:xfrm>
            <a:off x="15072623" y="8034904"/>
            <a:ext cx="2630914" cy="768283"/>
          </a:xfrm>
          <a:prstGeom prst="rect">
            <a:avLst/>
          </a:prstGeom>
        </p:spPr>
        <p:txBody>
          <a:bodyPr lIns="0" tIns="0" rIns="0" bIns="0" rtlCol="0" anchor="t">
            <a:spAutoFit/>
          </a:bodyPr>
          <a:lstStyle/>
          <a:p>
            <a:pPr algn="l">
              <a:lnSpc>
                <a:spcPts val="3088"/>
              </a:lnSpc>
            </a:pPr>
            <a:r>
              <a:rPr lang="en-US" sz="2552" b="1">
                <a:solidFill>
                  <a:srgbClr val="003933"/>
                </a:solidFill>
                <a:latin typeface="Dosis Bold"/>
                <a:ea typeface="Dosis Bold"/>
                <a:cs typeface="Dosis Bold"/>
                <a:sym typeface="Dosis Bold"/>
              </a:rPr>
              <a:t>Outlet port and power button</a:t>
            </a:r>
          </a:p>
        </p:txBody>
      </p:sp>
      <p:sp>
        <p:nvSpPr>
          <p:cNvPr id="30" name="AutoShape 30"/>
          <p:cNvSpPr/>
          <p:nvPr/>
        </p:nvSpPr>
        <p:spPr>
          <a:xfrm flipH="1">
            <a:off x="12912333" y="2267107"/>
            <a:ext cx="1371460" cy="351911"/>
          </a:xfrm>
          <a:prstGeom prst="line">
            <a:avLst/>
          </a:prstGeom>
          <a:ln w="95250" cap="flat">
            <a:solidFill>
              <a:srgbClr val="000000"/>
            </a:solidFill>
            <a:prstDash val="solid"/>
            <a:headEnd type="none" w="sm" len="sm"/>
            <a:tailEnd type="arrow" w="med" len="sm"/>
          </a:ln>
        </p:spPr>
        <p:txBody>
          <a:bodyPr/>
          <a:lstStyle/>
          <a:p>
            <a:endParaRPr lang="en-US"/>
          </a:p>
        </p:txBody>
      </p:sp>
      <p:sp>
        <p:nvSpPr>
          <p:cNvPr id="31" name="AutoShape 31"/>
          <p:cNvSpPr/>
          <p:nvPr/>
        </p:nvSpPr>
        <p:spPr>
          <a:xfrm flipH="1">
            <a:off x="13184893" y="6044062"/>
            <a:ext cx="1774108" cy="308934"/>
          </a:xfrm>
          <a:prstGeom prst="line">
            <a:avLst/>
          </a:prstGeom>
          <a:ln w="95250" cap="flat">
            <a:solidFill>
              <a:srgbClr val="000000"/>
            </a:solidFill>
            <a:prstDash val="solid"/>
            <a:headEnd type="none" w="sm" len="sm"/>
            <a:tailEnd type="arrow" w="med" len="sm"/>
          </a:ln>
        </p:spPr>
        <p:txBody>
          <a:bodyPr/>
          <a:lstStyle/>
          <a:p>
            <a:endParaRPr lang="en-US"/>
          </a:p>
        </p:txBody>
      </p:sp>
      <p:sp>
        <p:nvSpPr>
          <p:cNvPr id="32" name="AutoShape 32"/>
          <p:cNvSpPr/>
          <p:nvPr/>
        </p:nvSpPr>
        <p:spPr>
          <a:xfrm flipH="1">
            <a:off x="13184893" y="8498619"/>
            <a:ext cx="1774108" cy="0"/>
          </a:xfrm>
          <a:prstGeom prst="line">
            <a:avLst/>
          </a:prstGeom>
          <a:ln w="95250" cap="flat">
            <a:solidFill>
              <a:srgbClr val="000000"/>
            </a:solidFill>
            <a:prstDash val="solid"/>
            <a:headEnd type="none" w="sm" len="sm"/>
            <a:tailEnd type="arrow" w="med" len="sm"/>
          </a:ln>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en-US"/>
          </a:p>
        </p:txBody>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sp>
        <p:nvSpPr>
          <p:cNvPr id="16" name="Freeform 16"/>
          <p:cNvSpPr/>
          <p:nvPr/>
        </p:nvSpPr>
        <p:spPr>
          <a:xfrm>
            <a:off x="15119006" y="7150056"/>
            <a:ext cx="2717478" cy="2653247"/>
          </a:xfrm>
          <a:custGeom>
            <a:avLst/>
            <a:gdLst/>
            <a:ahLst/>
            <a:cxnLst/>
            <a:rect l="l" t="t" r="r" b="b"/>
            <a:pathLst>
              <a:path w="2717478" h="2653247">
                <a:moveTo>
                  <a:pt x="0" y="0"/>
                </a:moveTo>
                <a:lnTo>
                  <a:pt x="2717478" y="0"/>
                </a:lnTo>
                <a:lnTo>
                  <a:pt x="2717478" y="2653246"/>
                </a:lnTo>
                <a:lnTo>
                  <a:pt x="0" y="26532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7" name="Group 17"/>
          <p:cNvGrpSpPr/>
          <p:nvPr/>
        </p:nvGrpSpPr>
        <p:grpSpPr>
          <a:xfrm rot="-2074858">
            <a:off x="15366099" y="2674126"/>
            <a:ext cx="229651" cy="229651"/>
            <a:chOff x="0" y="0"/>
            <a:chExt cx="6350000" cy="6350000"/>
          </a:xfrm>
        </p:grpSpPr>
        <p:sp>
          <p:nvSpPr>
            <p:cNvPr id="18" name="Freeform 1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19" name="Freeform 19"/>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21" name="Group 21"/>
          <p:cNvGrpSpPr>
            <a:grpSpLocks noChangeAspect="1"/>
          </p:cNvGrpSpPr>
          <p:nvPr/>
        </p:nvGrpSpPr>
        <p:grpSpPr>
          <a:xfrm rot="-2949008">
            <a:off x="15866380" y="4469518"/>
            <a:ext cx="498419" cy="262574"/>
            <a:chOff x="0" y="0"/>
            <a:chExt cx="1610360" cy="848360"/>
          </a:xfrm>
        </p:grpSpPr>
        <p:sp>
          <p:nvSpPr>
            <p:cNvPr id="22" name="Freeform 2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3" name="Group 23"/>
          <p:cNvGrpSpPr>
            <a:grpSpLocks noChangeAspect="1"/>
          </p:cNvGrpSpPr>
          <p:nvPr/>
        </p:nvGrpSpPr>
        <p:grpSpPr>
          <a:xfrm rot="-2949008">
            <a:off x="14359241" y="9446041"/>
            <a:ext cx="498419" cy="262574"/>
            <a:chOff x="0" y="0"/>
            <a:chExt cx="1610360" cy="848360"/>
          </a:xfrm>
        </p:grpSpPr>
        <p:sp>
          <p:nvSpPr>
            <p:cNvPr id="24" name="Freeform 2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5" name="Group 25"/>
          <p:cNvGrpSpPr/>
          <p:nvPr/>
        </p:nvGrpSpPr>
        <p:grpSpPr>
          <a:xfrm>
            <a:off x="15738452" y="6288751"/>
            <a:ext cx="229651" cy="229651"/>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27" name="Freeform 27"/>
          <p:cNvSpPr/>
          <p:nvPr/>
        </p:nvSpPr>
        <p:spPr>
          <a:xfrm rot="-808225">
            <a:off x="15634655" y="561637"/>
            <a:ext cx="2053555" cy="2933651"/>
          </a:xfrm>
          <a:custGeom>
            <a:avLst/>
            <a:gdLst/>
            <a:ahLst/>
            <a:cxnLst/>
            <a:rect l="l" t="t" r="r" b="b"/>
            <a:pathLst>
              <a:path w="2053555" h="2933651">
                <a:moveTo>
                  <a:pt x="0" y="0"/>
                </a:moveTo>
                <a:lnTo>
                  <a:pt x="2053556" y="0"/>
                </a:lnTo>
                <a:lnTo>
                  <a:pt x="2053556" y="2933651"/>
                </a:lnTo>
                <a:lnTo>
                  <a:pt x="0" y="29336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8" name="TextBox 28"/>
          <p:cNvSpPr txBox="1"/>
          <p:nvPr/>
        </p:nvSpPr>
        <p:spPr>
          <a:xfrm>
            <a:off x="4437540" y="1801523"/>
            <a:ext cx="10788424" cy="7690074"/>
          </a:xfrm>
          <a:prstGeom prst="rect">
            <a:avLst/>
          </a:prstGeom>
        </p:spPr>
        <p:txBody>
          <a:bodyPr lIns="0" tIns="0" rIns="0" bIns="0" rtlCol="0" anchor="t">
            <a:spAutoFit/>
          </a:bodyPr>
          <a:lstStyle/>
          <a:p>
            <a:pPr algn="l">
              <a:lnSpc>
                <a:spcPts val="4101"/>
              </a:lnSpc>
            </a:pPr>
            <a:r>
              <a:rPr lang="en-US" sz="2752" b="1">
                <a:solidFill>
                  <a:srgbClr val="003933"/>
                </a:solidFill>
                <a:latin typeface="Dosis Bold"/>
                <a:ea typeface="Dosis Bold"/>
                <a:cs typeface="Dosis Bold"/>
                <a:sym typeface="Dosis Bold"/>
              </a:rPr>
              <a:t>Prepare a Slide</a:t>
            </a:r>
          </a:p>
          <a:p>
            <a:pPr marL="594273" lvl="1" indent="-297136" algn="l">
              <a:lnSpc>
                <a:spcPts val="4101"/>
              </a:lnSpc>
              <a:buFont typeface="Arial"/>
              <a:buChar char="•"/>
            </a:pPr>
            <a:r>
              <a:rPr lang="en-US" sz="2752" b="1">
                <a:solidFill>
                  <a:srgbClr val="003933"/>
                </a:solidFill>
                <a:latin typeface="Dosis Semi-Bold"/>
                <a:ea typeface="Dosis Semi-Bold"/>
                <a:cs typeface="Dosis Semi-Bold"/>
                <a:sym typeface="Dosis Semi-Bold"/>
              </a:rPr>
              <a:t>Use a clean glass slide with a small indentation in the center (called a well slide).</a:t>
            </a:r>
          </a:p>
          <a:p>
            <a:pPr marL="594273" lvl="1" indent="-297136" algn="l">
              <a:lnSpc>
                <a:spcPts val="4101"/>
              </a:lnSpc>
              <a:buFont typeface="Arial"/>
              <a:buChar char="•"/>
            </a:pPr>
            <a:r>
              <a:rPr lang="en-US" sz="2752" b="1">
                <a:solidFill>
                  <a:srgbClr val="003933"/>
                </a:solidFill>
                <a:latin typeface="Dosis Semi-Bold"/>
                <a:ea typeface="Dosis Semi-Bold"/>
                <a:cs typeface="Dosis Semi-Bold"/>
                <a:sym typeface="Dosis Semi-Bold"/>
              </a:rPr>
              <a:t>Use a pipette to place a small drop of water from the tardigrade sample onto the slide. Look for algae clumps.</a:t>
            </a:r>
          </a:p>
          <a:p>
            <a:pPr algn="l">
              <a:lnSpc>
                <a:spcPts val="4101"/>
              </a:lnSpc>
            </a:pPr>
            <a:r>
              <a:rPr lang="en-US" sz="2752" b="1">
                <a:solidFill>
                  <a:srgbClr val="003933"/>
                </a:solidFill>
                <a:latin typeface="Dosis Bold"/>
                <a:ea typeface="Dosis Bold"/>
                <a:cs typeface="Dosis Bold"/>
                <a:sym typeface="Dosis Bold"/>
              </a:rPr>
              <a:t>Place the Slide on the Microscope</a:t>
            </a:r>
          </a:p>
          <a:p>
            <a:pPr marL="594273" lvl="1" indent="-297136" algn="l">
              <a:lnSpc>
                <a:spcPts val="4101"/>
              </a:lnSpc>
              <a:buFont typeface="Arial"/>
              <a:buChar char="•"/>
            </a:pPr>
            <a:r>
              <a:rPr lang="en-US" sz="2752" b="1">
                <a:solidFill>
                  <a:srgbClr val="003933"/>
                </a:solidFill>
                <a:latin typeface="Dosis Semi-Bold"/>
                <a:ea typeface="Dosis Semi-Bold"/>
                <a:cs typeface="Dosis Semi-Bold"/>
                <a:sym typeface="Dosis Semi-Bold"/>
              </a:rPr>
              <a:t>Carefully set the slide on the microscope stage, making sure the microscope is plugged in and the stage light is on.</a:t>
            </a:r>
          </a:p>
          <a:p>
            <a:pPr marL="594273" lvl="1" indent="-297136" algn="l">
              <a:lnSpc>
                <a:spcPts val="4101"/>
              </a:lnSpc>
              <a:buFont typeface="Arial"/>
              <a:buChar char="•"/>
            </a:pPr>
            <a:r>
              <a:rPr lang="en-US" sz="2752" b="1">
                <a:solidFill>
                  <a:srgbClr val="003933"/>
                </a:solidFill>
                <a:latin typeface="Dosis Semi-Bold"/>
                <a:ea typeface="Dosis Semi-Bold"/>
                <a:cs typeface="Dosis Semi-Bold"/>
                <a:sym typeface="Dosis Semi-Bold"/>
              </a:rPr>
              <a:t>Start with the lowest magnification (usually 10x) to help find them more easily.</a:t>
            </a:r>
          </a:p>
          <a:p>
            <a:pPr algn="l">
              <a:lnSpc>
                <a:spcPts val="4101"/>
              </a:lnSpc>
            </a:pPr>
            <a:r>
              <a:rPr lang="en-US" sz="2752" b="1">
                <a:solidFill>
                  <a:srgbClr val="003933"/>
                </a:solidFill>
                <a:latin typeface="Dosis Bold"/>
                <a:ea typeface="Dosis Bold"/>
                <a:cs typeface="Dosis Bold"/>
                <a:sym typeface="Dosis Bold"/>
              </a:rPr>
              <a:t>Focus and Search</a:t>
            </a:r>
          </a:p>
          <a:p>
            <a:pPr marL="594273" lvl="1" indent="-297136" algn="l">
              <a:lnSpc>
                <a:spcPts val="4101"/>
              </a:lnSpc>
              <a:buFont typeface="Arial"/>
              <a:buChar char="•"/>
            </a:pPr>
            <a:r>
              <a:rPr lang="en-US" sz="2752" b="1">
                <a:solidFill>
                  <a:srgbClr val="003933"/>
                </a:solidFill>
                <a:latin typeface="Dosis Semi-Bold"/>
                <a:ea typeface="Dosis Semi-Bold"/>
                <a:cs typeface="Dosis Semi-Bold"/>
                <a:sym typeface="Dosis Semi-Bold"/>
              </a:rPr>
              <a:t>Use the coarse and fine focus knobs to slowly bring the image into view.</a:t>
            </a:r>
          </a:p>
          <a:p>
            <a:pPr marL="594273" lvl="1" indent="-297136" algn="l">
              <a:lnSpc>
                <a:spcPts val="4101"/>
              </a:lnSpc>
              <a:buFont typeface="Arial"/>
              <a:buChar char="•"/>
            </a:pPr>
            <a:r>
              <a:rPr lang="en-US" sz="2752" b="1">
                <a:solidFill>
                  <a:srgbClr val="003933"/>
                </a:solidFill>
                <a:latin typeface="Dosis Semi-Bold"/>
                <a:ea typeface="Dosis Semi-Bold"/>
                <a:cs typeface="Dosis Semi-Bold"/>
                <a:sym typeface="Dosis Semi-Bold"/>
              </a:rPr>
              <a:t>Look for movement in or around the algae.</a:t>
            </a:r>
          </a:p>
          <a:p>
            <a:pPr marL="594273" lvl="1" indent="-297136" algn="l">
              <a:lnSpc>
                <a:spcPts val="4101"/>
              </a:lnSpc>
              <a:buFont typeface="Arial"/>
              <a:buChar char="•"/>
            </a:pPr>
            <a:r>
              <a:rPr lang="en-US" sz="2752" b="1">
                <a:solidFill>
                  <a:srgbClr val="003933"/>
                </a:solidFill>
                <a:latin typeface="Dosis Semi-Bold"/>
                <a:ea typeface="Dosis Semi-Bold"/>
                <a:cs typeface="Dosis Semi-Bold"/>
                <a:sym typeface="Dosis Semi-Bold"/>
              </a:rPr>
              <a:t>Be patient: tardigrades may need a minute to start moving again after being disturbed.</a:t>
            </a:r>
          </a:p>
        </p:txBody>
      </p:sp>
      <p:sp>
        <p:nvSpPr>
          <p:cNvPr id="29" name="Freeform 29"/>
          <p:cNvSpPr/>
          <p:nvPr/>
        </p:nvSpPr>
        <p:spPr>
          <a:xfrm>
            <a:off x="696250" y="2629242"/>
            <a:ext cx="3550087" cy="5685388"/>
          </a:xfrm>
          <a:custGeom>
            <a:avLst/>
            <a:gdLst/>
            <a:ahLst/>
            <a:cxnLst/>
            <a:rect l="l" t="t" r="r" b="b"/>
            <a:pathLst>
              <a:path w="3550087" h="5685388">
                <a:moveTo>
                  <a:pt x="0" y="0"/>
                </a:moveTo>
                <a:lnTo>
                  <a:pt x="3550087" y="0"/>
                </a:lnTo>
                <a:lnTo>
                  <a:pt x="3550087" y="5685388"/>
                </a:lnTo>
                <a:lnTo>
                  <a:pt x="0" y="5685388"/>
                </a:lnTo>
                <a:lnTo>
                  <a:pt x="0" y="0"/>
                </a:lnTo>
                <a:close/>
              </a:path>
            </a:pathLst>
          </a:custGeom>
          <a:blipFill>
            <a:blip r:embed="rId11"/>
            <a:stretch>
              <a:fillRect l="-63081" r="-52799" b="-1100"/>
            </a:stretch>
          </a:blipFill>
          <a:ln w="47625" cap="sq">
            <a:solidFill>
              <a:srgbClr val="000000"/>
            </a:solidFill>
            <a:prstDash val="solid"/>
            <a:miter/>
          </a:ln>
        </p:spPr>
        <p:txBody>
          <a:bodyPr/>
          <a:lstStyle/>
          <a:p>
            <a:endParaRPr lang="en-US"/>
          </a:p>
        </p:txBody>
      </p:sp>
      <p:sp>
        <p:nvSpPr>
          <p:cNvPr id="30" name="TextBox 30"/>
          <p:cNvSpPr txBox="1"/>
          <p:nvPr/>
        </p:nvSpPr>
        <p:spPr>
          <a:xfrm>
            <a:off x="2436709" y="793796"/>
            <a:ext cx="13414581" cy="922021"/>
          </a:xfrm>
          <a:prstGeom prst="rect">
            <a:avLst/>
          </a:prstGeom>
        </p:spPr>
        <p:txBody>
          <a:bodyPr lIns="0" tIns="0" rIns="0" bIns="0" rtlCol="0" anchor="t">
            <a:spAutoFit/>
          </a:bodyPr>
          <a:lstStyle/>
          <a:p>
            <a:pPr algn="ctr">
              <a:lnSpc>
                <a:spcPts val="7140"/>
              </a:lnSpc>
            </a:pPr>
            <a:r>
              <a:rPr lang="en-US" sz="6000" spc="198">
                <a:solidFill>
                  <a:srgbClr val="00AD9C"/>
                </a:solidFill>
                <a:latin typeface="Marykate"/>
                <a:ea typeface="Marykate"/>
                <a:cs typeface="Marykate"/>
                <a:sym typeface="Marykate"/>
              </a:rPr>
              <a:t>MICROSCOPE AND SLIDE SET UP</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en-US"/>
          </a:p>
        </p:txBody>
      </p:sp>
      <p:grpSp>
        <p:nvGrpSpPr>
          <p:cNvPr id="3" name="Group 3"/>
          <p:cNvGrpSpPr/>
          <p:nvPr/>
        </p:nvGrpSpPr>
        <p:grpSpPr>
          <a:xfrm>
            <a:off x="-88853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2081818" y="819623"/>
            <a:ext cx="14124364" cy="922020"/>
          </a:xfrm>
          <a:prstGeom prst="rect">
            <a:avLst/>
          </a:prstGeom>
        </p:spPr>
        <p:txBody>
          <a:bodyPr lIns="0" tIns="0" rIns="0" bIns="0" rtlCol="0" anchor="t">
            <a:spAutoFit/>
          </a:bodyPr>
          <a:lstStyle/>
          <a:p>
            <a:pPr algn="ctr">
              <a:lnSpc>
                <a:spcPts val="7139"/>
              </a:lnSpc>
            </a:pPr>
            <a:r>
              <a:rPr lang="en-US" sz="6000" spc="198">
                <a:solidFill>
                  <a:srgbClr val="00AD9C"/>
                </a:solidFill>
                <a:latin typeface="Marykate"/>
                <a:ea typeface="Marykate"/>
                <a:cs typeface="Marykate"/>
                <a:sym typeface="Marykate"/>
              </a:rPr>
              <a:t>TARDIGRADE OBSERVATION WORKSHEET</a:t>
            </a:r>
          </a:p>
        </p:txBody>
      </p:sp>
      <p:sp>
        <p:nvSpPr>
          <p:cNvPr id="17" name="Freeform 17"/>
          <p:cNvSpPr/>
          <p:nvPr/>
        </p:nvSpPr>
        <p:spPr>
          <a:xfrm rot="542064">
            <a:off x="756896" y="536471"/>
            <a:ext cx="2436139" cy="2838721"/>
          </a:xfrm>
          <a:custGeom>
            <a:avLst/>
            <a:gdLst/>
            <a:ahLst/>
            <a:cxnLst/>
            <a:rect l="l" t="t" r="r" b="b"/>
            <a:pathLst>
              <a:path w="2436139" h="2838721">
                <a:moveTo>
                  <a:pt x="0" y="0"/>
                </a:moveTo>
                <a:lnTo>
                  <a:pt x="2436139" y="0"/>
                </a:lnTo>
                <a:lnTo>
                  <a:pt x="2436139" y="2838721"/>
                </a:lnTo>
                <a:lnTo>
                  <a:pt x="0" y="28387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18"/>
          <p:cNvSpPr/>
          <p:nvPr/>
        </p:nvSpPr>
        <p:spPr>
          <a:xfrm rot="-10325232" flipV="1">
            <a:off x="606914" y="6940297"/>
            <a:ext cx="2736104" cy="2736104"/>
          </a:xfrm>
          <a:custGeom>
            <a:avLst/>
            <a:gdLst/>
            <a:ahLst/>
            <a:cxnLst/>
            <a:rect l="l" t="t" r="r" b="b"/>
            <a:pathLst>
              <a:path w="2736104" h="2736104">
                <a:moveTo>
                  <a:pt x="0" y="2736104"/>
                </a:moveTo>
                <a:lnTo>
                  <a:pt x="2736103" y="2736104"/>
                </a:lnTo>
                <a:lnTo>
                  <a:pt x="2736103" y="0"/>
                </a:lnTo>
                <a:lnTo>
                  <a:pt x="0" y="0"/>
                </a:lnTo>
                <a:lnTo>
                  <a:pt x="0" y="273610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9" name="Group 19"/>
          <p:cNvGrpSpPr/>
          <p:nvPr/>
        </p:nvGrpSpPr>
        <p:grpSpPr>
          <a:xfrm>
            <a:off x="1860140" y="4039872"/>
            <a:ext cx="229651" cy="229651"/>
            <a:chOff x="0" y="0"/>
            <a:chExt cx="6350000" cy="6350000"/>
          </a:xfrm>
        </p:grpSpPr>
        <p:sp>
          <p:nvSpPr>
            <p:cNvPr id="20" name="Freeform 2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21" name="Freeform 21"/>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2" name="Freeform 22"/>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3" name="Group 23"/>
          <p:cNvGrpSpPr>
            <a:grpSpLocks noChangeAspect="1"/>
          </p:cNvGrpSpPr>
          <p:nvPr/>
        </p:nvGrpSpPr>
        <p:grpSpPr>
          <a:xfrm rot="1977585">
            <a:off x="3269116" y="9426276"/>
            <a:ext cx="498419" cy="262574"/>
            <a:chOff x="0" y="0"/>
            <a:chExt cx="1610360" cy="848360"/>
          </a:xfrm>
        </p:grpSpPr>
        <p:sp>
          <p:nvSpPr>
            <p:cNvPr id="24" name="Freeform 2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5" name="Group 25"/>
          <p:cNvGrpSpPr/>
          <p:nvPr/>
        </p:nvGrpSpPr>
        <p:grpSpPr>
          <a:xfrm>
            <a:off x="2030890" y="9258300"/>
            <a:ext cx="229651" cy="229651"/>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27" name="Freeform 27"/>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28" name="Group 28"/>
          <p:cNvGrpSpPr>
            <a:grpSpLocks noChangeAspect="1"/>
          </p:cNvGrpSpPr>
          <p:nvPr/>
        </p:nvGrpSpPr>
        <p:grpSpPr>
          <a:xfrm rot="-874149">
            <a:off x="1053712" y="5439604"/>
            <a:ext cx="498419" cy="262574"/>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30" name="TextBox 30"/>
          <p:cNvSpPr txBox="1"/>
          <p:nvPr/>
        </p:nvSpPr>
        <p:spPr>
          <a:xfrm>
            <a:off x="3746926" y="1944667"/>
            <a:ext cx="9122371" cy="7517656"/>
          </a:xfrm>
          <a:prstGeom prst="rect">
            <a:avLst/>
          </a:prstGeom>
        </p:spPr>
        <p:txBody>
          <a:bodyPr lIns="0" tIns="0" rIns="0" bIns="0" rtlCol="0" anchor="t">
            <a:spAutoFit/>
          </a:bodyPr>
          <a:lstStyle/>
          <a:p>
            <a:pPr algn="l">
              <a:lnSpc>
                <a:spcPts val="5008"/>
              </a:lnSpc>
            </a:pPr>
            <a:r>
              <a:rPr lang="en-US" sz="3252" b="1">
                <a:solidFill>
                  <a:srgbClr val="003933"/>
                </a:solidFill>
                <a:latin typeface="Dosis Bold"/>
                <a:ea typeface="Dosis Bold"/>
                <a:cs typeface="Dosis Bold"/>
                <a:sym typeface="Dosis Bold"/>
              </a:rPr>
              <a:t>Study the Diagram and Draw Your Tardigrade:</a:t>
            </a:r>
          </a:p>
          <a:p>
            <a:pPr marL="702220" lvl="1" indent="-351110" algn="l">
              <a:lnSpc>
                <a:spcPts val="5008"/>
              </a:lnSpc>
              <a:buFont typeface="Arial"/>
              <a:buChar char="•"/>
            </a:pPr>
            <a:r>
              <a:rPr lang="en-US" sz="3252" b="1">
                <a:solidFill>
                  <a:srgbClr val="003933"/>
                </a:solidFill>
                <a:latin typeface="Dosis Semi-Bold"/>
                <a:ea typeface="Dosis Semi-Bold"/>
                <a:cs typeface="Dosis Semi-Bold"/>
                <a:sym typeface="Dosis Semi-Bold"/>
              </a:rPr>
              <a:t>Look at the diagram of a tardigrade’s body parts, and then draw the tardigrade you are observing, making sure to draw it exactly how you see it and labeling the body parts that are visible.</a:t>
            </a:r>
          </a:p>
          <a:p>
            <a:pPr algn="l">
              <a:lnSpc>
                <a:spcPts val="5008"/>
              </a:lnSpc>
            </a:pPr>
            <a:r>
              <a:rPr lang="en-US" sz="3252" b="1">
                <a:solidFill>
                  <a:srgbClr val="003933"/>
                </a:solidFill>
                <a:latin typeface="Dosis Bold"/>
                <a:ea typeface="Dosis Bold"/>
                <a:cs typeface="Dosis Bold"/>
                <a:sym typeface="Dosis Bold"/>
              </a:rPr>
              <a:t>Fill Out the Tardigrade Observation Questions:</a:t>
            </a:r>
          </a:p>
          <a:p>
            <a:pPr marL="702220" lvl="1" indent="-351110" algn="l">
              <a:lnSpc>
                <a:spcPts val="5008"/>
              </a:lnSpc>
              <a:buFont typeface="Arial"/>
              <a:buChar char="•"/>
            </a:pPr>
            <a:r>
              <a:rPr lang="en-US" sz="3252" b="1">
                <a:solidFill>
                  <a:srgbClr val="003933"/>
                </a:solidFill>
                <a:latin typeface="Dosis Semi-Bold"/>
                <a:ea typeface="Dosis Semi-Bold"/>
                <a:cs typeface="Dosis Semi-Bold"/>
                <a:sym typeface="Dosis Semi-Bold"/>
              </a:rPr>
              <a:t>While you are observing your tardigrade and its surroundings, fill out the questions on the back of the sheet.</a:t>
            </a:r>
          </a:p>
          <a:p>
            <a:pPr marL="702220" lvl="1" indent="-351110" algn="l">
              <a:lnSpc>
                <a:spcPts val="5008"/>
              </a:lnSpc>
              <a:buFont typeface="Arial"/>
              <a:buChar char="•"/>
            </a:pPr>
            <a:r>
              <a:rPr lang="en-US" sz="3252" b="1">
                <a:solidFill>
                  <a:srgbClr val="003933"/>
                </a:solidFill>
                <a:latin typeface="Dosis Semi-Bold"/>
                <a:ea typeface="Dosis Semi-Bold"/>
                <a:cs typeface="Dosis Semi-Bold"/>
                <a:sym typeface="Dosis Semi-Bold"/>
              </a:rPr>
              <a:t>Pay attention to how the tardigrades interact with their surroundings, where tardigrades are usually found in the environment, and other signs of life.</a:t>
            </a:r>
          </a:p>
        </p:txBody>
      </p:sp>
      <p:sp>
        <p:nvSpPr>
          <p:cNvPr id="31" name="Freeform 31"/>
          <p:cNvSpPr/>
          <p:nvPr/>
        </p:nvSpPr>
        <p:spPr>
          <a:xfrm>
            <a:off x="12371377" y="2652621"/>
            <a:ext cx="5457032" cy="5457032"/>
          </a:xfrm>
          <a:custGeom>
            <a:avLst/>
            <a:gdLst/>
            <a:ahLst/>
            <a:cxnLst/>
            <a:rect l="l" t="t" r="r" b="b"/>
            <a:pathLst>
              <a:path w="5457032" h="5457032">
                <a:moveTo>
                  <a:pt x="0" y="0"/>
                </a:moveTo>
                <a:lnTo>
                  <a:pt x="5457031" y="0"/>
                </a:lnTo>
                <a:lnTo>
                  <a:pt x="5457031" y="5457032"/>
                </a:lnTo>
                <a:lnTo>
                  <a:pt x="0" y="5457032"/>
                </a:lnTo>
                <a:lnTo>
                  <a:pt x="0" y="0"/>
                </a:lnTo>
                <a:close/>
              </a:path>
            </a:pathLst>
          </a:custGeom>
          <a:blipFill>
            <a:blip r:embed="rId13"/>
            <a:stretch>
              <a:fillRect l="-30588" t="-49108" r="-4016" b="-30364"/>
            </a:stretch>
          </a:blipFill>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en-US"/>
          </a:p>
        </p:txBody>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sp>
        <p:nvSpPr>
          <p:cNvPr id="16" name="Freeform 16"/>
          <p:cNvSpPr/>
          <p:nvPr/>
        </p:nvSpPr>
        <p:spPr>
          <a:xfrm>
            <a:off x="15119006" y="7150056"/>
            <a:ext cx="2717478" cy="2653247"/>
          </a:xfrm>
          <a:custGeom>
            <a:avLst/>
            <a:gdLst/>
            <a:ahLst/>
            <a:cxnLst/>
            <a:rect l="l" t="t" r="r" b="b"/>
            <a:pathLst>
              <a:path w="2717478" h="2653247">
                <a:moveTo>
                  <a:pt x="0" y="0"/>
                </a:moveTo>
                <a:lnTo>
                  <a:pt x="2717478" y="0"/>
                </a:lnTo>
                <a:lnTo>
                  <a:pt x="2717478" y="2653246"/>
                </a:lnTo>
                <a:lnTo>
                  <a:pt x="0" y="26532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7" name="Group 17"/>
          <p:cNvGrpSpPr/>
          <p:nvPr/>
        </p:nvGrpSpPr>
        <p:grpSpPr>
          <a:xfrm rot="-2074858">
            <a:off x="15366099" y="2674126"/>
            <a:ext cx="229651" cy="229651"/>
            <a:chOff x="0" y="0"/>
            <a:chExt cx="6350000" cy="6350000"/>
          </a:xfrm>
        </p:grpSpPr>
        <p:sp>
          <p:nvSpPr>
            <p:cNvPr id="18" name="Freeform 1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19" name="Freeform 19"/>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21" name="Group 21"/>
          <p:cNvGrpSpPr>
            <a:grpSpLocks noChangeAspect="1"/>
          </p:cNvGrpSpPr>
          <p:nvPr/>
        </p:nvGrpSpPr>
        <p:grpSpPr>
          <a:xfrm rot="-2949008">
            <a:off x="15866380" y="4469518"/>
            <a:ext cx="498419" cy="262574"/>
            <a:chOff x="0" y="0"/>
            <a:chExt cx="1610360" cy="848360"/>
          </a:xfrm>
        </p:grpSpPr>
        <p:sp>
          <p:nvSpPr>
            <p:cNvPr id="22" name="Freeform 2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3" name="Group 23"/>
          <p:cNvGrpSpPr>
            <a:grpSpLocks noChangeAspect="1"/>
          </p:cNvGrpSpPr>
          <p:nvPr/>
        </p:nvGrpSpPr>
        <p:grpSpPr>
          <a:xfrm rot="-2949008">
            <a:off x="14359241" y="9446041"/>
            <a:ext cx="498419" cy="262574"/>
            <a:chOff x="0" y="0"/>
            <a:chExt cx="1610360" cy="848360"/>
          </a:xfrm>
        </p:grpSpPr>
        <p:sp>
          <p:nvSpPr>
            <p:cNvPr id="24" name="Freeform 2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5" name="Group 25"/>
          <p:cNvGrpSpPr/>
          <p:nvPr/>
        </p:nvGrpSpPr>
        <p:grpSpPr>
          <a:xfrm>
            <a:off x="15738452" y="6288751"/>
            <a:ext cx="229651" cy="229651"/>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27" name="Freeform 27"/>
          <p:cNvSpPr/>
          <p:nvPr/>
        </p:nvSpPr>
        <p:spPr>
          <a:xfrm rot="-808225">
            <a:off x="15634655" y="561637"/>
            <a:ext cx="2053555" cy="2933651"/>
          </a:xfrm>
          <a:custGeom>
            <a:avLst/>
            <a:gdLst/>
            <a:ahLst/>
            <a:cxnLst/>
            <a:rect l="l" t="t" r="r" b="b"/>
            <a:pathLst>
              <a:path w="2053555" h="2933651">
                <a:moveTo>
                  <a:pt x="0" y="0"/>
                </a:moveTo>
                <a:lnTo>
                  <a:pt x="2053556" y="0"/>
                </a:lnTo>
                <a:lnTo>
                  <a:pt x="2053556" y="2933651"/>
                </a:lnTo>
                <a:lnTo>
                  <a:pt x="0" y="29336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8" name="TextBox 28"/>
          <p:cNvSpPr txBox="1"/>
          <p:nvPr/>
        </p:nvSpPr>
        <p:spPr>
          <a:xfrm>
            <a:off x="2466407" y="862509"/>
            <a:ext cx="13414581" cy="922021"/>
          </a:xfrm>
          <a:prstGeom prst="rect">
            <a:avLst/>
          </a:prstGeom>
        </p:spPr>
        <p:txBody>
          <a:bodyPr lIns="0" tIns="0" rIns="0" bIns="0" rtlCol="0" anchor="t">
            <a:spAutoFit/>
          </a:bodyPr>
          <a:lstStyle/>
          <a:p>
            <a:pPr algn="ctr">
              <a:lnSpc>
                <a:spcPts val="7140"/>
              </a:lnSpc>
            </a:pPr>
            <a:r>
              <a:rPr lang="en-US" sz="6000" spc="198">
                <a:solidFill>
                  <a:srgbClr val="00AD9C"/>
                </a:solidFill>
                <a:latin typeface="Marykate"/>
                <a:ea typeface="Marykate"/>
                <a:cs typeface="Marykate"/>
                <a:sym typeface="Marykate"/>
              </a:rPr>
              <a:t>MICROSCOPE AND SLIDE CLEAN UP</a:t>
            </a:r>
          </a:p>
        </p:txBody>
      </p:sp>
      <p:sp>
        <p:nvSpPr>
          <p:cNvPr id="29" name="TextBox 29"/>
          <p:cNvSpPr txBox="1"/>
          <p:nvPr/>
        </p:nvSpPr>
        <p:spPr>
          <a:xfrm>
            <a:off x="882677" y="1914163"/>
            <a:ext cx="13015787" cy="6989650"/>
          </a:xfrm>
          <a:prstGeom prst="rect">
            <a:avLst/>
          </a:prstGeom>
        </p:spPr>
        <p:txBody>
          <a:bodyPr lIns="0" tIns="0" rIns="0" bIns="0" rtlCol="0" anchor="t">
            <a:spAutoFit/>
          </a:bodyPr>
          <a:lstStyle/>
          <a:p>
            <a:pPr algn="l">
              <a:lnSpc>
                <a:spcPts val="5041"/>
              </a:lnSpc>
            </a:pPr>
            <a:r>
              <a:rPr lang="en-US" sz="3252" b="1">
                <a:solidFill>
                  <a:srgbClr val="003933"/>
                </a:solidFill>
                <a:latin typeface="Dosis Bold"/>
                <a:ea typeface="Dosis Bold"/>
                <a:cs typeface="Dosis Bold"/>
                <a:sym typeface="Dosis Bold"/>
              </a:rPr>
              <a:t>Keep the Slide Moist</a:t>
            </a:r>
          </a:p>
          <a:p>
            <a:pPr marL="702220" lvl="1" indent="-351110" algn="l">
              <a:lnSpc>
                <a:spcPts val="5041"/>
              </a:lnSpc>
              <a:buFont typeface="Arial"/>
              <a:buChar char="•"/>
            </a:pPr>
            <a:r>
              <a:rPr lang="en-US" sz="3252" b="1">
                <a:solidFill>
                  <a:srgbClr val="003933"/>
                </a:solidFill>
                <a:latin typeface="Dosis Semi-Bold"/>
                <a:ea typeface="Dosis Semi-Bold"/>
                <a:cs typeface="Dosis Semi-Bold"/>
                <a:sym typeface="Dosis Semi-Bold"/>
              </a:rPr>
              <a:t>When observing the tardigrades, if the water starts to dry out: add a drop of water with the pipette to remove any air bubbles.</a:t>
            </a:r>
          </a:p>
          <a:p>
            <a:pPr algn="l">
              <a:lnSpc>
                <a:spcPts val="5041"/>
              </a:lnSpc>
            </a:pPr>
            <a:r>
              <a:rPr lang="en-US" sz="3252" b="1">
                <a:solidFill>
                  <a:srgbClr val="003933"/>
                </a:solidFill>
                <a:latin typeface="Dosis Bold"/>
                <a:ea typeface="Dosis Bold"/>
                <a:cs typeface="Dosis Bold"/>
                <a:sym typeface="Dosis Bold"/>
              </a:rPr>
              <a:t>Clean Up Carefully</a:t>
            </a:r>
          </a:p>
          <a:p>
            <a:pPr marL="702220" lvl="1" indent="-351110" algn="l">
              <a:lnSpc>
                <a:spcPts val="5041"/>
              </a:lnSpc>
              <a:buFont typeface="Arial"/>
              <a:buChar char="•"/>
            </a:pPr>
            <a:r>
              <a:rPr lang="en-US" sz="3252" b="1">
                <a:solidFill>
                  <a:srgbClr val="003933"/>
                </a:solidFill>
                <a:latin typeface="Dosis Semi-Bold"/>
                <a:ea typeface="Dosis Semi-Bold"/>
                <a:cs typeface="Dosis Semi-Bold"/>
                <a:sym typeface="Dosis Semi-Bold"/>
              </a:rPr>
              <a:t>When finished, gently return the tardigrades and water back to their container.</a:t>
            </a:r>
          </a:p>
          <a:p>
            <a:pPr marL="1404440" lvl="2" indent="-468147" algn="l">
              <a:lnSpc>
                <a:spcPts val="5041"/>
              </a:lnSpc>
              <a:buFont typeface="Arial"/>
              <a:buChar char="⚬"/>
            </a:pPr>
            <a:r>
              <a:rPr lang="en-US" sz="3252" b="1">
                <a:solidFill>
                  <a:srgbClr val="003933"/>
                </a:solidFill>
                <a:latin typeface="Dosis Semi-Bold"/>
                <a:ea typeface="Dosis Semi-Bold"/>
                <a:cs typeface="Dosis Semi-Bold"/>
                <a:sym typeface="Dosis Semi-Bold"/>
              </a:rPr>
              <a:t>Rinse the slide by adding a few drops of water, tilting it back into the container, and using the pipette to collect the rest. Repeat this until the slide is clean with no water or algae visible.</a:t>
            </a:r>
          </a:p>
          <a:p>
            <a:pPr marL="702220" lvl="1" indent="-351110" algn="l">
              <a:lnSpc>
                <a:spcPts val="5041"/>
              </a:lnSpc>
              <a:buFont typeface="Arial"/>
              <a:buChar char="•"/>
            </a:pPr>
            <a:r>
              <a:rPr lang="en-US" sz="3252" b="1">
                <a:solidFill>
                  <a:srgbClr val="DB3349"/>
                </a:solidFill>
                <a:latin typeface="Dosis Bold"/>
                <a:ea typeface="Dosis Bold"/>
                <a:cs typeface="Dosis Bold"/>
                <a:sym typeface="Dosis Bold"/>
              </a:rPr>
              <a:t>DO NOT wipe off or throw away the tardigrades:</a:t>
            </a:r>
            <a:r>
              <a:rPr lang="en-US" sz="3252" b="1">
                <a:solidFill>
                  <a:srgbClr val="003933"/>
                </a:solidFill>
                <a:latin typeface="Dosis Semi-Bold"/>
                <a:ea typeface="Dosis Semi-Bold"/>
                <a:cs typeface="Dosis Semi-Bold"/>
                <a:sym typeface="Dosis Semi-Bold"/>
              </a:rPr>
              <a:t> this will kill them. They are living creatures and should be handled with care.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en-US"/>
          </a:p>
        </p:txBody>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1455509" y="4676398"/>
            <a:ext cx="11851225" cy="3386328"/>
          </a:xfrm>
          <a:prstGeom prst="rect">
            <a:avLst/>
          </a:prstGeom>
        </p:spPr>
        <p:txBody>
          <a:bodyPr lIns="0" tIns="0" rIns="0" bIns="0" rtlCol="0" anchor="t">
            <a:spAutoFit/>
          </a:bodyPr>
          <a:lstStyle/>
          <a:p>
            <a:pPr algn="l">
              <a:lnSpc>
                <a:spcPts val="12831"/>
              </a:lnSpc>
            </a:pPr>
            <a:r>
              <a:rPr lang="en-US" sz="14100" spc="112">
                <a:solidFill>
                  <a:srgbClr val="00AD9C"/>
                </a:solidFill>
                <a:latin typeface="Marykate"/>
                <a:ea typeface="Marykate"/>
                <a:cs typeface="Marykate"/>
                <a:sym typeface="Marykate"/>
              </a:rPr>
              <a:t>FACTS ABOUT TARDIGRADES</a:t>
            </a:r>
          </a:p>
        </p:txBody>
      </p:sp>
      <p:sp>
        <p:nvSpPr>
          <p:cNvPr id="17" name="TextBox 17"/>
          <p:cNvSpPr txBox="1"/>
          <p:nvPr/>
        </p:nvSpPr>
        <p:spPr>
          <a:xfrm>
            <a:off x="1455509" y="2200026"/>
            <a:ext cx="4993986" cy="2257297"/>
          </a:xfrm>
          <a:prstGeom prst="rect">
            <a:avLst/>
          </a:prstGeom>
        </p:spPr>
        <p:txBody>
          <a:bodyPr lIns="0" tIns="0" rIns="0" bIns="0" rtlCol="0" anchor="t">
            <a:spAutoFit/>
          </a:bodyPr>
          <a:lstStyle/>
          <a:p>
            <a:pPr algn="l">
              <a:lnSpc>
                <a:spcPts val="16470"/>
              </a:lnSpc>
            </a:pPr>
            <a:r>
              <a:rPr lang="en-US" sz="18099" spc="144">
                <a:solidFill>
                  <a:srgbClr val="003933"/>
                </a:solidFill>
                <a:latin typeface="Marykate"/>
                <a:ea typeface="Marykate"/>
                <a:cs typeface="Marykate"/>
                <a:sym typeface="Marykate"/>
              </a:rPr>
              <a:t>1:</a:t>
            </a:r>
          </a:p>
        </p:txBody>
      </p:sp>
      <p:sp>
        <p:nvSpPr>
          <p:cNvPr id="18" name="Freeform 18"/>
          <p:cNvSpPr/>
          <p:nvPr/>
        </p:nvSpPr>
        <p:spPr>
          <a:xfrm rot="771677">
            <a:off x="13389293" y="5297170"/>
            <a:ext cx="4445598" cy="6318033"/>
          </a:xfrm>
          <a:custGeom>
            <a:avLst/>
            <a:gdLst/>
            <a:ahLst/>
            <a:cxnLst/>
            <a:rect l="l" t="t" r="r" b="b"/>
            <a:pathLst>
              <a:path w="4445598" h="6318033">
                <a:moveTo>
                  <a:pt x="0" y="0"/>
                </a:moveTo>
                <a:lnTo>
                  <a:pt x="4445597" y="0"/>
                </a:lnTo>
                <a:lnTo>
                  <a:pt x="4445597" y="6318033"/>
                </a:lnTo>
                <a:lnTo>
                  <a:pt x="0" y="63180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Freeform 19"/>
          <p:cNvSpPr/>
          <p:nvPr/>
        </p:nvSpPr>
        <p:spPr>
          <a:xfrm rot="-873501">
            <a:off x="11928939" y="930411"/>
            <a:ext cx="1911167" cy="3166089"/>
          </a:xfrm>
          <a:custGeom>
            <a:avLst/>
            <a:gdLst/>
            <a:ahLst/>
            <a:cxnLst/>
            <a:rect l="l" t="t" r="r" b="b"/>
            <a:pathLst>
              <a:path w="1911167" h="3166089">
                <a:moveTo>
                  <a:pt x="0" y="0"/>
                </a:moveTo>
                <a:lnTo>
                  <a:pt x="1911166" y="0"/>
                </a:lnTo>
                <a:lnTo>
                  <a:pt x="1911166" y="3166089"/>
                </a:lnTo>
                <a:lnTo>
                  <a:pt x="0" y="31660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rot="-6816188">
            <a:off x="14734598" y="987425"/>
            <a:ext cx="3656175" cy="3543166"/>
          </a:xfrm>
          <a:custGeom>
            <a:avLst/>
            <a:gdLst/>
            <a:ahLst/>
            <a:cxnLst/>
            <a:rect l="l" t="t" r="r" b="b"/>
            <a:pathLst>
              <a:path w="3656175" h="3543166">
                <a:moveTo>
                  <a:pt x="0" y="0"/>
                </a:moveTo>
                <a:lnTo>
                  <a:pt x="3656175" y="0"/>
                </a:lnTo>
                <a:lnTo>
                  <a:pt x="3656175" y="3543166"/>
                </a:lnTo>
                <a:lnTo>
                  <a:pt x="0" y="35431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Freeform 21"/>
          <p:cNvSpPr/>
          <p:nvPr/>
        </p:nvSpPr>
        <p:spPr>
          <a:xfrm rot="776812">
            <a:off x="11654327" y="4757458"/>
            <a:ext cx="1403466" cy="2756808"/>
          </a:xfrm>
          <a:custGeom>
            <a:avLst/>
            <a:gdLst/>
            <a:ahLst/>
            <a:cxnLst/>
            <a:rect l="l" t="t" r="r" b="b"/>
            <a:pathLst>
              <a:path w="1403466" h="2756808">
                <a:moveTo>
                  <a:pt x="0" y="0"/>
                </a:moveTo>
                <a:lnTo>
                  <a:pt x="1403466" y="0"/>
                </a:lnTo>
                <a:lnTo>
                  <a:pt x="1403466" y="2756809"/>
                </a:lnTo>
                <a:lnTo>
                  <a:pt x="0" y="2756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2" name="Group 22"/>
          <p:cNvGrpSpPr/>
          <p:nvPr/>
        </p:nvGrpSpPr>
        <p:grpSpPr>
          <a:xfrm>
            <a:off x="17259300" y="626213"/>
            <a:ext cx="229651" cy="229651"/>
            <a:chOff x="0" y="0"/>
            <a:chExt cx="6350000" cy="6350000"/>
          </a:xfrm>
        </p:grpSpPr>
        <p:sp>
          <p:nvSpPr>
            <p:cNvPr id="23" name="Freeform 2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24" name="Freeform 24"/>
          <p:cNvSpPr/>
          <p:nvPr/>
        </p:nvSpPr>
        <p:spPr>
          <a:xfrm>
            <a:off x="11561697" y="189382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5" name="Freeform 25"/>
          <p:cNvSpPr/>
          <p:nvPr/>
        </p:nvSpPr>
        <p:spPr>
          <a:xfrm rot="-771795">
            <a:off x="17483208" y="950108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6" name="Freeform 26"/>
          <p:cNvSpPr/>
          <p:nvPr/>
        </p:nvSpPr>
        <p:spPr>
          <a:xfrm>
            <a:off x="14407372" y="4274705"/>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27" name="Group 27"/>
          <p:cNvGrpSpPr>
            <a:grpSpLocks noChangeAspect="1"/>
          </p:cNvGrpSpPr>
          <p:nvPr/>
        </p:nvGrpSpPr>
        <p:grpSpPr>
          <a:xfrm rot="-874149">
            <a:off x="13641867" y="5520507"/>
            <a:ext cx="498419" cy="262574"/>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9" name="Group 29"/>
          <p:cNvGrpSpPr/>
          <p:nvPr/>
        </p:nvGrpSpPr>
        <p:grpSpPr>
          <a:xfrm>
            <a:off x="17442831" y="4913849"/>
            <a:ext cx="229651" cy="229651"/>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31" name="Freeform 31"/>
          <p:cNvSpPr/>
          <p:nvPr/>
        </p:nvSpPr>
        <p:spPr>
          <a:xfrm>
            <a:off x="12657002" y="9299018"/>
            <a:ext cx="455040" cy="407881"/>
          </a:xfrm>
          <a:custGeom>
            <a:avLst/>
            <a:gdLst/>
            <a:ahLst/>
            <a:cxnLst/>
            <a:rect l="l" t="t" r="r" b="b"/>
            <a:pathLst>
              <a:path w="455040" h="407881">
                <a:moveTo>
                  <a:pt x="0" y="0"/>
                </a:moveTo>
                <a:lnTo>
                  <a:pt x="455040" y="0"/>
                </a:lnTo>
                <a:lnTo>
                  <a:pt x="455040" y="407881"/>
                </a:lnTo>
                <a:lnTo>
                  <a:pt x="0" y="4078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32" name="Freeform 32"/>
          <p:cNvSpPr/>
          <p:nvPr/>
        </p:nvSpPr>
        <p:spPr>
          <a:xfrm>
            <a:off x="13891077" y="741038"/>
            <a:ext cx="568596" cy="50966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33" name="Group 33"/>
          <p:cNvGrpSpPr>
            <a:grpSpLocks noChangeAspect="1"/>
          </p:cNvGrpSpPr>
          <p:nvPr/>
        </p:nvGrpSpPr>
        <p:grpSpPr>
          <a:xfrm rot="-9583335">
            <a:off x="11985075" y="8218500"/>
            <a:ext cx="498419" cy="262574"/>
            <a:chOff x="0" y="0"/>
            <a:chExt cx="1610360" cy="848360"/>
          </a:xfrm>
        </p:grpSpPr>
        <p:sp>
          <p:nvSpPr>
            <p:cNvPr id="34" name="Freeform 3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en-US"/>
          </a:p>
        </p:txBody>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sp>
        <p:nvSpPr>
          <p:cNvPr id="16" name="Freeform 16"/>
          <p:cNvSpPr/>
          <p:nvPr/>
        </p:nvSpPr>
        <p:spPr>
          <a:xfrm>
            <a:off x="15119006" y="7150056"/>
            <a:ext cx="2717478" cy="2653247"/>
          </a:xfrm>
          <a:custGeom>
            <a:avLst/>
            <a:gdLst/>
            <a:ahLst/>
            <a:cxnLst/>
            <a:rect l="l" t="t" r="r" b="b"/>
            <a:pathLst>
              <a:path w="2717478" h="2653247">
                <a:moveTo>
                  <a:pt x="0" y="0"/>
                </a:moveTo>
                <a:lnTo>
                  <a:pt x="2717478" y="0"/>
                </a:lnTo>
                <a:lnTo>
                  <a:pt x="2717478" y="2653246"/>
                </a:lnTo>
                <a:lnTo>
                  <a:pt x="0" y="26532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7" name="Group 17"/>
          <p:cNvGrpSpPr/>
          <p:nvPr/>
        </p:nvGrpSpPr>
        <p:grpSpPr>
          <a:xfrm rot="-2074858">
            <a:off x="15366099" y="2674126"/>
            <a:ext cx="229651" cy="229651"/>
            <a:chOff x="0" y="0"/>
            <a:chExt cx="6350000" cy="6350000"/>
          </a:xfrm>
        </p:grpSpPr>
        <p:sp>
          <p:nvSpPr>
            <p:cNvPr id="18" name="Freeform 1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19" name="Freeform 19"/>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21" name="Group 21"/>
          <p:cNvGrpSpPr>
            <a:grpSpLocks noChangeAspect="1"/>
          </p:cNvGrpSpPr>
          <p:nvPr/>
        </p:nvGrpSpPr>
        <p:grpSpPr>
          <a:xfrm rot="-2949008">
            <a:off x="15866380" y="4469518"/>
            <a:ext cx="498419" cy="262574"/>
            <a:chOff x="0" y="0"/>
            <a:chExt cx="1610360" cy="848360"/>
          </a:xfrm>
        </p:grpSpPr>
        <p:sp>
          <p:nvSpPr>
            <p:cNvPr id="22" name="Freeform 2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3" name="Group 23"/>
          <p:cNvGrpSpPr>
            <a:grpSpLocks noChangeAspect="1"/>
          </p:cNvGrpSpPr>
          <p:nvPr/>
        </p:nvGrpSpPr>
        <p:grpSpPr>
          <a:xfrm rot="-2949008">
            <a:off x="14359241" y="9446041"/>
            <a:ext cx="498419" cy="262574"/>
            <a:chOff x="0" y="0"/>
            <a:chExt cx="1610360" cy="848360"/>
          </a:xfrm>
        </p:grpSpPr>
        <p:sp>
          <p:nvSpPr>
            <p:cNvPr id="24" name="Freeform 2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5" name="Group 25"/>
          <p:cNvGrpSpPr/>
          <p:nvPr/>
        </p:nvGrpSpPr>
        <p:grpSpPr>
          <a:xfrm>
            <a:off x="15738452" y="6288751"/>
            <a:ext cx="229651" cy="229651"/>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27" name="Freeform 27"/>
          <p:cNvSpPr/>
          <p:nvPr/>
        </p:nvSpPr>
        <p:spPr>
          <a:xfrm rot="-808225">
            <a:off x="15634655" y="561637"/>
            <a:ext cx="2053555" cy="2933651"/>
          </a:xfrm>
          <a:custGeom>
            <a:avLst/>
            <a:gdLst/>
            <a:ahLst/>
            <a:cxnLst/>
            <a:rect l="l" t="t" r="r" b="b"/>
            <a:pathLst>
              <a:path w="2053555" h="2933651">
                <a:moveTo>
                  <a:pt x="0" y="0"/>
                </a:moveTo>
                <a:lnTo>
                  <a:pt x="2053556" y="0"/>
                </a:lnTo>
                <a:lnTo>
                  <a:pt x="2053556" y="2933651"/>
                </a:lnTo>
                <a:lnTo>
                  <a:pt x="0" y="29336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8" name="Freeform 28"/>
          <p:cNvSpPr/>
          <p:nvPr/>
        </p:nvSpPr>
        <p:spPr>
          <a:xfrm>
            <a:off x="1138515" y="2383703"/>
            <a:ext cx="6437272" cy="6257084"/>
          </a:xfrm>
          <a:custGeom>
            <a:avLst/>
            <a:gdLst/>
            <a:ahLst/>
            <a:cxnLst/>
            <a:rect l="l" t="t" r="r" b="b"/>
            <a:pathLst>
              <a:path w="6437272" h="6257084">
                <a:moveTo>
                  <a:pt x="0" y="0"/>
                </a:moveTo>
                <a:lnTo>
                  <a:pt x="6437272" y="0"/>
                </a:lnTo>
                <a:lnTo>
                  <a:pt x="6437272" y="6257083"/>
                </a:lnTo>
                <a:lnTo>
                  <a:pt x="0" y="6257083"/>
                </a:lnTo>
                <a:lnTo>
                  <a:pt x="0" y="0"/>
                </a:lnTo>
                <a:close/>
              </a:path>
            </a:pathLst>
          </a:custGeom>
          <a:blipFill>
            <a:blip r:embed="rId11"/>
            <a:stretch>
              <a:fillRect l="-8339" r="-13161"/>
            </a:stretch>
          </a:blipFill>
        </p:spPr>
        <p:txBody>
          <a:bodyPr/>
          <a:lstStyle/>
          <a:p>
            <a:endParaRPr lang="en-US"/>
          </a:p>
        </p:txBody>
      </p:sp>
      <p:sp>
        <p:nvSpPr>
          <p:cNvPr id="29" name="TextBox 29"/>
          <p:cNvSpPr txBox="1"/>
          <p:nvPr/>
        </p:nvSpPr>
        <p:spPr>
          <a:xfrm>
            <a:off x="3324710" y="838425"/>
            <a:ext cx="11638581" cy="922021"/>
          </a:xfrm>
          <a:prstGeom prst="rect">
            <a:avLst/>
          </a:prstGeom>
        </p:spPr>
        <p:txBody>
          <a:bodyPr lIns="0" tIns="0" rIns="0" bIns="0" rtlCol="0" anchor="t">
            <a:spAutoFit/>
          </a:bodyPr>
          <a:lstStyle/>
          <a:p>
            <a:pPr algn="ctr">
              <a:lnSpc>
                <a:spcPts val="7140"/>
              </a:lnSpc>
            </a:pPr>
            <a:r>
              <a:rPr lang="en-US" sz="6000" spc="198">
                <a:solidFill>
                  <a:srgbClr val="00AD9C"/>
                </a:solidFill>
                <a:latin typeface="Marykate"/>
                <a:ea typeface="Marykate"/>
                <a:cs typeface="Marykate"/>
                <a:sym typeface="Marykate"/>
              </a:rPr>
              <a:t>WHAT ARE TARDIGRADES?</a:t>
            </a:r>
          </a:p>
        </p:txBody>
      </p:sp>
      <p:sp>
        <p:nvSpPr>
          <p:cNvPr id="30" name="TextBox 30"/>
          <p:cNvSpPr txBox="1"/>
          <p:nvPr/>
        </p:nvSpPr>
        <p:spPr>
          <a:xfrm>
            <a:off x="7775812" y="3172167"/>
            <a:ext cx="7343194" cy="4565855"/>
          </a:xfrm>
          <a:prstGeom prst="rect">
            <a:avLst/>
          </a:prstGeom>
        </p:spPr>
        <p:txBody>
          <a:bodyPr lIns="0" tIns="0" rIns="0" bIns="0" rtlCol="0" anchor="t">
            <a:spAutoFit/>
          </a:bodyPr>
          <a:lstStyle/>
          <a:p>
            <a:pPr marL="723810" lvl="1" indent="-361905" algn="l">
              <a:lnSpc>
                <a:spcPts val="5196"/>
              </a:lnSpc>
              <a:buFont typeface="Arial"/>
              <a:buChar char="•"/>
            </a:pPr>
            <a:r>
              <a:rPr lang="en-US" sz="3352" b="1">
                <a:solidFill>
                  <a:srgbClr val="003933"/>
                </a:solidFill>
                <a:latin typeface="Dosis Semi-Bold"/>
                <a:ea typeface="Dosis Semi-Bold"/>
                <a:cs typeface="Dosis Semi-Bold"/>
                <a:sym typeface="Dosis Semi-Bold"/>
              </a:rPr>
              <a:t>Tardigrades are tiny animals, about </a:t>
            </a:r>
            <a:r>
              <a:rPr lang="en-US" sz="3352" b="1">
                <a:solidFill>
                  <a:srgbClr val="003933"/>
                </a:solidFill>
                <a:latin typeface="Dosis Bold"/>
                <a:ea typeface="Dosis Bold"/>
                <a:cs typeface="Dosis Bold"/>
                <a:sym typeface="Dosis Bold"/>
              </a:rPr>
              <a:t>1 millimeter</a:t>
            </a:r>
            <a:r>
              <a:rPr lang="en-US" sz="3352" b="1">
                <a:solidFill>
                  <a:srgbClr val="003933"/>
                </a:solidFill>
                <a:latin typeface="Dosis Semi-Bold"/>
                <a:ea typeface="Dosis Semi-Bold"/>
                <a:cs typeface="Dosis Semi-Bold"/>
                <a:sym typeface="Dosis Semi-Bold"/>
              </a:rPr>
              <a:t> long.</a:t>
            </a:r>
          </a:p>
          <a:p>
            <a:pPr marL="723810" lvl="1" indent="-361905" algn="l">
              <a:lnSpc>
                <a:spcPts val="5196"/>
              </a:lnSpc>
              <a:buFont typeface="Arial"/>
              <a:buChar char="•"/>
            </a:pPr>
            <a:r>
              <a:rPr lang="en-US" sz="3352" b="1">
                <a:solidFill>
                  <a:srgbClr val="003933"/>
                </a:solidFill>
                <a:latin typeface="Dosis Semi-Bold"/>
                <a:ea typeface="Dosis Semi-Bold"/>
                <a:cs typeface="Dosis Semi-Bold"/>
                <a:sym typeface="Dosis Semi-Bold"/>
              </a:rPr>
              <a:t>They're also nicknamed </a:t>
            </a:r>
            <a:r>
              <a:rPr lang="en-US" sz="3352" b="1">
                <a:solidFill>
                  <a:srgbClr val="003933"/>
                </a:solidFill>
                <a:latin typeface="Dosis Bold"/>
                <a:ea typeface="Dosis Bold"/>
                <a:cs typeface="Dosis Bold"/>
                <a:sym typeface="Dosis Bold"/>
              </a:rPr>
              <a:t>water bears</a:t>
            </a:r>
            <a:r>
              <a:rPr lang="en-US" sz="3352" b="1">
                <a:solidFill>
                  <a:srgbClr val="003933"/>
                </a:solidFill>
                <a:latin typeface="Dosis Semi-Bold"/>
                <a:ea typeface="Dosis Semi-Bold"/>
                <a:cs typeface="Dosis Semi-Bold"/>
                <a:sym typeface="Dosis Semi-Bold"/>
              </a:rPr>
              <a:t> because of how they move and where they live.</a:t>
            </a:r>
          </a:p>
          <a:p>
            <a:pPr marL="723810" lvl="1" indent="-361905" algn="l">
              <a:lnSpc>
                <a:spcPts val="5196"/>
              </a:lnSpc>
              <a:buFont typeface="Arial"/>
              <a:buChar char="•"/>
            </a:pPr>
            <a:r>
              <a:rPr lang="en-US" sz="3352" b="1">
                <a:solidFill>
                  <a:srgbClr val="003933"/>
                </a:solidFill>
                <a:latin typeface="Dosis Semi-Bold"/>
                <a:ea typeface="Dosis Semi-Bold"/>
                <a:cs typeface="Dosis Semi-Bold"/>
                <a:sym typeface="Dosis Semi-Bold"/>
              </a:rPr>
              <a:t>First discovered in 1773, scientists have now identified over </a:t>
            </a:r>
            <a:r>
              <a:rPr lang="en-US" sz="3352" b="1">
                <a:solidFill>
                  <a:srgbClr val="003933"/>
                </a:solidFill>
                <a:latin typeface="Dosis Bold"/>
                <a:ea typeface="Dosis Bold"/>
                <a:cs typeface="Dosis Bold"/>
                <a:sym typeface="Dosis Bold"/>
              </a:rPr>
              <a:t>1,100 species.</a:t>
            </a:r>
          </a:p>
        </p:txBody>
      </p:sp>
      <p:sp>
        <p:nvSpPr>
          <p:cNvPr id="31" name="TextBox 31"/>
          <p:cNvSpPr txBox="1"/>
          <p:nvPr/>
        </p:nvSpPr>
        <p:spPr>
          <a:xfrm>
            <a:off x="1138515" y="8583636"/>
            <a:ext cx="7343194" cy="292938"/>
          </a:xfrm>
          <a:prstGeom prst="rect">
            <a:avLst/>
          </a:prstGeom>
        </p:spPr>
        <p:txBody>
          <a:bodyPr lIns="0" tIns="0" rIns="0" bIns="0" rtlCol="0" anchor="t">
            <a:spAutoFit/>
          </a:bodyPr>
          <a:lstStyle/>
          <a:p>
            <a:pPr algn="l">
              <a:lnSpc>
                <a:spcPts val="2406"/>
              </a:lnSpc>
            </a:pPr>
            <a:r>
              <a:rPr lang="en-US" sz="1552" b="1">
                <a:solidFill>
                  <a:srgbClr val="003933"/>
                </a:solidFill>
                <a:latin typeface="Dosis Semi-Bold"/>
                <a:ea typeface="Dosis Semi-Bold"/>
                <a:cs typeface="Dosis Semi-Bold"/>
                <a:sym typeface="Dosis Semi-Bold"/>
              </a:rPr>
              <a:t>Image Credit: Smithsonian Kids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en-US"/>
          </a:p>
        </p:txBody>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3324710" y="838425"/>
            <a:ext cx="11638581" cy="922020"/>
          </a:xfrm>
          <a:prstGeom prst="rect">
            <a:avLst/>
          </a:prstGeom>
        </p:spPr>
        <p:txBody>
          <a:bodyPr lIns="0" tIns="0" rIns="0" bIns="0" rtlCol="0" anchor="t">
            <a:spAutoFit/>
          </a:bodyPr>
          <a:lstStyle/>
          <a:p>
            <a:pPr algn="ctr">
              <a:lnSpc>
                <a:spcPts val="7139"/>
              </a:lnSpc>
            </a:pPr>
            <a:r>
              <a:rPr lang="en-US" sz="6000" spc="198">
                <a:solidFill>
                  <a:srgbClr val="00AD9C"/>
                </a:solidFill>
                <a:latin typeface="Marykate"/>
                <a:ea typeface="Marykate"/>
                <a:cs typeface="Marykate"/>
                <a:sym typeface="Marykate"/>
              </a:rPr>
              <a:t>SURVIVAL WITHOUT WATER</a:t>
            </a:r>
          </a:p>
        </p:txBody>
      </p:sp>
      <p:sp>
        <p:nvSpPr>
          <p:cNvPr id="17" name="Freeform 17"/>
          <p:cNvSpPr/>
          <p:nvPr/>
        </p:nvSpPr>
        <p:spPr>
          <a:xfrm rot="542064">
            <a:off x="756896" y="536471"/>
            <a:ext cx="2436139" cy="2838721"/>
          </a:xfrm>
          <a:custGeom>
            <a:avLst/>
            <a:gdLst/>
            <a:ahLst/>
            <a:cxnLst/>
            <a:rect l="l" t="t" r="r" b="b"/>
            <a:pathLst>
              <a:path w="2436139" h="2838721">
                <a:moveTo>
                  <a:pt x="0" y="0"/>
                </a:moveTo>
                <a:lnTo>
                  <a:pt x="2436139" y="0"/>
                </a:lnTo>
                <a:lnTo>
                  <a:pt x="2436139" y="2838721"/>
                </a:lnTo>
                <a:lnTo>
                  <a:pt x="0" y="28387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18"/>
          <p:cNvSpPr/>
          <p:nvPr/>
        </p:nvSpPr>
        <p:spPr>
          <a:xfrm rot="-10325232" flipV="1">
            <a:off x="606914" y="6940297"/>
            <a:ext cx="2736104" cy="2736104"/>
          </a:xfrm>
          <a:custGeom>
            <a:avLst/>
            <a:gdLst/>
            <a:ahLst/>
            <a:cxnLst/>
            <a:rect l="l" t="t" r="r" b="b"/>
            <a:pathLst>
              <a:path w="2736104" h="2736104">
                <a:moveTo>
                  <a:pt x="0" y="2736104"/>
                </a:moveTo>
                <a:lnTo>
                  <a:pt x="2736103" y="2736104"/>
                </a:lnTo>
                <a:lnTo>
                  <a:pt x="2736103" y="0"/>
                </a:lnTo>
                <a:lnTo>
                  <a:pt x="0" y="0"/>
                </a:lnTo>
                <a:lnTo>
                  <a:pt x="0" y="273610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9" name="Group 19"/>
          <p:cNvGrpSpPr/>
          <p:nvPr/>
        </p:nvGrpSpPr>
        <p:grpSpPr>
          <a:xfrm>
            <a:off x="1860140" y="4039872"/>
            <a:ext cx="229651" cy="229651"/>
            <a:chOff x="0" y="0"/>
            <a:chExt cx="6350000" cy="6350000"/>
          </a:xfrm>
        </p:grpSpPr>
        <p:sp>
          <p:nvSpPr>
            <p:cNvPr id="20" name="Freeform 2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21" name="Freeform 21"/>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2" name="Freeform 22"/>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3" name="Group 23"/>
          <p:cNvGrpSpPr>
            <a:grpSpLocks noChangeAspect="1"/>
          </p:cNvGrpSpPr>
          <p:nvPr/>
        </p:nvGrpSpPr>
        <p:grpSpPr>
          <a:xfrm rot="1977585">
            <a:off x="3269116" y="9426276"/>
            <a:ext cx="498419" cy="262574"/>
            <a:chOff x="0" y="0"/>
            <a:chExt cx="1610360" cy="848360"/>
          </a:xfrm>
        </p:grpSpPr>
        <p:sp>
          <p:nvSpPr>
            <p:cNvPr id="24" name="Freeform 2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5" name="Group 25"/>
          <p:cNvGrpSpPr/>
          <p:nvPr/>
        </p:nvGrpSpPr>
        <p:grpSpPr>
          <a:xfrm>
            <a:off x="2030890" y="9258300"/>
            <a:ext cx="229651" cy="229651"/>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27" name="Freeform 27"/>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28" name="Group 28"/>
          <p:cNvGrpSpPr>
            <a:grpSpLocks noChangeAspect="1"/>
          </p:cNvGrpSpPr>
          <p:nvPr/>
        </p:nvGrpSpPr>
        <p:grpSpPr>
          <a:xfrm rot="-874149">
            <a:off x="1053712" y="5439604"/>
            <a:ext cx="498419" cy="262574"/>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30" name="Freeform 30"/>
          <p:cNvSpPr/>
          <p:nvPr/>
        </p:nvSpPr>
        <p:spPr>
          <a:xfrm>
            <a:off x="12061670" y="3181511"/>
            <a:ext cx="5418932" cy="5158268"/>
          </a:xfrm>
          <a:custGeom>
            <a:avLst/>
            <a:gdLst/>
            <a:ahLst/>
            <a:cxnLst/>
            <a:rect l="l" t="t" r="r" b="b"/>
            <a:pathLst>
              <a:path w="5418932" h="5158268">
                <a:moveTo>
                  <a:pt x="0" y="0"/>
                </a:moveTo>
                <a:lnTo>
                  <a:pt x="5418932" y="0"/>
                </a:lnTo>
                <a:lnTo>
                  <a:pt x="5418932" y="5158268"/>
                </a:lnTo>
                <a:lnTo>
                  <a:pt x="0" y="5158268"/>
                </a:lnTo>
                <a:lnTo>
                  <a:pt x="0" y="0"/>
                </a:lnTo>
                <a:close/>
              </a:path>
            </a:pathLst>
          </a:custGeom>
          <a:blipFill>
            <a:blip r:embed="rId13"/>
            <a:stretch>
              <a:fillRect l="-7147" r="-777"/>
            </a:stretch>
          </a:blipFill>
        </p:spPr>
        <p:txBody>
          <a:bodyPr/>
          <a:lstStyle/>
          <a:p>
            <a:endParaRPr lang="en-US"/>
          </a:p>
        </p:txBody>
      </p:sp>
      <p:sp>
        <p:nvSpPr>
          <p:cNvPr id="31" name="TextBox 31"/>
          <p:cNvSpPr txBox="1"/>
          <p:nvPr/>
        </p:nvSpPr>
        <p:spPr>
          <a:xfrm>
            <a:off x="3711207" y="2748978"/>
            <a:ext cx="8157582" cy="5947133"/>
          </a:xfrm>
          <a:prstGeom prst="rect">
            <a:avLst/>
          </a:prstGeom>
        </p:spPr>
        <p:txBody>
          <a:bodyPr lIns="0" tIns="0" rIns="0" bIns="0" rtlCol="0" anchor="t">
            <a:spAutoFit/>
          </a:bodyPr>
          <a:lstStyle/>
          <a:p>
            <a:pPr marL="637452" lvl="1" indent="-318726" algn="l">
              <a:lnSpc>
                <a:spcPts val="4340"/>
              </a:lnSpc>
              <a:buFont typeface="Arial"/>
              <a:buChar char="•"/>
            </a:pPr>
            <a:r>
              <a:rPr lang="en-US" sz="2952" b="1">
                <a:solidFill>
                  <a:srgbClr val="003933"/>
                </a:solidFill>
                <a:latin typeface="Dosis Semi-Bold"/>
                <a:ea typeface="Dosis Semi-Bold"/>
                <a:cs typeface="Dosis Semi-Bold"/>
                <a:sym typeface="Dosis Semi-Bold"/>
              </a:rPr>
              <a:t>Most living things </a:t>
            </a:r>
            <a:r>
              <a:rPr lang="en-US" sz="2952" b="1">
                <a:solidFill>
                  <a:srgbClr val="003933"/>
                </a:solidFill>
                <a:latin typeface="Dosis Bold"/>
                <a:ea typeface="Dosis Bold"/>
                <a:cs typeface="Dosis Bold"/>
                <a:sym typeface="Dosis Bold"/>
              </a:rPr>
              <a:t>need water</a:t>
            </a:r>
            <a:r>
              <a:rPr lang="en-US" sz="2952" b="1">
                <a:solidFill>
                  <a:srgbClr val="003933"/>
                </a:solidFill>
                <a:latin typeface="Dosis Semi-Bold"/>
                <a:ea typeface="Dosis Semi-Bold"/>
                <a:cs typeface="Dosis Semi-Bold"/>
                <a:sym typeface="Dosis Semi-Bold"/>
              </a:rPr>
              <a:t> for their cells to function properly.</a:t>
            </a:r>
          </a:p>
          <a:p>
            <a:pPr marL="637452" lvl="1" indent="-318726" algn="l">
              <a:lnSpc>
                <a:spcPts val="4340"/>
              </a:lnSpc>
              <a:buFont typeface="Arial"/>
              <a:buChar char="•"/>
            </a:pPr>
            <a:r>
              <a:rPr lang="en-US" sz="2952" b="1">
                <a:solidFill>
                  <a:srgbClr val="003933"/>
                </a:solidFill>
                <a:latin typeface="Dosis Semi-Bold"/>
                <a:ea typeface="Dosis Semi-Bold"/>
                <a:cs typeface="Dosis Semi-Bold"/>
                <a:sym typeface="Dosis Semi-Bold"/>
              </a:rPr>
              <a:t>Tardigrades can survive for </a:t>
            </a:r>
            <a:r>
              <a:rPr lang="en-US" sz="2952" b="1">
                <a:solidFill>
                  <a:srgbClr val="003933"/>
                </a:solidFill>
                <a:latin typeface="Dosis Bold"/>
                <a:ea typeface="Dosis Bold"/>
                <a:cs typeface="Dosis Bold"/>
                <a:sym typeface="Dosis Bold"/>
              </a:rPr>
              <a:t>decades</a:t>
            </a:r>
            <a:r>
              <a:rPr lang="en-US" sz="2952" b="1">
                <a:solidFill>
                  <a:srgbClr val="003933"/>
                </a:solidFill>
                <a:latin typeface="Dosis Semi-Bold"/>
                <a:ea typeface="Dosis Semi-Bold"/>
                <a:cs typeface="Dosis Semi-Bold"/>
                <a:sym typeface="Dosis Semi-Bold"/>
              </a:rPr>
              <a:t> </a:t>
            </a:r>
            <a:r>
              <a:rPr lang="en-US" sz="2952" b="1">
                <a:solidFill>
                  <a:srgbClr val="003933"/>
                </a:solidFill>
                <a:latin typeface="Dosis Bold"/>
                <a:ea typeface="Dosis Bold"/>
                <a:cs typeface="Dosis Bold"/>
                <a:sym typeface="Dosis Bold"/>
              </a:rPr>
              <a:t>without water!</a:t>
            </a:r>
          </a:p>
          <a:p>
            <a:pPr marL="637452" lvl="1" indent="-318726" algn="l">
              <a:lnSpc>
                <a:spcPts val="4340"/>
              </a:lnSpc>
              <a:buFont typeface="Arial"/>
              <a:buChar char="•"/>
            </a:pPr>
            <a:r>
              <a:rPr lang="en-US" sz="2952" b="1">
                <a:solidFill>
                  <a:srgbClr val="003933"/>
                </a:solidFill>
                <a:latin typeface="Dosis Semi-Bold"/>
                <a:ea typeface="Dosis Semi-Bold"/>
                <a:cs typeface="Dosis Semi-Bold"/>
                <a:sym typeface="Dosis Semi-Bold"/>
              </a:rPr>
              <a:t>When water is scarce, they enter a "tun state" by curling into a dry, inactive ball.</a:t>
            </a:r>
          </a:p>
          <a:p>
            <a:pPr marL="637452" lvl="1" indent="-318726" algn="l">
              <a:lnSpc>
                <a:spcPts val="4340"/>
              </a:lnSpc>
              <a:buFont typeface="Arial"/>
              <a:buChar char="•"/>
            </a:pPr>
            <a:r>
              <a:rPr lang="en-US" sz="2952" b="1">
                <a:solidFill>
                  <a:srgbClr val="003933"/>
                </a:solidFill>
                <a:latin typeface="Dosis Semi-Bold"/>
                <a:ea typeface="Dosis Semi-Bold"/>
                <a:cs typeface="Dosis Semi-Bold"/>
                <a:sym typeface="Dosis Semi-Bold"/>
              </a:rPr>
              <a:t>In this state, their cells are </a:t>
            </a:r>
            <a:r>
              <a:rPr lang="en-US" sz="2952" b="1">
                <a:solidFill>
                  <a:srgbClr val="003933"/>
                </a:solidFill>
                <a:latin typeface="Dosis Bold"/>
                <a:ea typeface="Dosis Bold"/>
                <a:cs typeface="Dosis Bold"/>
                <a:sym typeface="Dosis Bold"/>
              </a:rPr>
              <a:t>protected by special molecules</a:t>
            </a:r>
            <a:r>
              <a:rPr lang="en-US" sz="2952" b="1">
                <a:solidFill>
                  <a:srgbClr val="003933"/>
                </a:solidFill>
                <a:latin typeface="Dosis Semi-Bold"/>
                <a:ea typeface="Dosis Semi-Bold"/>
                <a:cs typeface="Dosis Semi-Bold"/>
                <a:sym typeface="Dosis Semi-Bold"/>
              </a:rPr>
              <a:t> that replace water and prevent damage.</a:t>
            </a:r>
          </a:p>
          <a:p>
            <a:pPr marL="637452" lvl="1" indent="-318726" algn="l">
              <a:lnSpc>
                <a:spcPts val="4340"/>
              </a:lnSpc>
              <a:buFont typeface="Arial"/>
              <a:buChar char="•"/>
            </a:pPr>
            <a:r>
              <a:rPr lang="en-US" sz="2952" b="1">
                <a:solidFill>
                  <a:srgbClr val="003933"/>
                </a:solidFill>
                <a:latin typeface="Dosis Semi-Bold"/>
                <a:ea typeface="Dosis Semi-Bold"/>
                <a:cs typeface="Dosis Semi-Bold"/>
                <a:sym typeface="Dosis Semi-Bold"/>
              </a:rPr>
              <a:t>Once the water comes back, tardigrades can “come back to life” and move around again!</a:t>
            </a:r>
          </a:p>
        </p:txBody>
      </p:sp>
      <p:sp>
        <p:nvSpPr>
          <p:cNvPr id="32" name="TextBox 32"/>
          <p:cNvSpPr txBox="1"/>
          <p:nvPr/>
        </p:nvSpPr>
        <p:spPr>
          <a:xfrm>
            <a:off x="10137408" y="8282629"/>
            <a:ext cx="7343194" cy="292938"/>
          </a:xfrm>
          <a:prstGeom prst="rect">
            <a:avLst/>
          </a:prstGeom>
        </p:spPr>
        <p:txBody>
          <a:bodyPr lIns="0" tIns="0" rIns="0" bIns="0" rtlCol="0" anchor="t">
            <a:spAutoFit/>
          </a:bodyPr>
          <a:lstStyle/>
          <a:p>
            <a:pPr algn="r">
              <a:lnSpc>
                <a:spcPts val="2406"/>
              </a:lnSpc>
            </a:pPr>
            <a:r>
              <a:rPr lang="en-US" sz="1552" b="1">
                <a:solidFill>
                  <a:srgbClr val="003933"/>
                </a:solidFill>
                <a:latin typeface="Dosis Semi-Bold"/>
                <a:ea typeface="Dosis Semi-Bold"/>
                <a:cs typeface="Dosis Semi-Bold"/>
                <a:sym typeface="Dosis Semi-Bold"/>
              </a:rPr>
              <a:t>Image Credit: American Scientist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en-US"/>
          </a:p>
        </p:txBody>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sp>
        <p:nvSpPr>
          <p:cNvPr id="16" name="Freeform 16"/>
          <p:cNvSpPr/>
          <p:nvPr/>
        </p:nvSpPr>
        <p:spPr>
          <a:xfrm>
            <a:off x="15119006" y="7150056"/>
            <a:ext cx="2717478" cy="2653247"/>
          </a:xfrm>
          <a:custGeom>
            <a:avLst/>
            <a:gdLst/>
            <a:ahLst/>
            <a:cxnLst/>
            <a:rect l="l" t="t" r="r" b="b"/>
            <a:pathLst>
              <a:path w="2717478" h="2653247">
                <a:moveTo>
                  <a:pt x="0" y="0"/>
                </a:moveTo>
                <a:lnTo>
                  <a:pt x="2717478" y="0"/>
                </a:lnTo>
                <a:lnTo>
                  <a:pt x="2717478" y="2653246"/>
                </a:lnTo>
                <a:lnTo>
                  <a:pt x="0" y="26532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7" name="Group 17"/>
          <p:cNvGrpSpPr/>
          <p:nvPr/>
        </p:nvGrpSpPr>
        <p:grpSpPr>
          <a:xfrm rot="-2074858">
            <a:off x="15366099" y="2674126"/>
            <a:ext cx="229651" cy="229651"/>
            <a:chOff x="0" y="0"/>
            <a:chExt cx="6350000" cy="6350000"/>
          </a:xfrm>
        </p:grpSpPr>
        <p:sp>
          <p:nvSpPr>
            <p:cNvPr id="18" name="Freeform 1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19" name="Freeform 19"/>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21" name="Group 21"/>
          <p:cNvGrpSpPr>
            <a:grpSpLocks noChangeAspect="1"/>
          </p:cNvGrpSpPr>
          <p:nvPr/>
        </p:nvGrpSpPr>
        <p:grpSpPr>
          <a:xfrm rot="-2949008">
            <a:off x="15866380" y="4469518"/>
            <a:ext cx="498419" cy="262574"/>
            <a:chOff x="0" y="0"/>
            <a:chExt cx="1610360" cy="848360"/>
          </a:xfrm>
        </p:grpSpPr>
        <p:sp>
          <p:nvSpPr>
            <p:cNvPr id="22" name="Freeform 2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3" name="Group 23"/>
          <p:cNvGrpSpPr>
            <a:grpSpLocks noChangeAspect="1"/>
          </p:cNvGrpSpPr>
          <p:nvPr/>
        </p:nvGrpSpPr>
        <p:grpSpPr>
          <a:xfrm rot="-2949008">
            <a:off x="14359241" y="9446041"/>
            <a:ext cx="498419" cy="262574"/>
            <a:chOff x="0" y="0"/>
            <a:chExt cx="1610360" cy="848360"/>
          </a:xfrm>
        </p:grpSpPr>
        <p:sp>
          <p:nvSpPr>
            <p:cNvPr id="24" name="Freeform 2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5" name="Group 25"/>
          <p:cNvGrpSpPr/>
          <p:nvPr/>
        </p:nvGrpSpPr>
        <p:grpSpPr>
          <a:xfrm>
            <a:off x="15738452" y="6288751"/>
            <a:ext cx="229651" cy="229651"/>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27" name="Freeform 27"/>
          <p:cNvSpPr/>
          <p:nvPr/>
        </p:nvSpPr>
        <p:spPr>
          <a:xfrm rot="-808225">
            <a:off x="15634655" y="561637"/>
            <a:ext cx="2053555" cy="2933651"/>
          </a:xfrm>
          <a:custGeom>
            <a:avLst/>
            <a:gdLst/>
            <a:ahLst/>
            <a:cxnLst/>
            <a:rect l="l" t="t" r="r" b="b"/>
            <a:pathLst>
              <a:path w="2053555" h="2933651">
                <a:moveTo>
                  <a:pt x="0" y="0"/>
                </a:moveTo>
                <a:lnTo>
                  <a:pt x="2053556" y="0"/>
                </a:lnTo>
                <a:lnTo>
                  <a:pt x="2053556" y="2933651"/>
                </a:lnTo>
                <a:lnTo>
                  <a:pt x="0" y="29336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8" name="Freeform 28"/>
          <p:cNvSpPr/>
          <p:nvPr/>
        </p:nvSpPr>
        <p:spPr>
          <a:xfrm>
            <a:off x="1036948" y="2629242"/>
            <a:ext cx="6738863" cy="5589753"/>
          </a:xfrm>
          <a:custGeom>
            <a:avLst/>
            <a:gdLst/>
            <a:ahLst/>
            <a:cxnLst/>
            <a:rect l="l" t="t" r="r" b="b"/>
            <a:pathLst>
              <a:path w="6738863" h="5589753">
                <a:moveTo>
                  <a:pt x="0" y="0"/>
                </a:moveTo>
                <a:lnTo>
                  <a:pt x="6738864" y="0"/>
                </a:lnTo>
                <a:lnTo>
                  <a:pt x="6738864" y="5589753"/>
                </a:lnTo>
                <a:lnTo>
                  <a:pt x="0" y="5589753"/>
                </a:lnTo>
                <a:lnTo>
                  <a:pt x="0" y="0"/>
                </a:lnTo>
                <a:close/>
              </a:path>
            </a:pathLst>
          </a:custGeom>
          <a:blipFill>
            <a:blip r:embed="rId11"/>
            <a:stretch>
              <a:fillRect l="-34230" r="-33472" b="-1089"/>
            </a:stretch>
          </a:blipFill>
        </p:spPr>
        <p:txBody>
          <a:bodyPr/>
          <a:lstStyle/>
          <a:p>
            <a:endParaRPr lang="en-US"/>
          </a:p>
        </p:txBody>
      </p:sp>
      <p:sp>
        <p:nvSpPr>
          <p:cNvPr id="29" name="TextBox 29"/>
          <p:cNvSpPr txBox="1"/>
          <p:nvPr/>
        </p:nvSpPr>
        <p:spPr>
          <a:xfrm>
            <a:off x="3324710" y="838425"/>
            <a:ext cx="11638581" cy="922021"/>
          </a:xfrm>
          <a:prstGeom prst="rect">
            <a:avLst/>
          </a:prstGeom>
        </p:spPr>
        <p:txBody>
          <a:bodyPr lIns="0" tIns="0" rIns="0" bIns="0" rtlCol="0" anchor="t">
            <a:spAutoFit/>
          </a:bodyPr>
          <a:lstStyle/>
          <a:p>
            <a:pPr algn="ctr">
              <a:lnSpc>
                <a:spcPts val="7140"/>
              </a:lnSpc>
            </a:pPr>
            <a:r>
              <a:rPr lang="en-US" sz="6000" spc="198">
                <a:solidFill>
                  <a:srgbClr val="00AD9C"/>
                </a:solidFill>
                <a:latin typeface="Marykate"/>
                <a:ea typeface="Marykate"/>
                <a:cs typeface="Marykate"/>
                <a:sym typeface="Marykate"/>
              </a:rPr>
              <a:t>TOUGH IN EXTREME CONDITIONS</a:t>
            </a:r>
          </a:p>
        </p:txBody>
      </p:sp>
      <p:sp>
        <p:nvSpPr>
          <p:cNvPr id="30" name="TextBox 30"/>
          <p:cNvSpPr txBox="1"/>
          <p:nvPr/>
        </p:nvSpPr>
        <p:spPr>
          <a:xfrm>
            <a:off x="7978020" y="2805787"/>
            <a:ext cx="7343194" cy="5284697"/>
          </a:xfrm>
          <a:prstGeom prst="rect">
            <a:avLst/>
          </a:prstGeom>
        </p:spPr>
        <p:txBody>
          <a:bodyPr lIns="0" tIns="0" rIns="0" bIns="0" rtlCol="0" anchor="t">
            <a:spAutoFit/>
          </a:bodyPr>
          <a:lstStyle/>
          <a:p>
            <a:pPr marL="680631" lvl="1" indent="-340315" algn="l">
              <a:lnSpc>
                <a:spcPts val="5296"/>
              </a:lnSpc>
              <a:buFont typeface="Arial"/>
              <a:buChar char="•"/>
            </a:pPr>
            <a:r>
              <a:rPr lang="en-US" sz="3152" b="1">
                <a:solidFill>
                  <a:srgbClr val="003933"/>
                </a:solidFill>
                <a:latin typeface="Dosis Semi-Bold"/>
                <a:ea typeface="Dosis Semi-Bold"/>
                <a:cs typeface="Dosis Semi-Bold"/>
                <a:sym typeface="Dosis Semi-Bold"/>
              </a:rPr>
              <a:t>Tardigrades can survive extreme temperatures, from </a:t>
            </a:r>
            <a:r>
              <a:rPr lang="en-US" sz="3152" b="1">
                <a:solidFill>
                  <a:srgbClr val="003933"/>
                </a:solidFill>
                <a:latin typeface="Dosis Bold"/>
                <a:ea typeface="Dosis Bold"/>
                <a:cs typeface="Dosis Bold"/>
                <a:sym typeface="Dosis Bold"/>
              </a:rPr>
              <a:t>below freezing</a:t>
            </a:r>
            <a:r>
              <a:rPr lang="en-US" sz="3152" b="1">
                <a:solidFill>
                  <a:srgbClr val="003933"/>
                </a:solidFill>
                <a:latin typeface="Dosis Semi-Bold"/>
                <a:ea typeface="Dosis Semi-Bold"/>
                <a:cs typeface="Dosis Semi-Bold"/>
                <a:sym typeface="Dosis Semi-Bold"/>
              </a:rPr>
              <a:t> to </a:t>
            </a:r>
            <a:r>
              <a:rPr lang="en-US" sz="3152" b="1">
                <a:solidFill>
                  <a:srgbClr val="003933"/>
                </a:solidFill>
                <a:latin typeface="Dosis Bold"/>
                <a:ea typeface="Dosis Bold"/>
                <a:cs typeface="Dosis Bold"/>
                <a:sym typeface="Dosis Bold"/>
              </a:rPr>
              <a:t>above the boiling point</a:t>
            </a:r>
            <a:r>
              <a:rPr lang="en-US" sz="3152" b="1">
                <a:solidFill>
                  <a:srgbClr val="003933"/>
                </a:solidFill>
                <a:latin typeface="Dosis Semi-Bold"/>
                <a:ea typeface="Dosis Semi-Bold"/>
                <a:cs typeface="Dosis Semi-Bold"/>
                <a:sym typeface="Dosis Semi-Bold"/>
              </a:rPr>
              <a:t> of water.</a:t>
            </a:r>
          </a:p>
          <a:p>
            <a:pPr marL="680631" lvl="1" indent="-340315" algn="l">
              <a:lnSpc>
                <a:spcPts val="5296"/>
              </a:lnSpc>
              <a:buFont typeface="Arial"/>
              <a:buChar char="•"/>
            </a:pPr>
            <a:r>
              <a:rPr lang="en-US" sz="3152" b="1">
                <a:solidFill>
                  <a:srgbClr val="003933"/>
                </a:solidFill>
                <a:latin typeface="Dosis Semi-Bold"/>
                <a:ea typeface="Dosis Semi-Bold"/>
                <a:cs typeface="Dosis Semi-Bold"/>
                <a:sym typeface="Dosis Semi-Bold"/>
              </a:rPr>
              <a:t>They can handle high levels of </a:t>
            </a:r>
            <a:r>
              <a:rPr lang="en-US" sz="3152" b="1">
                <a:solidFill>
                  <a:srgbClr val="003933"/>
                </a:solidFill>
                <a:latin typeface="Dosis Bold"/>
                <a:ea typeface="Dosis Bold"/>
                <a:cs typeface="Dosis Bold"/>
                <a:sym typeface="Dosis Bold"/>
              </a:rPr>
              <a:t>radiation</a:t>
            </a:r>
            <a:r>
              <a:rPr lang="en-US" sz="3152" b="1">
                <a:solidFill>
                  <a:srgbClr val="003933"/>
                </a:solidFill>
                <a:latin typeface="Dosis Semi-Bold"/>
                <a:ea typeface="Dosis Semi-Bold"/>
                <a:cs typeface="Dosis Semi-Bold"/>
                <a:sym typeface="Dosis Semi-Bold"/>
              </a:rPr>
              <a:t> that would be deadly to humans.</a:t>
            </a:r>
          </a:p>
          <a:p>
            <a:pPr marL="680631" lvl="1" indent="-340315" algn="l">
              <a:lnSpc>
                <a:spcPts val="5296"/>
              </a:lnSpc>
              <a:buFont typeface="Arial"/>
              <a:buChar char="•"/>
            </a:pPr>
            <a:r>
              <a:rPr lang="en-US" sz="3152" b="1">
                <a:solidFill>
                  <a:srgbClr val="003933"/>
                </a:solidFill>
                <a:latin typeface="Dosis Semi-Bold"/>
                <a:ea typeface="Dosis Semi-Bold"/>
                <a:cs typeface="Dosis Semi-Bold"/>
                <a:sym typeface="Dosis Semi-Bold"/>
              </a:rPr>
              <a:t>They've survived the vacuum and radiation of </a:t>
            </a:r>
            <a:r>
              <a:rPr lang="en-US" sz="3152" b="1">
                <a:solidFill>
                  <a:srgbClr val="003933"/>
                </a:solidFill>
                <a:latin typeface="Dosis Bold"/>
                <a:ea typeface="Dosis Bold"/>
                <a:cs typeface="Dosis Bold"/>
                <a:sym typeface="Dosis Bold"/>
              </a:rPr>
              <a:t>outer space</a:t>
            </a:r>
            <a:r>
              <a:rPr lang="en-US" sz="3152" b="1">
                <a:solidFill>
                  <a:srgbClr val="003933"/>
                </a:solidFill>
                <a:latin typeface="Dosis Semi-Bold"/>
                <a:ea typeface="Dosis Semi-Bold"/>
                <a:cs typeface="Dosis Semi-Bold"/>
                <a:sym typeface="Dosis Semi-Bold"/>
              </a:rPr>
              <a:t> during experiments.</a:t>
            </a:r>
          </a:p>
        </p:txBody>
      </p:sp>
      <p:sp>
        <p:nvSpPr>
          <p:cNvPr id="31" name="Freeform 31"/>
          <p:cNvSpPr/>
          <p:nvPr/>
        </p:nvSpPr>
        <p:spPr>
          <a:xfrm rot="738161" flipH="1">
            <a:off x="4992229" y="3694117"/>
            <a:ext cx="1694515" cy="1694515"/>
          </a:xfrm>
          <a:custGeom>
            <a:avLst/>
            <a:gdLst/>
            <a:ahLst/>
            <a:cxnLst/>
            <a:rect l="l" t="t" r="r" b="b"/>
            <a:pathLst>
              <a:path w="1694515" h="1694515">
                <a:moveTo>
                  <a:pt x="1694516" y="0"/>
                </a:moveTo>
                <a:lnTo>
                  <a:pt x="0" y="0"/>
                </a:lnTo>
                <a:lnTo>
                  <a:pt x="0" y="1694515"/>
                </a:lnTo>
                <a:lnTo>
                  <a:pt x="1694516" y="1694515"/>
                </a:lnTo>
                <a:lnTo>
                  <a:pt x="1694516" y="0"/>
                </a:lnTo>
                <a:close/>
              </a:path>
            </a:pathLst>
          </a:custGeom>
          <a:blipFill>
            <a:blip r:embed="rId12"/>
            <a:stretch>
              <a:fillRect/>
            </a:stretch>
          </a:blipFill>
        </p:spPr>
        <p:txBody>
          <a:bodyPr/>
          <a:lstStyle/>
          <a:p>
            <a:endParaRPr lang="en-US"/>
          </a:p>
        </p:txBody>
      </p:sp>
      <p:sp>
        <p:nvSpPr>
          <p:cNvPr id="32" name="Freeform 32"/>
          <p:cNvSpPr/>
          <p:nvPr/>
        </p:nvSpPr>
        <p:spPr>
          <a:xfrm rot="738161">
            <a:off x="3738812" y="4852763"/>
            <a:ext cx="1694515" cy="1694515"/>
          </a:xfrm>
          <a:custGeom>
            <a:avLst/>
            <a:gdLst/>
            <a:ahLst/>
            <a:cxnLst/>
            <a:rect l="l" t="t" r="r" b="b"/>
            <a:pathLst>
              <a:path w="1694515" h="1694515">
                <a:moveTo>
                  <a:pt x="0" y="0"/>
                </a:moveTo>
                <a:lnTo>
                  <a:pt x="1694516" y="0"/>
                </a:lnTo>
                <a:lnTo>
                  <a:pt x="1694516" y="1694515"/>
                </a:lnTo>
                <a:lnTo>
                  <a:pt x="0" y="1694515"/>
                </a:lnTo>
                <a:lnTo>
                  <a:pt x="0" y="0"/>
                </a:lnTo>
                <a:close/>
              </a:path>
            </a:pathLst>
          </a:custGeom>
          <a:blipFill>
            <a:blip r:embed="rId12"/>
            <a:stretch>
              <a:fillRect/>
            </a:stretch>
          </a:blipFill>
        </p:spPr>
        <p:txBody>
          <a:bodyPr/>
          <a:lstStyle/>
          <a:p>
            <a:endParaRPr lang="en-US"/>
          </a:p>
        </p:txBody>
      </p:sp>
      <p:sp>
        <p:nvSpPr>
          <p:cNvPr id="33" name="TextBox 33"/>
          <p:cNvSpPr txBox="1"/>
          <p:nvPr/>
        </p:nvSpPr>
        <p:spPr>
          <a:xfrm>
            <a:off x="1028700" y="8161845"/>
            <a:ext cx="7343194" cy="597738"/>
          </a:xfrm>
          <a:prstGeom prst="rect">
            <a:avLst/>
          </a:prstGeom>
        </p:spPr>
        <p:txBody>
          <a:bodyPr lIns="0" tIns="0" rIns="0" bIns="0" rtlCol="0" anchor="t">
            <a:spAutoFit/>
          </a:bodyPr>
          <a:lstStyle/>
          <a:p>
            <a:pPr algn="l">
              <a:lnSpc>
                <a:spcPts val="2406"/>
              </a:lnSpc>
            </a:pPr>
            <a:r>
              <a:rPr lang="en-US" sz="1552" b="1">
                <a:solidFill>
                  <a:srgbClr val="003933"/>
                </a:solidFill>
                <a:latin typeface="Dosis Semi-Bold"/>
                <a:ea typeface="Dosis Semi-Bold"/>
                <a:cs typeface="Dosis Semi-Bold"/>
                <a:sym typeface="Dosis Semi-Bold"/>
              </a:rPr>
              <a:t>T</a:t>
            </a:r>
            <a:r>
              <a:rPr lang="en-US" sz="1552" b="1">
                <a:solidFill>
                  <a:srgbClr val="003933"/>
                </a:solidFill>
                <a:latin typeface="Dosis Bold"/>
                <a:ea typeface="Dosis Bold"/>
                <a:cs typeface="Dosis Bold"/>
                <a:sym typeface="Dosis Bold"/>
              </a:rPr>
              <a:t>his is NOT a real image</a:t>
            </a:r>
            <a:r>
              <a:rPr lang="en-US" sz="1552" b="1">
                <a:solidFill>
                  <a:srgbClr val="003933"/>
                </a:solidFill>
                <a:latin typeface="Dosis Semi-Bold"/>
                <a:ea typeface="Dosis Semi-Bold"/>
                <a:cs typeface="Dosis Semi-Bold"/>
                <a:sym typeface="Dosis Semi-Bold"/>
              </a:rPr>
              <a:t>. Tardigrades are microscopic and have been added to the image.</a:t>
            </a:r>
          </a:p>
          <a:p>
            <a:pPr algn="l">
              <a:lnSpc>
                <a:spcPts val="2406"/>
              </a:lnSpc>
            </a:pPr>
            <a:r>
              <a:rPr lang="en-US" sz="1552" b="1">
                <a:solidFill>
                  <a:srgbClr val="003933"/>
                </a:solidFill>
                <a:latin typeface="Dosis Semi-Bold"/>
                <a:ea typeface="Dosis Semi-Bold"/>
                <a:cs typeface="Dosis Semi-Bold"/>
                <a:sym typeface="Dosis Semi-Bold"/>
              </a:rPr>
              <a:t>Image Credit: Gale Blog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en-US"/>
          </a:p>
        </p:txBody>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3324710" y="838425"/>
            <a:ext cx="11638581" cy="922020"/>
          </a:xfrm>
          <a:prstGeom prst="rect">
            <a:avLst/>
          </a:prstGeom>
        </p:spPr>
        <p:txBody>
          <a:bodyPr lIns="0" tIns="0" rIns="0" bIns="0" rtlCol="0" anchor="t">
            <a:spAutoFit/>
          </a:bodyPr>
          <a:lstStyle/>
          <a:p>
            <a:pPr algn="ctr">
              <a:lnSpc>
                <a:spcPts val="7139"/>
              </a:lnSpc>
            </a:pPr>
            <a:r>
              <a:rPr lang="en-US" sz="6000" spc="198">
                <a:solidFill>
                  <a:srgbClr val="00AD9C"/>
                </a:solidFill>
                <a:latin typeface="Marykate"/>
                <a:ea typeface="Marykate"/>
                <a:cs typeface="Marykate"/>
                <a:sym typeface="Marykate"/>
              </a:rPr>
              <a:t>WHERE THEY LIVE</a:t>
            </a:r>
          </a:p>
        </p:txBody>
      </p:sp>
      <p:sp>
        <p:nvSpPr>
          <p:cNvPr id="17" name="Freeform 17"/>
          <p:cNvSpPr/>
          <p:nvPr/>
        </p:nvSpPr>
        <p:spPr>
          <a:xfrm rot="542064">
            <a:off x="756896" y="536471"/>
            <a:ext cx="2436139" cy="2838721"/>
          </a:xfrm>
          <a:custGeom>
            <a:avLst/>
            <a:gdLst/>
            <a:ahLst/>
            <a:cxnLst/>
            <a:rect l="l" t="t" r="r" b="b"/>
            <a:pathLst>
              <a:path w="2436139" h="2838721">
                <a:moveTo>
                  <a:pt x="0" y="0"/>
                </a:moveTo>
                <a:lnTo>
                  <a:pt x="2436139" y="0"/>
                </a:lnTo>
                <a:lnTo>
                  <a:pt x="2436139" y="2838721"/>
                </a:lnTo>
                <a:lnTo>
                  <a:pt x="0" y="28387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18"/>
          <p:cNvSpPr/>
          <p:nvPr/>
        </p:nvSpPr>
        <p:spPr>
          <a:xfrm rot="-10325232" flipV="1">
            <a:off x="606914" y="6940297"/>
            <a:ext cx="2736104" cy="2736104"/>
          </a:xfrm>
          <a:custGeom>
            <a:avLst/>
            <a:gdLst/>
            <a:ahLst/>
            <a:cxnLst/>
            <a:rect l="l" t="t" r="r" b="b"/>
            <a:pathLst>
              <a:path w="2736104" h="2736104">
                <a:moveTo>
                  <a:pt x="0" y="2736104"/>
                </a:moveTo>
                <a:lnTo>
                  <a:pt x="2736103" y="2736104"/>
                </a:lnTo>
                <a:lnTo>
                  <a:pt x="2736103" y="0"/>
                </a:lnTo>
                <a:lnTo>
                  <a:pt x="0" y="0"/>
                </a:lnTo>
                <a:lnTo>
                  <a:pt x="0" y="273610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9" name="Group 19"/>
          <p:cNvGrpSpPr/>
          <p:nvPr/>
        </p:nvGrpSpPr>
        <p:grpSpPr>
          <a:xfrm>
            <a:off x="1860140" y="4039872"/>
            <a:ext cx="229651" cy="229651"/>
            <a:chOff x="0" y="0"/>
            <a:chExt cx="6350000" cy="6350000"/>
          </a:xfrm>
        </p:grpSpPr>
        <p:sp>
          <p:nvSpPr>
            <p:cNvPr id="20" name="Freeform 2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21" name="Freeform 21"/>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2" name="Freeform 22"/>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3" name="Group 23"/>
          <p:cNvGrpSpPr>
            <a:grpSpLocks noChangeAspect="1"/>
          </p:cNvGrpSpPr>
          <p:nvPr/>
        </p:nvGrpSpPr>
        <p:grpSpPr>
          <a:xfrm rot="1977585">
            <a:off x="3269116" y="9426276"/>
            <a:ext cx="498419" cy="262574"/>
            <a:chOff x="0" y="0"/>
            <a:chExt cx="1610360" cy="848360"/>
          </a:xfrm>
        </p:grpSpPr>
        <p:sp>
          <p:nvSpPr>
            <p:cNvPr id="24" name="Freeform 2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5" name="Group 25"/>
          <p:cNvGrpSpPr/>
          <p:nvPr/>
        </p:nvGrpSpPr>
        <p:grpSpPr>
          <a:xfrm>
            <a:off x="2030890" y="9258300"/>
            <a:ext cx="229651" cy="229651"/>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27" name="Freeform 27"/>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28" name="Group 28"/>
          <p:cNvGrpSpPr>
            <a:grpSpLocks noChangeAspect="1"/>
          </p:cNvGrpSpPr>
          <p:nvPr/>
        </p:nvGrpSpPr>
        <p:grpSpPr>
          <a:xfrm rot="-874149">
            <a:off x="1053712" y="5439604"/>
            <a:ext cx="498419" cy="262574"/>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30" name="TextBox 30"/>
          <p:cNvSpPr txBox="1"/>
          <p:nvPr/>
        </p:nvSpPr>
        <p:spPr>
          <a:xfrm>
            <a:off x="3518326" y="2076843"/>
            <a:ext cx="7975724" cy="7296282"/>
          </a:xfrm>
          <a:prstGeom prst="rect">
            <a:avLst/>
          </a:prstGeom>
        </p:spPr>
        <p:txBody>
          <a:bodyPr lIns="0" tIns="0" rIns="0" bIns="0" rtlCol="0" anchor="t">
            <a:spAutoFit/>
          </a:bodyPr>
          <a:lstStyle/>
          <a:p>
            <a:pPr marL="723810" lvl="1" indent="-361905" algn="l">
              <a:lnSpc>
                <a:spcPts val="5296"/>
              </a:lnSpc>
              <a:buFont typeface="Arial"/>
              <a:buChar char="•"/>
            </a:pPr>
            <a:r>
              <a:rPr lang="en-US" sz="3352" b="1">
                <a:solidFill>
                  <a:srgbClr val="003933"/>
                </a:solidFill>
                <a:latin typeface="Dosis Semi-Bold"/>
                <a:ea typeface="Dosis Semi-Bold"/>
                <a:cs typeface="Dosis Semi-Bold"/>
                <a:sym typeface="Dosis Semi-Bold"/>
              </a:rPr>
              <a:t>Tardigrades are found </a:t>
            </a:r>
            <a:r>
              <a:rPr lang="en-US" sz="3352" b="1">
                <a:solidFill>
                  <a:srgbClr val="003933"/>
                </a:solidFill>
                <a:latin typeface="Dosis Bold"/>
                <a:ea typeface="Dosis Bold"/>
                <a:cs typeface="Dosis Bold"/>
                <a:sym typeface="Dosis Bold"/>
              </a:rPr>
              <a:t>all over the world</a:t>
            </a:r>
            <a:r>
              <a:rPr lang="en-US" sz="3352" b="1">
                <a:solidFill>
                  <a:srgbClr val="003933"/>
                </a:solidFill>
                <a:latin typeface="Dosis Semi-Bold"/>
                <a:ea typeface="Dosis Semi-Bold"/>
                <a:cs typeface="Dosis Semi-Bold"/>
                <a:sym typeface="Dosis Semi-Bold"/>
              </a:rPr>
              <a:t>: in oceans, freshwater, deserts, and polar ice.</a:t>
            </a:r>
          </a:p>
          <a:p>
            <a:pPr marL="723810" lvl="1" indent="-361905" algn="l">
              <a:lnSpc>
                <a:spcPts val="5296"/>
              </a:lnSpc>
              <a:buFont typeface="Arial"/>
              <a:buChar char="•"/>
            </a:pPr>
            <a:r>
              <a:rPr lang="en-US" sz="3352" b="1">
                <a:solidFill>
                  <a:srgbClr val="003933"/>
                </a:solidFill>
                <a:latin typeface="Dosis Semi-Bold"/>
                <a:ea typeface="Dosis Semi-Bold"/>
                <a:cs typeface="Dosis Semi-Bold"/>
                <a:sym typeface="Dosis Semi-Bold"/>
              </a:rPr>
              <a:t>They live on </a:t>
            </a:r>
            <a:r>
              <a:rPr lang="en-US" sz="3352" b="1">
                <a:solidFill>
                  <a:srgbClr val="003933"/>
                </a:solidFill>
                <a:latin typeface="Dosis Bold"/>
                <a:ea typeface="Dosis Bold"/>
                <a:cs typeface="Dosis Bold"/>
                <a:sym typeface="Dosis Bold"/>
              </a:rPr>
              <a:t>every continent</a:t>
            </a:r>
            <a:r>
              <a:rPr lang="en-US" sz="3352" b="1">
                <a:solidFill>
                  <a:srgbClr val="003933"/>
                </a:solidFill>
                <a:latin typeface="Dosis Semi-Bold"/>
                <a:ea typeface="Dosis Semi-Bold"/>
                <a:cs typeface="Dosis Semi-Bold"/>
                <a:sym typeface="Dosis Semi-Bold"/>
              </a:rPr>
              <a:t>, including Antarctica.</a:t>
            </a:r>
          </a:p>
          <a:p>
            <a:pPr marL="723810" lvl="1" indent="-361905" algn="l">
              <a:lnSpc>
                <a:spcPts val="5296"/>
              </a:lnSpc>
              <a:buFont typeface="Arial"/>
              <a:buChar char="•"/>
            </a:pPr>
            <a:r>
              <a:rPr lang="en-US" sz="3352" b="1">
                <a:solidFill>
                  <a:srgbClr val="003933"/>
                </a:solidFill>
                <a:latin typeface="Dosis Semi-Bold"/>
                <a:ea typeface="Dosis Semi-Bold"/>
                <a:cs typeface="Dosis Semi-Bold"/>
                <a:sym typeface="Dosis Semi-Bold"/>
              </a:rPr>
              <a:t>You might find them in moss and lichen in </a:t>
            </a:r>
            <a:r>
              <a:rPr lang="en-US" sz="3352" b="1">
                <a:solidFill>
                  <a:srgbClr val="003933"/>
                </a:solidFill>
                <a:latin typeface="Dosis Bold"/>
                <a:ea typeface="Dosis Bold"/>
                <a:cs typeface="Dosis Bold"/>
                <a:sym typeface="Dosis Bold"/>
              </a:rPr>
              <a:t>your backyard</a:t>
            </a:r>
            <a:r>
              <a:rPr lang="en-US" sz="3352" b="1">
                <a:solidFill>
                  <a:srgbClr val="003933"/>
                </a:solidFill>
                <a:latin typeface="Dosis Semi-Bold"/>
                <a:ea typeface="Dosis Semi-Bold"/>
                <a:cs typeface="Dosis Semi-Bold"/>
                <a:sym typeface="Dosis Semi-Bold"/>
              </a:rPr>
              <a:t>, with a microscope and some patience.</a:t>
            </a:r>
          </a:p>
          <a:p>
            <a:pPr marL="723810" lvl="1" indent="-361905" algn="l">
              <a:lnSpc>
                <a:spcPts val="5296"/>
              </a:lnSpc>
              <a:buFont typeface="Arial"/>
              <a:buChar char="•"/>
            </a:pPr>
            <a:r>
              <a:rPr lang="en-US" sz="3352" b="1">
                <a:solidFill>
                  <a:srgbClr val="003933"/>
                </a:solidFill>
                <a:latin typeface="Dosis Semi-Bold"/>
                <a:ea typeface="Dosis Semi-Bold"/>
                <a:cs typeface="Dosis Semi-Bold"/>
                <a:sym typeface="Dosis Semi-Bold"/>
              </a:rPr>
              <a:t>Their ability to survive harsh conditions makes them one of the </a:t>
            </a:r>
            <a:r>
              <a:rPr lang="en-US" sz="3352" b="1">
                <a:solidFill>
                  <a:srgbClr val="003933"/>
                </a:solidFill>
                <a:latin typeface="Dosis Bold"/>
                <a:ea typeface="Dosis Bold"/>
                <a:cs typeface="Dosis Bold"/>
                <a:sym typeface="Dosis Bold"/>
              </a:rPr>
              <a:t>most widespread animals</a:t>
            </a:r>
            <a:r>
              <a:rPr lang="en-US" sz="3352" b="1">
                <a:solidFill>
                  <a:srgbClr val="003933"/>
                </a:solidFill>
                <a:latin typeface="Dosis Semi-Bold"/>
                <a:ea typeface="Dosis Semi-Bold"/>
                <a:cs typeface="Dosis Semi-Bold"/>
                <a:sym typeface="Dosis Semi-Bold"/>
              </a:rPr>
              <a:t> on Earth.</a:t>
            </a:r>
          </a:p>
        </p:txBody>
      </p:sp>
      <p:sp>
        <p:nvSpPr>
          <p:cNvPr id="31" name="Freeform 31"/>
          <p:cNvSpPr/>
          <p:nvPr/>
        </p:nvSpPr>
        <p:spPr>
          <a:xfrm>
            <a:off x="11722649" y="2685514"/>
            <a:ext cx="6150261" cy="6150261"/>
          </a:xfrm>
          <a:custGeom>
            <a:avLst/>
            <a:gdLst/>
            <a:ahLst/>
            <a:cxnLst/>
            <a:rect l="l" t="t" r="r" b="b"/>
            <a:pathLst>
              <a:path w="6150261" h="6150261">
                <a:moveTo>
                  <a:pt x="0" y="0"/>
                </a:moveTo>
                <a:lnTo>
                  <a:pt x="6150261" y="0"/>
                </a:lnTo>
                <a:lnTo>
                  <a:pt x="6150261" y="6150261"/>
                </a:lnTo>
                <a:lnTo>
                  <a:pt x="0" y="6150261"/>
                </a:lnTo>
                <a:lnTo>
                  <a:pt x="0" y="0"/>
                </a:lnTo>
                <a:close/>
              </a:path>
            </a:pathLst>
          </a:custGeom>
          <a:blipFill>
            <a:blip r:embed="rId13"/>
            <a:stretch>
              <a:fillRect/>
            </a:stretch>
          </a:blipFill>
        </p:spPr>
        <p:txBody>
          <a:bodyPr/>
          <a:lstStyle/>
          <a:p>
            <a:endParaRPr lang="en-US"/>
          </a:p>
        </p:txBody>
      </p:sp>
      <p:sp>
        <p:nvSpPr>
          <p:cNvPr id="32" name="Freeform 32"/>
          <p:cNvSpPr/>
          <p:nvPr/>
        </p:nvSpPr>
        <p:spPr>
          <a:xfrm>
            <a:off x="12037849" y="3250437"/>
            <a:ext cx="3389031" cy="3389031"/>
          </a:xfrm>
          <a:custGeom>
            <a:avLst/>
            <a:gdLst/>
            <a:ahLst/>
            <a:cxnLst/>
            <a:rect l="l" t="t" r="r" b="b"/>
            <a:pathLst>
              <a:path w="3389031" h="3389031">
                <a:moveTo>
                  <a:pt x="0" y="0"/>
                </a:moveTo>
                <a:lnTo>
                  <a:pt x="3389031" y="0"/>
                </a:lnTo>
                <a:lnTo>
                  <a:pt x="3389031" y="3389031"/>
                </a:lnTo>
                <a:lnTo>
                  <a:pt x="0" y="3389031"/>
                </a:lnTo>
                <a:lnTo>
                  <a:pt x="0" y="0"/>
                </a:lnTo>
                <a:close/>
              </a:path>
            </a:pathLst>
          </a:custGeom>
          <a:blipFill>
            <a:blip r:embed="rId14"/>
            <a:stretch>
              <a:fillRect/>
            </a:stretch>
          </a:blipFill>
        </p:spPr>
        <p:txBody>
          <a:bodyPr/>
          <a:lstStyle/>
          <a:p>
            <a:endParaRPr lang="en-US"/>
          </a:p>
        </p:txBody>
      </p:sp>
      <p:sp>
        <p:nvSpPr>
          <p:cNvPr id="33" name="Freeform 33"/>
          <p:cNvSpPr/>
          <p:nvPr/>
        </p:nvSpPr>
        <p:spPr>
          <a:xfrm flipH="1">
            <a:off x="14797780" y="5427705"/>
            <a:ext cx="2674568" cy="2674568"/>
          </a:xfrm>
          <a:custGeom>
            <a:avLst/>
            <a:gdLst/>
            <a:ahLst/>
            <a:cxnLst/>
            <a:rect l="l" t="t" r="r" b="b"/>
            <a:pathLst>
              <a:path w="2674568" h="2674568">
                <a:moveTo>
                  <a:pt x="2674568" y="0"/>
                </a:moveTo>
                <a:lnTo>
                  <a:pt x="0" y="0"/>
                </a:lnTo>
                <a:lnTo>
                  <a:pt x="0" y="2674568"/>
                </a:lnTo>
                <a:lnTo>
                  <a:pt x="2674568" y="2674568"/>
                </a:lnTo>
                <a:lnTo>
                  <a:pt x="2674568" y="0"/>
                </a:lnTo>
                <a:close/>
              </a:path>
            </a:pathLst>
          </a:custGeom>
          <a:blipFill>
            <a:blip r:embed="rId14"/>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en-US"/>
          </a:p>
        </p:txBody>
      </p:sp>
      <p:sp>
        <p:nvSpPr>
          <p:cNvPr id="3" name="Freeform 3"/>
          <p:cNvSpPr/>
          <p:nvPr/>
        </p:nvSpPr>
        <p:spPr>
          <a:xfrm rot="776812">
            <a:off x="11654327" y="4757458"/>
            <a:ext cx="1403466" cy="2756808"/>
          </a:xfrm>
          <a:custGeom>
            <a:avLst/>
            <a:gdLst/>
            <a:ahLst/>
            <a:cxnLst/>
            <a:rect l="l" t="t" r="r" b="b"/>
            <a:pathLst>
              <a:path w="1403466" h="2756808">
                <a:moveTo>
                  <a:pt x="0" y="0"/>
                </a:moveTo>
                <a:lnTo>
                  <a:pt x="1403466" y="0"/>
                </a:lnTo>
                <a:lnTo>
                  <a:pt x="1403466" y="2756809"/>
                </a:lnTo>
                <a:lnTo>
                  <a:pt x="0" y="27568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888538" y="-836544"/>
            <a:ext cx="20086371" cy="12006726"/>
            <a:chOff x="0" y="0"/>
            <a:chExt cx="26781829" cy="16008969"/>
          </a:xfrm>
        </p:grpSpPr>
        <p:grpSp>
          <p:nvGrpSpPr>
            <p:cNvPr id="5" name="Group 5"/>
            <p:cNvGrpSpPr/>
            <p:nvPr/>
          </p:nvGrpSpPr>
          <p:grpSpPr>
            <a:xfrm>
              <a:off x="0" y="394920"/>
              <a:ext cx="1900244" cy="15205129"/>
              <a:chOff x="0" y="0"/>
              <a:chExt cx="356429" cy="2852028"/>
            </a:xfrm>
          </p:grpSpPr>
          <p:sp>
            <p:nvSpPr>
              <p:cNvPr id="6" name="Freeform 6"/>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7" name="TextBox 7"/>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8" name="Group 8"/>
            <p:cNvGrpSpPr/>
            <p:nvPr/>
          </p:nvGrpSpPr>
          <p:grpSpPr>
            <a:xfrm>
              <a:off x="24881585" y="394920"/>
              <a:ext cx="1900244" cy="15205129"/>
              <a:chOff x="0" y="0"/>
              <a:chExt cx="356429" cy="2852028"/>
            </a:xfrm>
          </p:grpSpPr>
          <p:sp>
            <p:nvSpPr>
              <p:cNvPr id="9" name="Freeform 9"/>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10" name="TextBox 10"/>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11" name="Group 11"/>
            <p:cNvGrpSpPr/>
            <p:nvPr/>
          </p:nvGrpSpPr>
          <p:grpSpPr>
            <a:xfrm rot="5400000">
              <a:off x="12801106" y="-11850985"/>
              <a:ext cx="1900244" cy="25602213"/>
              <a:chOff x="0" y="0"/>
              <a:chExt cx="356429" cy="4802210"/>
            </a:xfrm>
          </p:grpSpPr>
          <p:sp>
            <p:nvSpPr>
              <p:cNvPr id="12" name="Freeform 12"/>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3" name="TextBox 13"/>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nvGrpSpPr>
            <p:cNvPr id="14" name="Group 14"/>
            <p:cNvGrpSpPr/>
            <p:nvPr/>
          </p:nvGrpSpPr>
          <p:grpSpPr>
            <a:xfrm rot="5400000">
              <a:off x="12656286" y="2257740"/>
              <a:ext cx="1900244" cy="25602213"/>
              <a:chOff x="0" y="0"/>
              <a:chExt cx="356429" cy="4802210"/>
            </a:xfrm>
          </p:grpSpPr>
          <p:sp>
            <p:nvSpPr>
              <p:cNvPr id="15" name="Freeform 15"/>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6" name="TextBox 16"/>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sp>
        <p:nvSpPr>
          <p:cNvPr id="17" name="TextBox 17"/>
          <p:cNvSpPr txBox="1"/>
          <p:nvPr/>
        </p:nvSpPr>
        <p:spPr>
          <a:xfrm>
            <a:off x="1455509" y="4647823"/>
            <a:ext cx="11851225" cy="3107700"/>
          </a:xfrm>
          <a:prstGeom prst="rect">
            <a:avLst/>
          </a:prstGeom>
        </p:spPr>
        <p:txBody>
          <a:bodyPr lIns="0" tIns="0" rIns="0" bIns="0" rtlCol="0" anchor="t">
            <a:spAutoFit/>
          </a:bodyPr>
          <a:lstStyle/>
          <a:p>
            <a:pPr algn="l">
              <a:lnSpc>
                <a:spcPts val="11830"/>
              </a:lnSpc>
            </a:pPr>
            <a:r>
              <a:rPr lang="en-US" sz="13000" spc="104">
                <a:solidFill>
                  <a:srgbClr val="00AD9C"/>
                </a:solidFill>
                <a:latin typeface="Marykate"/>
                <a:ea typeface="Marykate"/>
                <a:cs typeface="Marykate"/>
                <a:sym typeface="Marykate"/>
              </a:rPr>
              <a:t>TARDIGRADES AS EXTREME LIFE</a:t>
            </a:r>
          </a:p>
        </p:txBody>
      </p:sp>
      <p:sp>
        <p:nvSpPr>
          <p:cNvPr id="18" name="TextBox 18"/>
          <p:cNvSpPr txBox="1"/>
          <p:nvPr/>
        </p:nvSpPr>
        <p:spPr>
          <a:xfrm>
            <a:off x="1455509" y="2200026"/>
            <a:ext cx="4993986" cy="2257297"/>
          </a:xfrm>
          <a:prstGeom prst="rect">
            <a:avLst/>
          </a:prstGeom>
        </p:spPr>
        <p:txBody>
          <a:bodyPr lIns="0" tIns="0" rIns="0" bIns="0" rtlCol="0" anchor="t">
            <a:spAutoFit/>
          </a:bodyPr>
          <a:lstStyle/>
          <a:p>
            <a:pPr algn="l">
              <a:lnSpc>
                <a:spcPts val="16470"/>
              </a:lnSpc>
            </a:pPr>
            <a:r>
              <a:rPr lang="en-US" sz="18099" spc="144">
                <a:solidFill>
                  <a:srgbClr val="003933"/>
                </a:solidFill>
                <a:latin typeface="Marykate"/>
                <a:ea typeface="Marykate"/>
                <a:cs typeface="Marykate"/>
                <a:sym typeface="Marykate"/>
              </a:rPr>
              <a:t>2:</a:t>
            </a:r>
          </a:p>
        </p:txBody>
      </p:sp>
      <p:sp>
        <p:nvSpPr>
          <p:cNvPr id="19" name="Freeform 19"/>
          <p:cNvSpPr/>
          <p:nvPr/>
        </p:nvSpPr>
        <p:spPr>
          <a:xfrm rot="771677">
            <a:off x="13389293" y="5297170"/>
            <a:ext cx="4445598" cy="6318033"/>
          </a:xfrm>
          <a:custGeom>
            <a:avLst/>
            <a:gdLst/>
            <a:ahLst/>
            <a:cxnLst/>
            <a:rect l="l" t="t" r="r" b="b"/>
            <a:pathLst>
              <a:path w="4445598" h="6318033">
                <a:moveTo>
                  <a:pt x="0" y="0"/>
                </a:moveTo>
                <a:lnTo>
                  <a:pt x="4445597" y="0"/>
                </a:lnTo>
                <a:lnTo>
                  <a:pt x="4445597" y="6318033"/>
                </a:lnTo>
                <a:lnTo>
                  <a:pt x="0" y="63180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rot="-873501">
            <a:off x="11928939" y="930411"/>
            <a:ext cx="1911167" cy="3166089"/>
          </a:xfrm>
          <a:custGeom>
            <a:avLst/>
            <a:gdLst/>
            <a:ahLst/>
            <a:cxnLst/>
            <a:rect l="l" t="t" r="r" b="b"/>
            <a:pathLst>
              <a:path w="1911167" h="3166089">
                <a:moveTo>
                  <a:pt x="0" y="0"/>
                </a:moveTo>
                <a:lnTo>
                  <a:pt x="1911166" y="0"/>
                </a:lnTo>
                <a:lnTo>
                  <a:pt x="1911166" y="3166089"/>
                </a:lnTo>
                <a:lnTo>
                  <a:pt x="0" y="31660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Freeform 21"/>
          <p:cNvSpPr/>
          <p:nvPr/>
        </p:nvSpPr>
        <p:spPr>
          <a:xfrm rot="-6816188">
            <a:off x="14734598" y="987425"/>
            <a:ext cx="3656175" cy="3543166"/>
          </a:xfrm>
          <a:custGeom>
            <a:avLst/>
            <a:gdLst/>
            <a:ahLst/>
            <a:cxnLst/>
            <a:rect l="l" t="t" r="r" b="b"/>
            <a:pathLst>
              <a:path w="3656175" h="3543166">
                <a:moveTo>
                  <a:pt x="0" y="0"/>
                </a:moveTo>
                <a:lnTo>
                  <a:pt x="3656175" y="0"/>
                </a:lnTo>
                <a:lnTo>
                  <a:pt x="3656175" y="3543166"/>
                </a:lnTo>
                <a:lnTo>
                  <a:pt x="0" y="35431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2" name="Group 22"/>
          <p:cNvGrpSpPr/>
          <p:nvPr/>
        </p:nvGrpSpPr>
        <p:grpSpPr>
          <a:xfrm>
            <a:off x="17259300" y="626213"/>
            <a:ext cx="229651" cy="229651"/>
            <a:chOff x="0" y="0"/>
            <a:chExt cx="6350000" cy="6350000"/>
          </a:xfrm>
        </p:grpSpPr>
        <p:sp>
          <p:nvSpPr>
            <p:cNvPr id="23" name="Freeform 2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24" name="Freeform 24"/>
          <p:cNvSpPr/>
          <p:nvPr/>
        </p:nvSpPr>
        <p:spPr>
          <a:xfrm>
            <a:off x="11561697" y="189382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5" name="Freeform 25"/>
          <p:cNvSpPr/>
          <p:nvPr/>
        </p:nvSpPr>
        <p:spPr>
          <a:xfrm rot="-771795">
            <a:off x="17483208" y="950108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6" name="Freeform 26"/>
          <p:cNvSpPr/>
          <p:nvPr/>
        </p:nvSpPr>
        <p:spPr>
          <a:xfrm>
            <a:off x="14407372" y="4274705"/>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27" name="Group 27"/>
          <p:cNvGrpSpPr>
            <a:grpSpLocks noChangeAspect="1"/>
          </p:cNvGrpSpPr>
          <p:nvPr/>
        </p:nvGrpSpPr>
        <p:grpSpPr>
          <a:xfrm rot="-874149">
            <a:off x="13641867" y="5520507"/>
            <a:ext cx="498419" cy="262574"/>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9" name="Group 29"/>
          <p:cNvGrpSpPr/>
          <p:nvPr/>
        </p:nvGrpSpPr>
        <p:grpSpPr>
          <a:xfrm>
            <a:off x="17442831" y="4913849"/>
            <a:ext cx="229651" cy="229651"/>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31" name="Freeform 31"/>
          <p:cNvSpPr/>
          <p:nvPr/>
        </p:nvSpPr>
        <p:spPr>
          <a:xfrm>
            <a:off x="12657002" y="9299018"/>
            <a:ext cx="455040" cy="407881"/>
          </a:xfrm>
          <a:custGeom>
            <a:avLst/>
            <a:gdLst/>
            <a:ahLst/>
            <a:cxnLst/>
            <a:rect l="l" t="t" r="r" b="b"/>
            <a:pathLst>
              <a:path w="455040" h="407881">
                <a:moveTo>
                  <a:pt x="0" y="0"/>
                </a:moveTo>
                <a:lnTo>
                  <a:pt x="455040" y="0"/>
                </a:lnTo>
                <a:lnTo>
                  <a:pt x="455040" y="407881"/>
                </a:lnTo>
                <a:lnTo>
                  <a:pt x="0" y="4078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32" name="Freeform 32"/>
          <p:cNvSpPr/>
          <p:nvPr/>
        </p:nvSpPr>
        <p:spPr>
          <a:xfrm>
            <a:off x="13891077" y="741038"/>
            <a:ext cx="568596" cy="50966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33" name="Group 33"/>
          <p:cNvGrpSpPr>
            <a:grpSpLocks noChangeAspect="1"/>
          </p:cNvGrpSpPr>
          <p:nvPr/>
        </p:nvGrpSpPr>
        <p:grpSpPr>
          <a:xfrm rot="-9583335">
            <a:off x="11985075" y="8218500"/>
            <a:ext cx="498419" cy="262574"/>
            <a:chOff x="0" y="0"/>
            <a:chExt cx="1610360" cy="848360"/>
          </a:xfrm>
        </p:grpSpPr>
        <p:sp>
          <p:nvSpPr>
            <p:cNvPr id="34" name="Freeform 3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9222" r="-9222"/>
            </a:stretch>
          </a:blipFill>
        </p:spPr>
        <p:txBody>
          <a:bodyPr/>
          <a:lstStyle/>
          <a:p>
            <a:endParaRPr lang="en-US"/>
          </a:p>
        </p:txBody>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sp>
        <p:nvSpPr>
          <p:cNvPr id="16" name="Freeform 16"/>
          <p:cNvSpPr/>
          <p:nvPr/>
        </p:nvSpPr>
        <p:spPr>
          <a:xfrm>
            <a:off x="15119006" y="7150056"/>
            <a:ext cx="2717478" cy="2653247"/>
          </a:xfrm>
          <a:custGeom>
            <a:avLst/>
            <a:gdLst/>
            <a:ahLst/>
            <a:cxnLst/>
            <a:rect l="l" t="t" r="r" b="b"/>
            <a:pathLst>
              <a:path w="2717478" h="2653247">
                <a:moveTo>
                  <a:pt x="0" y="0"/>
                </a:moveTo>
                <a:lnTo>
                  <a:pt x="2717478" y="0"/>
                </a:lnTo>
                <a:lnTo>
                  <a:pt x="2717478" y="2653246"/>
                </a:lnTo>
                <a:lnTo>
                  <a:pt x="0" y="26532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7" name="Group 17"/>
          <p:cNvGrpSpPr/>
          <p:nvPr/>
        </p:nvGrpSpPr>
        <p:grpSpPr>
          <a:xfrm rot="-2074858">
            <a:off x="15366099" y="2674126"/>
            <a:ext cx="229651" cy="229651"/>
            <a:chOff x="0" y="0"/>
            <a:chExt cx="6350000" cy="6350000"/>
          </a:xfrm>
        </p:grpSpPr>
        <p:sp>
          <p:nvSpPr>
            <p:cNvPr id="18" name="Freeform 1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19" name="Freeform 19"/>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21" name="Group 21"/>
          <p:cNvGrpSpPr>
            <a:grpSpLocks noChangeAspect="1"/>
          </p:cNvGrpSpPr>
          <p:nvPr/>
        </p:nvGrpSpPr>
        <p:grpSpPr>
          <a:xfrm rot="-2949008">
            <a:off x="15866380" y="4469518"/>
            <a:ext cx="498419" cy="262574"/>
            <a:chOff x="0" y="0"/>
            <a:chExt cx="1610360" cy="848360"/>
          </a:xfrm>
        </p:grpSpPr>
        <p:sp>
          <p:nvSpPr>
            <p:cNvPr id="22" name="Freeform 2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3" name="Group 23"/>
          <p:cNvGrpSpPr>
            <a:grpSpLocks noChangeAspect="1"/>
          </p:cNvGrpSpPr>
          <p:nvPr/>
        </p:nvGrpSpPr>
        <p:grpSpPr>
          <a:xfrm rot="-2949008">
            <a:off x="14359241" y="9446041"/>
            <a:ext cx="498419" cy="262574"/>
            <a:chOff x="0" y="0"/>
            <a:chExt cx="1610360" cy="848360"/>
          </a:xfrm>
        </p:grpSpPr>
        <p:sp>
          <p:nvSpPr>
            <p:cNvPr id="24" name="Freeform 2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5" name="Group 25"/>
          <p:cNvGrpSpPr/>
          <p:nvPr/>
        </p:nvGrpSpPr>
        <p:grpSpPr>
          <a:xfrm>
            <a:off x="15738452" y="6288751"/>
            <a:ext cx="229651" cy="229651"/>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27" name="Freeform 27"/>
          <p:cNvSpPr/>
          <p:nvPr/>
        </p:nvSpPr>
        <p:spPr>
          <a:xfrm rot="-808225">
            <a:off x="15634655" y="561637"/>
            <a:ext cx="2053555" cy="2933651"/>
          </a:xfrm>
          <a:custGeom>
            <a:avLst/>
            <a:gdLst/>
            <a:ahLst/>
            <a:cxnLst/>
            <a:rect l="l" t="t" r="r" b="b"/>
            <a:pathLst>
              <a:path w="2053555" h="2933651">
                <a:moveTo>
                  <a:pt x="0" y="0"/>
                </a:moveTo>
                <a:lnTo>
                  <a:pt x="2053556" y="0"/>
                </a:lnTo>
                <a:lnTo>
                  <a:pt x="2053556" y="2933651"/>
                </a:lnTo>
                <a:lnTo>
                  <a:pt x="0" y="29336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8" name="TextBox 28"/>
          <p:cNvSpPr txBox="1"/>
          <p:nvPr/>
        </p:nvSpPr>
        <p:spPr>
          <a:xfrm>
            <a:off x="6718610" y="3080203"/>
            <a:ext cx="8152152" cy="4677364"/>
          </a:xfrm>
          <a:prstGeom prst="rect">
            <a:avLst/>
          </a:prstGeom>
        </p:spPr>
        <p:txBody>
          <a:bodyPr lIns="0" tIns="0" rIns="0" bIns="0" rtlCol="0" anchor="t">
            <a:spAutoFit/>
          </a:bodyPr>
          <a:lstStyle/>
          <a:p>
            <a:pPr marL="766989" lvl="1" indent="-383494" algn="l">
              <a:lnSpc>
                <a:spcPts val="6181"/>
              </a:lnSpc>
              <a:buFont typeface="Arial"/>
              <a:buChar char="•"/>
            </a:pPr>
            <a:r>
              <a:rPr lang="en-US" sz="3552" b="1">
                <a:solidFill>
                  <a:srgbClr val="003933"/>
                </a:solidFill>
                <a:latin typeface="Dosis Bold"/>
                <a:ea typeface="Dosis Bold"/>
                <a:cs typeface="Dosis Bold"/>
                <a:sym typeface="Dosis Bold"/>
              </a:rPr>
              <a:t>Extreme environments</a:t>
            </a:r>
            <a:r>
              <a:rPr lang="en-US" sz="3552" b="1">
                <a:solidFill>
                  <a:srgbClr val="003933"/>
                </a:solidFill>
                <a:latin typeface="Dosis Semi-Bold"/>
                <a:ea typeface="Dosis Semi-Bold"/>
                <a:cs typeface="Dosis Semi-Bold"/>
                <a:sym typeface="Dosis Semi-Bold"/>
              </a:rPr>
              <a:t> are places where most life can't survive, like very hot, cold, dry, salty, or acidic places.</a:t>
            </a:r>
          </a:p>
          <a:p>
            <a:pPr marL="788578" lvl="1" indent="-394289" algn="l">
              <a:lnSpc>
                <a:spcPts val="6355"/>
              </a:lnSpc>
              <a:buFont typeface="Arial"/>
              <a:buChar char="•"/>
            </a:pPr>
            <a:r>
              <a:rPr lang="en-US" sz="3652" b="1">
                <a:solidFill>
                  <a:srgbClr val="003933"/>
                </a:solidFill>
                <a:latin typeface="Dosis Semi-Bold"/>
                <a:ea typeface="Dosis Semi-Bold"/>
                <a:cs typeface="Dosis Semi-Bold"/>
                <a:sym typeface="Dosis Semi-Bold"/>
              </a:rPr>
              <a:t>Some examples on Earth include </a:t>
            </a:r>
            <a:r>
              <a:rPr lang="en-US" sz="3652" b="1">
                <a:solidFill>
                  <a:srgbClr val="003933"/>
                </a:solidFill>
                <a:latin typeface="Dosis Bold"/>
                <a:ea typeface="Dosis Bold"/>
                <a:cs typeface="Dosis Bold"/>
                <a:sym typeface="Dosis Bold"/>
              </a:rPr>
              <a:t>deep</a:t>
            </a:r>
            <a:r>
              <a:rPr lang="en-US" sz="3652" b="1">
                <a:solidFill>
                  <a:srgbClr val="003933"/>
                </a:solidFill>
                <a:latin typeface="Dosis Semi-Bold"/>
                <a:ea typeface="Dosis Semi-Bold"/>
                <a:cs typeface="Dosis Semi-Bold"/>
                <a:sym typeface="Dosis Semi-Bold"/>
              </a:rPr>
              <a:t> </a:t>
            </a:r>
            <a:r>
              <a:rPr lang="en-US" sz="3652" b="1">
                <a:solidFill>
                  <a:srgbClr val="003933"/>
                </a:solidFill>
                <a:latin typeface="Dosis Bold"/>
                <a:ea typeface="Dosis Bold"/>
                <a:cs typeface="Dosis Bold"/>
                <a:sym typeface="Dosis Bold"/>
              </a:rPr>
              <a:t>ocean vents, hot springs, Antarctica, deserts</a:t>
            </a:r>
            <a:r>
              <a:rPr lang="en-US" sz="3652" b="1">
                <a:solidFill>
                  <a:srgbClr val="003933"/>
                </a:solidFill>
                <a:latin typeface="Dosis Semi-Bold"/>
                <a:ea typeface="Dosis Semi-Bold"/>
                <a:cs typeface="Dosis Semi-Bold"/>
                <a:sym typeface="Dosis Semi-Bold"/>
              </a:rPr>
              <a:t>, and </a:t>
            </a:r>
            <a:r>
              <a:rPr lang="en-US" sz="3652" b="1">
                <a:solidFill>
                  <a:srgbClr val="003933"/>
                </a:solidFill>
                <a:latin typeface="Dosis Bold"/>
                <a:ea typeface="Dosis Bold"/>
                <a:cs typeface="Dosis Bold"/>
                <a:sym typeface="Dosis Bold"/>
              </a:rPr>
              <a:t>volcanoes</a:t>
            </a:r>
            <a:r>
              <a:rPr lang="en-US" sz="3652" b="1">
                <a:solidFill>
                  <a:srgbClr val="003933"/>
                </a:solidFill>
                <a:latin typeface="Dosis Semi-Bold"/>
                <a:ea typeface="Dosis Semi-Bold"/>
                <a:cs typeface="Dosis Semi-Bold"/>
                <a:sym typeface="Dosis Semi-Bold"/>
              </a:rPr>
              <a:t>.</a:t>
            </a:r>
          </a:p>
        </p:txBody>
      </p:sp>
      <p:sp>
        <p:nvSpPr>
          <p:cNvPr id="29" name="Freeform 29"/>
          <p:cNvSpPr/>
          <p:nvPr/>
        </p:nvSpPr>
        <p:spPr>
          <a:xfrm>
            <a:off x="1257418" y="2028463"/>
            <a:ext cx="5251642" cy="7102127"/>
          </a:xfrm>
          <a:custGeom>
            <a:avLst/>
            <a:gdLst/>
            <a:ahLst/>
            <a:cxnLst/>
            <a:rect l="l" t="t" r="r" b="b"/>
            <a:pathLst>
              <a:path w="5251642" h="7102127">
                <a:moveTo>
                  <a:pt x="0" y="0"/>
                </a:moveTo>
                <a:lnTo>
                  <a:pt x="5251642" y="0"/>
                </a:lnTo>
                <a:lnTo>
                  <a:pt x="5251642" y="7102126"/>
                </a:lnTo>
                <a:lnTo>
                  <a:pt x="0" y="7102126"/>
                </a:lnTo>
                <a:lnTo>
                  <a:pt x="0" y="0"/>
                </a:lnTo>
                <a:close/>
              </a:path>
            </a:pathLst>
          </a:custGeom>
          <a:blipFill>
            <a:blip r:embed="rId11"/>
            <a:stretch>
              <a:fillRect t="-11194"/>
            </a:stretch>
          </a:blipFill>
        </p:spPr>
        <p:txBody>
          <a:bodyPr/>
          <a:lstStyle/>
          <a:p>
            <a:endParaRPr lang="en-US"/>
          </a:p>
        </p:txBody>
      </p:sp>
      <p:sp>
        <p:nvSpPr>
          <p:cNvPr id="30" name="TextBox 30"/>
          <p:cNvSpPr txBox="1"/>
          <p:nvPr/>
        </p:nvSpPr>
        <p:spPr>
          <a:xfrm>
            <a:off x="3246852" y="838425"/>
            <a:ext cx="11794296" cy="922021"/>
          </a:xfrm>
          <a:prstGeom prst="rect">
            <a:avLst/>
          </a:prstGeom>
        </p:spPr>
        <p:txBody>
          <a:bodyPr lIns="0" tIns="0" rIns="0" bIns="0" rtlCol="0" anchor="t">
            <a:spAutoFit/>
          </a:bodyPr>
          <a:lstStyle/>
          <a:p>
            <a:pPr algn="ctr">
              <a:lnSpc>
                <a:spcPts val="7140"/>
              </a:lnSpc>
            </a:pPr>
            <a:r>
              <a:rPr lang="en-US" sz="6000" spc="198">
                <a:solidFill>
                  <a:srgbClr val="00AD9C"/>
                </a:solidFill>
                <a:latin typeface="Marykate"/>
                <a:ea typeface="Marykate"/>
                <a:cs typeface="Marykate"/>
                <a:sym typeface="Marykate"/>
              </a:rPr>
              <a:t>WHAT ARE EXTREME ENVIRONMENTS?</a:t>
            </a:r>
          </a:p>
        </p:txBody>
      </p:sp>
      <p:sp>
        <p:nvSpPr>
          <p:cNvPr id="31" name="TextBox 31"/>
          <p:cNvSpPr txBox="1"/>
          <p:nvPr/>
        </p:nvSpPr>
        <p:spPr>
          <a:xfrm>
            <a:off x="1257418" y="9127903"/>
            <a:ext cx="7343194" cy="292938"/>
          </a:xfrm>
          <a:prstGeom prst="rect">
            <a:avLst/>
          </a:prstGeom>
        </p:spPr>
        <p:txBody>
          <a:bodyPr lIns="0" tIns="0" rIns="0" bIns="0" rtlCol="0" anchor="t">
            <a:spAutoFit/>
          </a:bodyPr>
          <a:lstStyle/>
          <a:p>
            <a:pPr algn="l">
              <a:lnSpc>
                <a:spcPts val="2406"/>
              </a:lnSpc>
            </a:pPr>
            <a:r>
              <a:rPr lang="en-US" sz="1552" b="1">
                <a:solidFill>
                  <a:srgbClr val="003933"/>
                </a:solidFill>
                <a:latin typeface="Dosis Semi-Bold"/>
                <a:ea typeface="Dosis Semi-Bold"/>
                <a:cs typeface="Dosis Semi-Bold"/>
                <a:sym typeface="Dosis Semi-Bold"/>
              </a:rPr>
              <a:t>Image Credit: Yellowstone National Park</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1359</Words>
  <Application>Microsoft Office PowerPoint</Application>
  <PresentationFormat>Custom</PresentationFormat>
  <Paragraphs>120</Paragraphs>
  <Slides>23</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Dosis Bold</vt:lpstr>
      <vt:lpstr>Arial</vt:lpstr>
      <vt:lpstr>Calibri</vt:lpstr>
      <vt:lpstr>Marykate</vt:lpstr>
      <vt:lpstr>Bobby Jones</vt:lpstr>
      <vt:lpstr>Dosis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Tardigrade PowerPoint</dc:title>
  <cp:lastModifiedBy>James, Lauren - (laurenjames)</cp:lastModifiedBy>
  <cp:revision>2</cp:revision>
  <dcterms:created xsi:type="dcterms:W3CDTF">2006-08-16T00:00:00Z</dcterms:created>
  <dcterms:modified xsi:type="dcterms:W3CDTF">2025-07-08T21:24:19Z</dcterms:modified>
  <dc:identifier>DAGonNbKHI4</dc:identifier>
</cp:coreProperties>
</file>