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Nunito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Nunito-bold.fntdata"/><Relationship Id="rId11" Type="http://schemas.openxmlformats.org/officeDocument/2006/relationships/slide" Target="slides/slide5.xml"/><Relationship Id="rId22" Type="http://schemas.openxmlformats.org/officeDocument/2006/relationships/font" Target="fonts/Nunito-boldItalic.fntdata"/><Relationship Id="rId10" Type="http://schemas.openxmlformats.org/officeDocument/2006/relationships/slide" Target="slides/slide4.xml"/><Relationship Id="rId21" Type="http://schemas.openxmlformats.org/officeDocument/2006/relationships/font" Target="fonts/Nuni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Nunito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e17da8f32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33e17da8f32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3e17da8f32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3e17da8f3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9757e749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49757e749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4b4a0c3c84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4b4a0c3c84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e17da8f32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g33e17da8f32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e17da8f3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33e17da8f3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3e17da8f32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33e17da8f3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3e17da8f32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3e17da8f32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b4a0c3c84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b4a0c3c84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e17da8f3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e17da8f3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3e17da8f32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3e17da8f32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9757e749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49757e749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7" name="Google Shape;77;p2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2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22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6" name="Google Shape;86;p22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0" name="Google Shape;9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4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2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9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cient Peccary (Platygonus pearcei) (U.S. National Park Service)" id="99" name="Google Shape;99;p25"/>
          <p:cNvPicPr preferRelativeResize="0"/>
          <p:nvPr/>
        </p:nvPicPr>
        <p:blipFill rotWithShape="1">
          <a:blip r:embed="rId3">
            <a:alphaModFix/>
          </a:blip>
          <a:srcRect b="0" l="8710" r="-8710" t="0"/>
          <a:stretch/>
        </p:blipFill>
        <p:spPr>
          <a:xfrm>
            <a:off x="0" y="406700"/>
            <a:ext cx="3247775" cy="243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37075" l="0" r="44595" t="0"/>
          <a:stretch/>
        </p:blipFill>
        <p:spPr>
          <a:xfrm>
            <a:off x="2427125" y="406700"/>
            <a:ext cx="2144875" cy="24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5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Jabalí</a:t>
            </a:r>
            <a:endParaRPr b="0" i="0" sz="2400" u="none" cap="none" strike="noStrike">
              <a:solidFill>
                <a:schemeClr val="lt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02" name="Google Shape;102;p25"/>
          <p:cNvSpPr txBox="1"/>
          <p:nvPr/>
        </p:nvSpPr>
        <p:spPr>
          <a:xfrm>
            <a:off x="4572000" y="1354075"/>
            <a:ext cx="4572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3000">
                <a:solidFill>
                  <a:schemeClr val="dk2"/>
                </a:solidFill>
              </a:rPr>
              <a:t>Los jabalíes pueden comer las espinas del cactus gracias a sus grandes dientes y bocas resistentes, así pueden obtener agua del cactus.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103" name="Google Shape;103;p25"/>
          <p:cNvPicPr preferRelativeResize="0"/>
          <p:nvPr/>
        </p:nvPicPr>
        <p:blipFill rotWithShape="1">
          <a:blip r:embed="rId5">
            <a:alphaModFix/>
          </a:blip>
          <a:srcRect b="12195" l="0" r="0" t="12195"/>
          <a:stretch/>
        </p:blipFill>
        <p:spPr>
          <a:xfrm>
            <a:off x="0" y="2842525"/>
            <a:ext cx="4572000" cy="230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5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4"/>
          <p:cNvSpPr txBox="1"/>
          <p:nvPr/>
        </p:nvSpPr>
        <p:spPr>
          <a:xfrm>
            <a:off x="4791150" y="1376950"/>
            <a:ext cx="40836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</a:rPr>
              <a:t>El alacrán de corteza se esconde durante el día cuando hace calor y sale en la noche cuando es mas fresco. Puede hacer que su cuerpo vaya más lento para pasar mucho tiempo sin comida.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84" name="Google Shape;1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08500"/>
            <a:ext cx="4611123" cy="20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125" y="722500"/>
            <a:ext cx="4611126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4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Alacrán de corteza de Arizona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7" name="Google Shape;187;p34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 rotWithShape="1">
          <a:blip r:embed="rId3">
            <a:alphaModFix/>
          </a:blip>
          <a:srcRect b="0" l="5712" r="9404" t="0"/>
          <a:stretch/>
        </p:blipFill>
        <p:spPr>
          <a:xfrm>
            <a:off x="0" y="574300"/>
            <a:ext cx="2442099" cy="454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 rotWithShape="1">
          <a:blip r:embed="rId4">
            <a:alphaModFix/>
          </a:blip>
          <a:srcRect b="0" l="10641" r="8556" t="0"/>
          <a:stretch/>
        </p:blipFill>
        <p:spPr>
          <a:xfrm>
            <a:off x="2442100" y="574300"/>
            <a:ext cx="2129900" cy="454367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5"/>
          <p:cNvSpPr txBox="1"/>
          <p:nvPr/>
        </p:nvSpPr>
        <p:spPr>
          <a:xfrm>
            <a:off x="4845850" y="1429450"/>
            <a:ext cx="38733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Agave tiene una capa cerosa para ahorrar agua. Su forma especial ayuda a absorber agua para sus raíces.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95" name="Google Shape;195;p35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Agave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6" name="Google Shape;196;p35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Planta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/>
          <p:nvPr/>
        </p:nvSpPr>
        <p:spPr>
          <a:xfrm>
            <a:off x="2125" y="-33875"/>
            <a:ext cx="4572000" cy="51774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6"/>
          <p:cNvSpPr txBox="1"/>
          <p:nvPr/>
        </p:nvSpPr>
        <p:spPr>
          <a:xfrm>
            <a:off x="4863175" y="1282800"/>
            <a:ext cx="4175100" cy="25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2"/>
                </a:solidFill>
              </a:rPr>
              <a:t>It opens its flowers at night when it's cooler. This helps keep its pollen safe from the hot sun.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</a:endParaRPr>
          </a:p>
        </p:txBody>
      </p:sp>
      <p:sp>
        <p:nvSpPr>
          <p:cNvPr id="203" name="Google Shape;203;p36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</a:t>
            </a:r>
            <a:endParaRPr b="1" sz="2100">
              <a:solidFill>
                <a:schemeClr val="accent1"/>
              </a:solidFill>
            </a:endParaRPr>
          </a:p>
        </p:txBody>
      </p:sp>
      <p:sp>
        <p:nvSpPr>
          <p:cNvPr id="204" name="Google Shape;204;p36"/>
          <p:cNvSpPr txBox="1"/>
          <p:nvPr/>
        </p:nvSpPr>
        <p:spPr>
          <a:xfrm>
            <a:off x="2125" y="16975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Night-Blooming Cereus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5" name="Google Shape;20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1925"/>
            <a:ext cx="4572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ree picture: creosote, bush, desert" id="109" name="Google Shape;109;p26"/>
          <p:cNvPicPr preferRelativeResize="0"/>
          <p:nvPr/>
        </p:nvPicPr>
        <p:blipFill rotWithShape="1">
          <a:blip r:embed="rId3">
            <a:alphaModFix/>
          </a:blip>
          <a:srcRect b="0" l="8425" r="14634" t="0"/>
          <a:stretch/>
        </p:blipFill>
        <p:spPr>
          <a:xfrm>
            <a:off x="2286000" y="406700"/>
            <a:ext cx="2286000" cy="22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6"/>
          <p:cNvPicPr preferRelativeResize="0"/>
          <p:nvPr/>
        </p:nvPicPr>
        <p:blipFill rotWithShape="1">
          <a:blip r:embed="rId4">
            <a:alphaModFix/>
          </a:blip>
          <a:srcRect b="0" l="17818" r="4439" t="0"/>
          <a:stretch/>
        </p:blipFill>
        <p:spPr>
          <a:xfrm>
            <a:off x="0" y="406700"/>
            <a:ext cx="2286001" cy="22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Creosot</a:t>
            </a: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a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4639850" y="1725150"/>
            <a:ext cx="45720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3000">
                <a:solidFill>
                  <a:schemeClr val="dk2"/>
                </a:solidFill>
              </a:rPr>
              <a:t>Los arbustos de creosota tienen hojas pequeñas con un recubrimiento ceroso para perder menos agua.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113" name="Google Shape;113;p26"/>
          <p:cNvPicPr preferRelativeResize="0"/>
          <p:nvPr/>
        </p:nvPicPr>
        <p:blipFill rotWithShape="1">
          <a:blip r:embed="rId5">
            <a:alphaModFix/>
          </a:blip>
          <a:srcRect b="6635" l="0" r="0" t="10930"/>
          <a:stretch/>
        </p:blipFill>
        <p:spPr>
          <a:xfrm>
            <a:off x="0" y="2635225"/>
            <a:ext cx="4572001" cy="25119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6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Planta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 rotWithShape="1">
          <a:blip r:embed="rId3">
            <a:alphaModFix/>
          </a:blip>
          <a:srcRect b="2209" l="0" r="0" t="19999"/>
          <a:stretch/>
        </p:blipFill>
        <p:spPr>
          <a:xfrm>
            <a:off x="0" y="406700"/>
            <a:ext cx="4571999" cy="23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7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Búho Enano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1" name="Google Shape;121;p27"/>
          <p:cNvSpPr txBox="1"/>
          <p:nvPr/>
        </p:nvSpPr>
        <p:spPr>
          <a:xfrm>
            <a:off x="4572000" y="1409950"/>
            <a:ext cx="45720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3000">
                <a:solidFill>
                  <a:schemeClr val="dk2"/>
                </a:solidFill>
              </a:rPr>
              <a:t>El búho enano vive en los agujeros de los cactus saguaro. Dentro del cactus es más fresco y los mantiene a salvo del sol.</a:t>
            </a:r>
            <a:endParaRPr b="0" i="0" sz="3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27"/>
          <p:cNvPicPr preferRelativeResize="0"/>
          <p:nvPr/>
        </p:nvPicPr>
        <p:blipFill rotWithShape="1">
          <a:blip r:embed="rId4">
            <a:alphaModFix/>
          </a:blip>
          <a:srcRect b="13481" l="0" r="0" t="9960"/>
          <a:stretch/>
        </p:blipFill>
        <p:spPr>
          <a:xfrm>
            <a:off x="0" y="2775100"/>
            <a:ext cx="4572001" cy="236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Carnegiea gigantea in Saguaro National Park near Tucson ..." id="128" name="Google Shape;128;p28"/>
          <p:cNvPicPr preferRelativeResize="0"/>
          <p:nvPr/>
        </p:nvPicPr>
        <p:blipFill rotWithShape="1">
          <a:blip r:embed="rId3">
            <a:alphaModFix/>
          </a:blip>
          <a:srcRect b="0" l="33210" r="11994" t="0"/>
          <a:stretch/>
        </p:blipFill>
        <p:spPr>
          <a:xfrm>
            <a:off x="0" y="428450"/>
            <a:ext cx="1937775" cy="4715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8"/>
          <p:cNvPicPr preferRelativeResize="0"/>
          <p:nvPr/>
        </p:nvPicPr>
        <p:blipFill rotWithShape="1">
          <a:blip r:embed="rId4">
            <a:alphaModFix/>
          </a:blip>
          <a:srcRect b="0" l="1563" r="3704" t="0"/>
          <a:stretch/>
        </p:blipFill>
        <p:spPr>
          <a:xfrm>
            <a:off x="1937775" y="428450"/>
            <a:ext cx="2634225" cy="4715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8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Saguaros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1" name="Google Shape;131;p28"/>
          <p:cNvSpPr txBox="1"/>
          <p:nvPr/>
        </p:nvSpPr>
        <p:spPr>
          <a:xfrm>
            <a:off x="4716900" y="917688"/>
            <a:ext cx="4572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3000">
                <a:solidFill>
                  <a:schemeClr val="dk2"/>
                </a:solidFill>
              </a:rPr>
              <a:t>El interior de los saguaros es esponjoso y puede expandirse cuando llueve para almacenar mucha agua. Esto les ayuda a conservar agua durante los tiempos secos.</a:t>
            </a:r>
            <a:endParaRPr b="0" i="0" sz="30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8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Planta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9"/>
          <p:cNvPicPr preferRelativeResize="0"/>
          <p:nvPr/>
        </p:nvPicPr>
        <p:blipFill rotWithShape="1">
          <a:blip r:embed="rId3">
            <a:alphaModFix/>
          </a:blip>
          <a:srcRect b="0" l="0" r="0" t="23629"/>
          <a:stretch/>
        </p:blipFill>
        <p:spPr>
          <a:xfrm>
            <a:off x="0" y="527876"/>
            <a:ext cx="4572000" cy="2426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 rotWithShape="1">
          <a:blip r:embed="rId4">
            <a:alphaModFix/>
          </a:blip>
          <a:srcRect b="8011" l="0" r="0" t="15325"/>
          <a:stretch/>
        </p:blipFill>
        <p:spPr>
          <a:xfrm>
            <a:off x="0" y="2571750"/>
            <a:ext cx="4572001" cy="25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Tortuga del Desierto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0" name="Google Shape;140;p29"/>
          <p:cNvSpPr txBox="1"/>
          <p:nvPr/>
        </p:nvSpPr>
        <p:spPr>
          <a:xfrm>
            <a:off x="4657225" y="1332700"/>
            <a:ext cx="4062000" cy="19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2"/>
                </a:solidFill>
              </a:rPr>
              <a:t>Las tortugas del desierto excavan madrigueras profundas para mantenerse frescas. Sus cuerpos están adaptados para conservar agua, por lo que pueden pasar largos </a:t>
            </a:r>
            <a:r>
              <a:rPr lang="en" sz="2300">
                <a:solidFill>
                  <a:schemeClr val="dk2"/>
                </a:solidFill>
              </a:rPr>
              <a:t>períodos</a:t>
            </a:r>
            <a:r>
              <a:rPr lang="en" sz="2300">
                <a:solidFill>
                  <a:schemeClr val="dk2"/>
                </a:solidFill>
              </a:rPr>
              <a:t> sin beber.</a:t>
            </a:r>
            <a:endParaRPr sz="2300">
              <a:solidFill>
                <a:schemeClr val="dk2"/>
              </a:solidFill>
            </a:endParaRPr>
          </a:p>
        </p:txBody>
      </p:sp>
      <p:sp>
        <p:nvSpPr>
          <p:cNvPr id="141" name="Google Shape;141;p29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/>
        </p:nvSpPr>
        <p:spPr>
          <a:xfrm>
            <a:off x="4782975" y="1332700"/>
            <a:ext cx="4062000" cy="19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When it's dry, the ocotillo plant has no leaves. After it rains, it grows small green leaves to get energy from the sun.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3">
            <a:alphaModFix/>
          </a:blip>
          <a:srcRect b="0" l="22438" r="0" t="0"/>
          <a:stretch/>
        </p:blipFill>
        <p:spPr>
          <a:xfrm>
            <a:off x="0" y="511425"/>
            <a:ext cx="2386100" cy="4632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0"/>
          <p:cNvPicPr preferRelativeResize="0"/>
          <p:nvPr/>
        </p:nvPicPr>
        <p:blipFill rotWithShape="1">
          <a:blip r:embed="rId4">
            <a:alphaModFix/>
          </a:blip>
          <a:srcRect b="5231" l="23187" r="8027" t="0"/>
          <a:stretch/>
        </p:blipFill>
        <p:spPr>
          <a:xfrm>
            <a:off x="2386100" y="553650"/>
            <a:ext cx="2185900" cy="45898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0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Ocotillo 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50" name="Google Shape;150;p30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1"/>
          <p:cNvSpPr txBox="1"/>
          <p:nvPr/>
        </p:nvSpPr>
        <p:spPr>
          <a:xfrm>
            <a:off x="4783000" y="1278550"/>
            <a:ext cx="4300800" cy="20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La lagartija espinosa del desierto tiene escamas duras que mantienen el agua dentro de su cuerpo. Busca sombra cuando hace demasiado calor.</a:t>
            </a:r>
            <a:endParaRPr sz="30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3">
            <a:alphaModFix/>
          </a:blip>
          <a:srcRect b="0" l="-42207" r="0" t="0"/>
          <a:stretch/>
        </p:blipFill>
        <p:spPr>
          <a:xfrm>
            <a:off x="-891375" y="624600"/>
            <a:ext cx="2932850" cy="45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1"/>
          <p:cNvPicPr preferRelativeResize="0"/>
          <p:nvPr/>
        </p:nvPicPr>
        <p:blipFill rotWithShape="1">
          <a:blip r:embed="rId4">
            <a:alphaModFix/>
          </a:blip>
          <a:srcRect b="0" l="19698" r="0" t="0"/>
          <a:stretch/>
        </p:blipFill>
        <p:spPr>
          <a:xfrm>
            <a:off x="2041475" y="624600"/>
            <a:ext cx="2530524" cy="21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31"/>
          <p:cNvPicPr preferRelativeResize="0"/>
          <p:nvPr/>
        </p:nvPicPr>
        <p:blipFill rotWithShape="1">
          <a:blip r:embed="rId5">
            <a:alphaModFix/>
          </a:blip>
          <a:srcRect b="11777" l="0" r="0" t="0"/>
          <a:stretch/>
        </p:blipFill>
        <p:spPr>
          <a:xfrm>
            <a:off x="2041475" y="2676625"/>
            <a:ext cx="2530525" cy="24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1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Lagartija Espinosa del Desierto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31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"/>
          <p:cNvSpPr txBox="1"/>
          <p:nvPr/>
        </p:nvSpPr>
        <p:spPr>
          <a:xfrm>
            <a:off x="4871025" y="1806725"/>
            <a:ext cx="4087200" cy="20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</a:rPr>
              <a:t>La rata canguro nunca necesita beber agua. Obtiene toda el agua que necesita de las semillas que come.</a:t>
            </a:r>
            <a:endParaRPr sz="3000">
              <a:solidFill>
                <a:schemeClr val="dk2"/>
              </a:solidFill>
            </a:endParaRPr>
          </a:p>
        </p:txBody>
      </p:sp>
      <p:pic>
        <p:nvPicPr>
          <p:cNvPr id="166" name="Google Shape;166;p32"/>
          <p:cNvPicPr preferRelativeResize="0"/>
          <p:nvPr/>
        </p:nvPicPr>
        <p:blipFill rotWithShape="1">
          <a:blip r:embed="rId3">
            <a:alphaModFix/>
          </a:blip>
          <a:srcRect b="-7639" l="0" r="0" t="7640"/>
          <a:stretch/>
        </p:blipFill>
        <p:spPr>
          <a:xfrm>
            <a:off x="0" y="540425"/>
            <a:ext cx="4571999" cy="296335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/>
          <p:nvPr/>
        </p:nvSpPr>
        <p:spPr>
          <a:xfrm>
            <a:off x="0" y="0"/>
            <a:ext cx="45720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Rata Canguro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8" name="Google Shape;168;p32"/>
          <p:cNvPicPr preferRelativeResize="0"/>
          <p:nvPr/>
        </p:nvPicPr>
        <p:blipFill rotWithShape="1">
          <a:blip r:embed="rId4">
            <a:alphaModFix/>
          </a:blip>
          <a:srcRect b="2992" l="0" r="0" t="30221"/>
          <a:stretch/>
        </p:blipFill>
        <p:spPr>
          <a:xfrm>
            <a:off x="0" y="3145325"/>
            <a:ext cx="4572000" cy="199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2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Animal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/>
        </p:nvSpPr>
        <p:spPr>
          <a:xfrm>
            <a:off x="4758000" y="1534200"/>
            <a:ext cx="4386000" cy="20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El palo verde tiene hojas pequeñas para ahorrar agua. Tiene corteza verde, así que también puede obtener energía del sol a través de su corteza.</a:t>
            </a:r>
            <a:endParaRPr sz="25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175" name="Google Shape;175;p33"/>
          <p:cNvPicPr preferRelativeResize="0"/>
          <p:nvPr/>
        </p:nvPicPr>
        <p:blipFill rotWithShape="1">
          <a:blip r:embed="rId3">
            <a:alphaModFix/>
          </a:blip>
          <a:srcRect b="0" l="11331" r="0" t="0"/>
          <a:stretch/>
        </p:blipFill>
        <p:spPr>
          <a:xfrm>
            <a:off x="0" y="734750"/>
            <a:ext cx="2625150" cy="440875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3"/>
          <p:cNvSpPr txBox="1"/>
          <p:nvPr/>
        </p:nvSpPr>
        <p:spPr>
          <a:xfrm>
            <a:off x="0" y="0"/>
            <a:ext cx="4612200" cy="917700"/>
          </a:xfrm>
          <a:prstGeom prst="rect">
            <a:avLst/>
          </a:prstGeom>
          <a:gradFill>
            <a:gsLst>
              <a:gs pos="0">
                <a:schemeClr val="dk1"/>
              </a:gs>
              <a:gs pos="50000">
                <a:schemeClr val="dk1"/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57150" rotWithShape="0" algn="bl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Palo Verde</a:t>
            </a:r>
            <a:endParaRPr b="0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77" name="Google Shape;177;p33"/>
          <p:cNvPicPr preferRelativeResize="0"/>
          <p:nvPr/>
        </p:nvPicPr>
        <p:blipFill rotWithShape="1">
          <a:blip r:embed="rId4">
            <a:alphaModFix/>
          </a:blip>
          <a:srcRect b="4104" l="25627" r="9508" t="0"/>
          <a:stretch/>
        </p:blipFill>
        <p:spPr>
          <a:xfrm>
            <a:off x="2625150" y="734750"/>
            <a:ext cx="1986976" cy="440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3"/>
          <p:cNvSpPr txBox="1"/>
          <p:nvPr/>
        </p:nvSpPr>
        <p:spPr>
          <a:xfrm>
            <a:off x="7960375" y="80950"/>
            <a:ext cx="107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accent1"/>
                </a:solidFill>
              </a:rPr>
              <a:t>Plant</a:t>
            </a:r>
            <a:endParaRPr b="1" sz="21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