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embeddedFontLst>
    <p:embeddedFont>
      <p:font typeface="Nunito" pitchFamily="2"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173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293298a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293298a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8df9253d8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38df9253d8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3892c423c0_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3892c423c0_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3293298a0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3293298a0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3c05f01a2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3c05f01a2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3c05f01a2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3c05f01a2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38939b47b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38939b47b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38939b47b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338939b47b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3892c423c0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3892c423c0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38df9253d8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38df9253d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3.jp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hyperlink" Target="http://drive.google.com/file/d/1t59PFagR4gQY-bRHrwpYMCwJNqtXciT1/view" TargetMode="Externa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4591" r="1244" b="11013"/>
          <a:stretch/>
        </p:blipFill>
        <p:spPr>
          <a:xfrm>
            <a:off x="0" y="0"/>
            <a:ext cx="4572000" cy="2604232"/>
          </a:xfrm>
          <a:prstGeom prst="rect">
            <a:avLst/>
          </a:prstGeom>
          <a:noFill/>
          <a:ln>
            <a:noFill/>
          </a:ln>
        </p:spPr>
      </p:pic>
      <p:pic>
        <p:nvPicPr>
          <p:cNvPr id="55" name="Google Shape;55;p13"/>
          <p:cNvPicPr preferRelativeResize="0"/>
          <p:nvPr/>
        </p:nvPicPr>
        <p:blipFill rotWithShape="1">
          <a:blip r:embed="rId4">
            <a:alphaModFix/>
          </a:blip>
          <a:srcRect t="15558" b="15565"/>
          <a:stretch/>
        </p:blipFill>
        <p:spPr>
          <a:xfrm>
            <a:off x="0" y="450200"/>
            <a:ext cx="4572001" cy="2361900"/>
          </a:xfrm>
          <a:prstGeom prst="rect">
            <a:avLst/>
          </a:prstGeom>
          <a:noFill/>
          <a:ln>
            <a:noFill/>
          </a:ln>
        </p:spPr>
      </p:pic>
      <p:pic>
        <p:nvPicPr>
          <p:cNvPr id="56" name="Google Shape;56;p13"/>
          <p:cNvPicPr preferRelativeResize="0"/>
          <p:nvPr/>
        </p:nvPicPr>
        <p:blipFill rotWithShape="1">
          <a:blip r:embed="rId5">
            <a:alphaModFix/>
          </a:blip>
          <a:srcRect l="8137" t="26784" r="8145" b="15551"/>
          <a:stretch/>
        </p:blipFill>
        <p:spPr>
          <a:xfrm>
            <a:off x="0" y="2781600"/>
            <a:ext cx="4572000" cy="2361900"/>
          </a:xfrm>
          <a:prstGeom prst="rect">
            <a:avLst/>
          </a:prstGeom>
          <a:noFill/>
          <a:ln>
            <a:noFill/>
          </a:ln>
        </p:spPr>
      </p:pic>
      <p:pic>
        <p:nvPicPr>
          <p:cNvPr id="57" name="Google Shape;57;p13" descr="File:Impressions Of A Boreal Forest (216534525).jpeg - Wikimedia ..."/>
          <p:cNvPicPr preferRelativeResize="0"/>
          <p:nvPr/>
        </p:nvPicPr>
        <p:blipFill rotWithShape="1">
          <a:blip r:embed="rId6">
            <a:alphaModFix/>
          </a:blip>
          <a:srcRect t="4640" b="9896"/>
          <a:stretch/>
        </p:blipFill>
        <p:spPr>
          <a:xfrm>
            <a:off x="4572000" y="450200"/>
            <a:ext cx="4572001" cy="2604225"/>
          </a:xfrm>
          <a:prstGeom prst="rect">
            <a:avLst/>
          </a:prstGeom>
          <a:noFill/>
          <a:ln>
            <a:noFill/>
          </a:ln>
        </p:spPr>
      </p:pic>
      <p:sp>
        <p:nvSpPr>
          <p:cNvPr id="58" name="Google Shape;58;p13"/>
          <p:cNvSpPr txBox="1"/>
          <p:nvPr/>
        </p:nvSpPr>
        <p:spPr>
          <a:xfrm>
            <a:off x="4572000" y="3054425"/>
            <a:ext cx="4572000" cy="208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Las ranas de la madera viven en bosques y estanques que se congelan en invierno. Pueden congelarse por completo y despertar de nuevo durante la primavera.</a:t>
            </a:r>
            <a:endParaRPr sz="2100" dirty="0">
              <a:solidFill>
                <a:schemeClr val="dk2"/>
              </a:solidFill>
              <a:latin typeface="Nunito"/>
              <a:ea typeface="Nunito"/>
              <a:cs typeface="Nunito"/>
              <a:sym typeface="Nunito"/>
            </a:endParaRPr>
          </a:p>
        </p:txBody>
      </p:sp>
      <p:sp>
        <p:nvSpPr>
          <p:cNvPr id="59" name="Google Shape;59;p13"/>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Esta es una rana de la madera.</a:t>
            </a:r>
            <a:endParaRPr sz="2400" dirty="0">
              <a:solidFill>
                <a:srgbClr val="FFFFFF"/>
              </a:solidFill>
              <a:latin typeface="Nunito"/>
              <a:ea typeface="Nunito"/>
              <a:cs typeface="Nunito"/>
              <a:sym typeface="Nunito"/>
            </a:endParaRPr>
          </a:p>
        </p:txBody>
      </p:sp>
      <p:sp>
        <p:nvSpPr>
          <p:cNvPr id="60" name="Google Shape;60;p13"/>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Vive</a:t>
            </a:r>
            <a:r>
              <a:rPr lang="en-US" sz="2400" dirty="0">
                <a:solidFill>
                  <a:srgbClr val="FFFFFF"/>
                </a:solidFill>
                <a:latin typeface="Nunito"/>
                <a:ea typeface="Nunito"/>
                <a:cs typeface="Nunito"/>
                <a:sym typeface="Nunito"/>
              </a:rPr>
              <a:t> </a:t>
            </a:r>
            <a:r>
              <a:rPr lang="en-US" sz="2400" dirty="0" err="1">
                <a:solidFill>
                  <a:srgbClr val="FFFFFF"/>
                </a:solidFill>
                <a:latin typeface="Nunito"/>
                <a:ea typeface="Nunito"/>
                <a:cs typeface="Nunito"/>
                <a:sym typeface="Nunito"/>
              </a:rPr>
              <a:t>en</a:t>
            </a:r>
            <a:r>
              <a:rPr lang="en-US" sz="2400" dirty="0">
                <a:solidFill>
                  <a:srgbClr val="FFFFFF"/>
                </a:solidFill>
                <a:latin typeface="Nunito"/>
                <a:ea typeface="Nunito"/>
                <a:cs typeface="Nunito"/>
                <a:sym typeface="Nunito"/>
              </a:rPr>
              <a:t> bosques y </a:t>
            </a:r>
            <a:r>
              <a:rPr lang="en-US" sz="2400" dirty="0" err="1">
                <a:solidFill>
                  <a:srgbClr val="FFFFFF"/>
                </a:solidFill>
                <a:latin typeface="Nunito"/>
                <a:ea typeface="Nunito"/>
                <a:cs typeface="Nunito"/>
                <a:sym typeface="Nunito"/>
              </a:rPr>
              <a:t>estanques</a:t>
            </a:r>
            <a:r>
              <a:rPr lang="en-U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2"/>
          <p:cNvPicPr preferRelativeResize="0"/>
          <p:nvPr/>
        </p:nvPicPr>
        <p:blipFill rotWithShape="1">
          <a:blip r:embed="rId3">
            <a:alphaModFix/>
          </a:blip>
          <a:srcRect t="13034" b="1938"/>
          <a:stretch/>
        </p:blipFill>
        <p:spPr>
          <a:xfrm>
            <a:off x="300655" y="2978525"/>
            <a:ext cx="3970694" cy="2164975"/>
          </a:xfrm>
          <a:prstGeom prst="rect">
            <a:avLst/>
          </a:prstGeom>
          <a:noFill/>
          <a:ln>
            <a:noFill/>
          </a:ln>
        </p:spPr>
      </p:pic>
      <p:pic>
        <p:nvPicPr>
          <p:cNvPr id="156" name="Google Shape;156;p22"/>
          <p:cNvPicPr preferRelativeResize="0"/>
          <p:nvPr/>
        </p:nvPicPr>
        <p:blipFill rotWithShape="1">
          <a:blip r:embed="rId4">
            <a:alphaModFix/>
          </a:blip>
          <a:srcRect t="5222" b="10403"/>
          <a:stretch/>
        </p:blipFill>
        <p:spPr>
          <a:xfrm>
            <a:off x="0" y="406775"/>
            <a:ext cx="4572000" cy="2571750"/>
          </a:xfrm>
          <a:prstGeom prst="rect">
            <a:avLst/>
          </a:prstGeom>
          <a:noFill/>
          <a:ln>
            <a:noFill/>
          </a:ln>
        </p:spPr>
      </p:pic>
      <p:sp>
        <p:nvSpPr>
          <p:cNvPr id="157" name="Google Shape;157;p22"/>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pez pulmonado</a:t>
            </a:r>
            <a:r>
              <a:rPr lang="en"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58" name="Google Shape;158;p22" descr="Free picture: flood, rainforest, river, tropical, landscape, shore ..."/>
          <p:cNvPicPr preferRelativeResize="0"/>
          <p:nvPr/>
        </p:nvPicPr>
        <p:blipFill>
          <a:blip r:embed="rId5">
            <a:alphaModFix/>
          </a:blip>
          <a:stretch>
            <a:fillRect/>
          </a:stretch>
        </p:blipFill>
        <p:spPr>
          <a:xfrm>
            <a:off x="4572000" y="406775"/>
            <a:ext cx="4572001" cy="2571745"/>
          </a:xfrm>
          <a:prstGeom prst="rect">
            <a:avLst/>
          </a:prstGeom>
          <a:noFill/>
          <a:ln>
            <a:noFill/>
          </a:ln>
        </p:spPr>
      </p:pic>
      <p:sp>
        <p:nvSpPr>
          <p:cNvPr id="159" name="Google Shape;159;p22"/>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arroyos y lagos tropicales.</a:t>
            </a:r>
            <a:endParaRPr sz="2400" dirty="0">
              <a:solidFill>
                <a:srgbClr val="FFFFFF"/>
              </a:solidFill>
              <a:latin typeface="Nunito"/>
              <a:ea typeface="Nunito"/>
              <a:cs typeface="Nunito"/>
              <a:sym typeface="Nunito"/>
            </a:endParaRPr>
          </a:p>
        </p:txBody>
      </p:sp>
      <p:sp>
        <p:nvSpPr>
          <p:cNvPr id="160" name="Google Shape;160;p22"/>
          <p:cNvSpPr txBox="1"/>
          <p:nvPr/>
        </p:nvSpPr>
        <p:spPr>
          <a:xfrm>
            <a:off x="4572000" y="2978525"/>
            <a:ext cx="4572000" cy="2165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400" dirty="0">
                <a:solidFill>
                  <a:schemeClr val="dk2"/>
                </a:solidFill>
                <a:latin typeface="Nunito"/>
                <a:ea typeface="Nunito"/>
                <a:cs typeface="Nunito"/>
                <a:sym typeface="Nunito"/>
              </a:rPr>
              <a:t>Los peces pulmonados viven en arroyos y lagos que a veces se secan. Pueden enterrarse en el suelo cuando está seco, y tienen un pulmón para respirar aire.</a:t>
            </a:r>
            <a:endParaRPr sz="2400" dirty="0">
              <a:solidFill>
                <a:schemeClr val="dk2"/>
              </a:solidFill>
              <a:latin typeface="Nunito"/>
              <a:ea typeface="Nunito"/>
              <a:cs typeface="Nunito"/>
              <a:sym typeface="Nunito"/>
            </a:endParaRPr>
          </a:p>
        </p:txBody>
      </p:sp>
      <p:pic>
        <p:nvPicPr>
          <p:cNvPr id="161" name="Google Shape;161;p22"/>
          <p:cNvPicPr preferRelativeResize="0"/>
          <p:nvPr/>
        </p:nvPicPr>
        <p:blipFill rotWithShape="1">
          <a:blip r:embed="rId6">
            <a:alphaModFix/>
          </a:blip>
          <a:srcRect t="457"/>
          <a:stretch/>
        </p:blipFill>
        <p:spPr>
          <a:xfrm>
            <a:off x="-4767500" y="1710925"/>
            <a:ext cx="4571975" cy="2571751"/>
          </a:xfrm>
          <a:prstGeom prst="rect">
            <a:avLst/>
          </a:prstGeom>
          <a:noFill/>
          <a:ln>
            <a:noFill/>
          </a:ln>
        </p:spPr>
      </p:pic>
      <p:pic>
        <p:nvPicPr>
          <p:cNvPr id="162" name="Google Shape;162;p22"/>
          <p:cNvPicPr preferRelativeResize="0"/>
          <p:nvPr/>
        </p:nvPicPr>
        <p:blipFill rotWithShape="1">
          <a:blip r:embed="rId7">
            <a:alphaModFix/>
          </a:blip>
          <a:srcRect/>
          <a:stretch/>
        </p:blipFill>
        <p:spPr>
          <a:xfrm>
            <a:off x="-3733125" y="860825"/>
            <a:ext cx="3537599" cy="23335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Picture 2" descr="Australia's thorny devils drink water by burying themselves in sand - ABC  News">
            <a:extLst>
              <a:ext uri="{FF2B5EF4-FFF2-40B4-BE49-F238E27FC236}">
                <a16:creationId xmlns:a16="http://schemas.microsoft.com/office/drawing/2014/main" id="{D97CF52A-1E6A-1514-3BBD-CE3272A0D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6850"/>
            <a:ext cx="3992526" cy="2663328"/>
          </a:xfrm>
          <a:prstGeom prst="rect">
            <a:avLst/>
          </a:prstGeom>
          <a:noFill/>
          <a:extLst>
            <a:ext uri="{909E8E84-426E-40DD-AFC4-6F175D3DCCD1}">
              <a14:hiddenFill xmlns:a14="http://schemas.microsoft.com/office/drawing/2010/main">
                <a:solidFill>
                  <a:srgbClr val="FFFFFF"/>
                </a:solidFill>
              </a14:hiddenFill>
            </a:ext>
          </a:extLst>
        </p:spPr>
      </p:pic>
      <p:pic>
        <p:nvPicPr>
          <p:cNvPr id="65" name="Google Shape;65;p14"/>
          <p:cNvPicPr preferRelativeResize="0"/>
          <p:nvPr/>
        </p:nvPicPr>
        <p:blipFill>
          <a:blip r:embed="rId4">
            <a:alphaModFix/>
          </a:blip>
          <a:stretch>
            <a:fillRect/>
          </a:stretch>
        </p:blipFill>
        <p:spPr>
          <a:xfrm>
            <a:off x="0" y="0"/>
            <a:ext cx="4572000" cy="3044946"/>
          </a:xfrm>
          <a:prstGeom prst="rect">
            <a:avLst/>
          </a:prstGeom>
          <a:noFill/>
          <a:ln>
            <a:noFill/>
          </a:ln>
        </p:spPr>
      </p:pic>
      <p:sp>
        <p:nvSpPr>
          <p:cNvPr id="66" name="Google Shape;66;p14"/>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Esta es un diablo espinoso.</a:t>
            </a:r>
            <a:endParaRPr sz="2400" dirty="0">
              <a:solidFill>
                <a:srgbClr val="FFFFFF"/>
              </a:solidFill>
              <a:latin typeface="Nunito"/>
              <a:ea typeface="Nunito"/>
              <a:cs typeface="Nunito"/>
              <a:sym typeface="Nunito"/>
            </a:endParaRPr>
          </a:p>
        </p:txBody>
      </p:sp>
      <p:pic>
        <p:nvPicPr>
          <p:cNvPr id="67" name="Google Shape;67;p14"/>
          <p:cNvPicPr preferRelativeResize="0"/>
          <p:nvPr/>
        </p:nvPicPr>
        <p:blipFill rotWithShape="1">
          <a:blip r:embed="rId5">
            <a:alphaModFix/>
          </a:blip>
          <a:srcRect t="2015" b="21043"/>
          <a:stretch/>
        </p:blipFill>
        <p:spPr>
          <a:xfrm>
            <a:off x="4572000" y="406750"/>
            <a:ext cx="4572000" cy="2638200"/>
          </a:xfrm>
          <a:prstGeom prst="rect">
            <a:avLst/>
          </a:prstGeom>
          <a:noFill/>
          <a:ln>
            <a:noFill/>
          </a:ln>
        </p:spPr>
      </p:pic>
      <p:sp>
        <p:nvSpPr>
          <p:cNvPr id="68" name="Google Shape;68;p14"/>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desiertos de Australia.</a:t>
            </a:r>
            <a:endParaRPr sz="2400" dirty="0">
              <a:solidFill>
                <a:srgbClr val="FFFFFF"/>
              </a:solidFill>
              <a:latin typeface="Nunito"/>
              <a:ea typeface="Nunito"/>
              <a:cs typeface="Nunito"/>
              <a:sym typeface="Nunito"/>
            </a:endParaRPr>
          </a:p>
        </p:txBody>
      </p:sp>
      <p:sp>
        <p:nvSpPr>
          <p:cNvPr id="69" name="Google Shape;69;p14"/>
          <p:cNvSpPr txBox="1"/>
          <p:nvPr/>
        </p:nvSpPr>
        <p:spPr>
          <a:xfrm>
            <a:off x="4071825" y="3044975"/>
            <a:ext cx="4638900" cy="2098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Los diablos espinosos obtienen agua usando ranuras especiales en su piel. Si pisan un charco, el agua se mueve hasta su boca a lo largo de su piel.</a:t>
            </a:r>
            <a:endParaRPr sz="2100" dirty="0">
              <a:solidFill>
                <a:schemeClr val="dk2"/>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3">
            <a:alphaModFix/>
          </a:blip>
          <a:srcRect b="13284"/>
          <a:stretch/>
        </p:blipFill>
        <p:spPr>
          <a:xfrm>
            <a:off x="0" y="391475"/>
            <a:ext cx="4572000" cy="2635900"/>
          </a:xfrm>
          <a:prstGeom prst="rect">
            <a:avLst/>
          </a:prstGeom>
          <a:noFill/>
          <a:ln>
            <a:noFill/>
          </a:ln>
        </p:spPr>
      </p:pic>
      <p:pic>
        <p:nvPicPr>
          <p:cNvPr id="76" name="Google Shape;76;p15"/>
          <p:cNvPicPr preferRelativeResize="0"/>
          <p:nvPr/>
        </p:nvPicPr>
        <p:blipFill>
          <a:blip r:embed="rId4">
            <a:alphaModFix/>
          </a:blip>
          <a:stretch>
            <a:fillRect/>
          </a:stretch>
        </p:blipFill>
        <p:spPr>
          <a:xfrm>
            <a:off x="2503725" y="3075225"/>
            <a:ext cx="2068275" cy="2068275"/>
          </a:xfrm>
          <a:prstGeom prst="rect">
            <a:avLst/>
          </a:prstGeom>
          <a:noFill/>
          <a:ln>
            <a:noFill/>
          </a:ln>
        </p:spPr>
      </p:pic>
      <p:sp>
        <p:nvSpPr>
          <p:cNvPr id="77" name="Google Shape;77;p15"/>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Estos</a:t>
            </a:r>
            <a:r>
              <a:rPr lang="en-US" sz="2400" dirty="0">
                <a:solidFill>
                  <a:srgbClr val="FFFFFF"/>
                </a:solidFill>
                <a:latin typeface="Nunito"/>
                <a:ea typeface="Nunito"/>
                <a:cs typeface="Nunito"/>
                <a:sym typeface="Nunito"/>
              </a:rPr>
              <a:t> son </a:t>
            </a:r>
            <a:r>
              <a:rPr lang="en-US" sz="2400" dirty="0" err="1">
                <a:solidFill>
                  <a:srgbClr val="FFFFFF"/>
                </a:solidFill>
                <a:latin typeface="Nunito"/>
                <a:ea typeface="Nunito"/>
                <a:cs typeface="Nunito"/>
                <a:sym typeface="Nunito"/>
              </a:rPr>
              <a:t>pingüinos</a:t>
            </a:r>
            <a:r>
              <a:rPr lang="en-US" sz="2400" dirty="0">
                <a:solidFill>
                  <a:srgbClr val="FFFFFF"/>
                </a:solidFill>
                <a:latin typeface="Nunito"/>
                <a:ea typeface="Nunito"/>
                <a:cs typeface="Nunito"/>
                <a:sym typeface="Nunito"/>
              </a:rPr>
              <a:t> </a:t>
            </a:r>
            <a:r>
              <a:rPr lang="en-US" sz="2400" dirty="0" err="1">
                <a:solidFill>
                  <a:srgbClr val="FFFFFF"/>
                </a:solidFill>
                <a:latin typeface="Nunito"/>
                <a:ea typeface="Nunito"/>
                <a:cs typeface="Nunito"/>
                <a:sym typeface="Nunito"/>
              </a:rPr>
              <a:t>emperador</a:t>
            </a:r>
            <a:r>
              <a:rPr lang="en-U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78" name="Google Shape;78;p15" descr="File:Glacier on Antarctic coast, mountain behind.jpg - Wikimedia ..."/>
          <p:cNvPicPr preferRelativeResize="0"/>
          <p:nvPr/>
        </p:nvPicPr>
        <p:blipFill rotWithShape="1">
          <a:blip r:embed="rId5">
            <a:alphaModFix/>
          </a:blip>
          <a:srcRect b="15009"/>
          <a:stretch/>
        </p:blipFill>
        <p:spPr>
          <a:xfrm>
            <a:off x="4572000" y="391475"/>
            <a:ext cx="4572001" cy="2589924"/>
          </a:xfrm>
          <a:prstGeom prst="rect">
            <a:avLst/>
          </a:prstGeom>
          <a:noFill/>
          <a:ln>
            <a:noFill/>
          </a:ln>
        </p:spPr>
      </p:pic>
      <p:sp>
        <p:nvSpPr>
          <p:cNvPr id="79" name="Google Shape;79;p15"/>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Viven </a:t>
            </a:r>
            <a:r>
              <a:rPr lang="en-US" sz="2400" dirty="0" err="1">
                <a:solidFill>
                  <a:srgbClr val="FFFFFF"/>
                </a:solidFill>
                <a:latin typeface="Nunito"/>
                <a:ea typeface="Nunito"/>
                <a:cs typeface="Nunito"/>
                <a:sym typeface="Nunito"/>
              </a:rPr>
              <a:t>en</a:t>
            </a:r>
            <a:r>
              <a:rPr lang="en-US" sz="2400" dirty="0">
                <a:solidFill>
                  <a:srgbClr val="FFFFFF"/>
                </a:solidFill>
                <a:latin typeface="Nunito"/>
                <a:ea typeface="Nunito"/>
                <a:cs typeface="Nunito"/>
                <a:sym typeface="Nunito"/>
              </a:rPr>
              <a:t> la Antártida.</a:t>
            </a:r>
            <a:endParaRPr sz="2400" dirty="0">
              <a:solidFill>
                <a:srgbClr val="FFFFFF"/>
              </a:solidFill>
              <a:latin typeface="Nunito"/>
              <a:ea typeface="Nunito"/>
              <a:cs typeface="Nunito"/>
              <a:sym typeface="Nunito"/>
            </a:endParaRPr>
          </a:p>
        </p:txBody>
      </p:sp>
      <p:sp>
        <p:nvSpPr>
          <p:cNvPr id="80" name="Google Shape;80;p15"/>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Los pingüinos emperador viven en la Antártida, donde hace mucho frío todo el año. Se mantienen calientes con una capa gruesa de grasa, plumas cálidas, y acurrucándose juntos en grupos.</a:t>
            </a:r>
            <a:endParaRPr sz="2100" dirty="0">
              <a:solidFill>
                <a:schemeClr val="dk2"/>
              </a:solidFill>
              <a:latin typeface="Nunito"/>
              <a:ea typeface="Nunito"/>
              <a:cs typeface="Nunito"/>
              <a:sym typeface="Nunito"/>
            </a:endParaRPr>
          </a:p>
        </p:txBody>
      </p:sp>
      <p:pic>
        <p:nvPicPr>
          <p:cNvPr id="81" name="Google Shape;81;p15"/>
          <p:cNvPicPr preferRelativeResize="0"/>
          <p:nvPr/>
        </p:nvPicPr>
        <p:blipFill rotWithShape="1">
          <a:blip r:embed="rId6">
            <a:alphaModFix/>
          </a:blip>
          <a:srcRect l="17750" r="6198" b="2257"/>
          <a:stretch/>
        </p:blipFill>
        <p:spPr>
          <a:xfrm>
            <a:off x="0" y="3027375"/>
            <a:ext cx="2644599" cy="21161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6"/>
          <p:cNvPicPr preferRelativeResize="0"/>
          <p:nvPr/>
        </p:nvPicPr>
        <p:blipFill rotWithShape="1">
          <a:blip r:embed="rId3">
            <a:alphaModFix/>
          </a:blip>
          <a:srcRect t="8659"/>
          <a:stretch/>
        </p:blipFill>
        <p:spPr>
          <a:xfrm>
            <a:off x="0" y="2961875"/>
            <a:ext cx="4572000" cy="2181625"/>
          </a:xfrm>
          <a:prstGeom prst="rect">
            <a:avLst/>
          </a:prstGeom>
          <a:noFill/>
          <a:ln>
            <a:noFill/>
          </a:ln>
        </p:spPr>
      </p:pic>
      <p:pic>
        <p:nvPicPr>
          <p:cNvPr id="87" name="Google Shape;87;p16"/>
          <p:cNvPicPr preferRelativeResize="0"/>
          <p:nvPr/>
        </p:nvPicPr>
        <p:blipFill rotWithShape="1">
          <a:blip r:embed="rId4">
            <a:alphaModFix/>
          </a:blip>
          <a:srcRect b="5338"/>
          <a:stretch/>
        </p:blipFill>
        <p:spPr>
          <a:xfrm>
            <a:off x="0" y="217225"/>
            <a:ext cx="4572000" cy="2886275"/>
          </a:xfrm>
          <a:prstGeom prst="rect">
            <a:avLst/>
          </a:prstGeom>
          <a:noFill/>
          <a:ln>
            <a:noFill/>
          </a:ln>
        </p:spPr>
      </p:pic>
      <p:sp>
        <p:nvSpPr>
          <p:cNvPr id="88" name="Google Shape;88;p16"/>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camarón renacuajo.</a:t>
            </a:r>
            <a:endParaRPr sz="2400" dirty="0">
              <a:solidFill>
                <a:srgbClr val="FFFFFF"/>
              </a:solidFill>
              <a:latin typeface="Nunito"/>
              <a:ea typeface="Nunito"/>
              <a:cs typeface="Nunito"/>
              <a:sym typeface="Nunito"/>
            </a:endParaRPr>
          </a:p>
        </p:txBody>
      </p:sp>
      <p:pic>
        <p:nvPicPr>
          <p:cNvPr id="89" name="Google Shape;89;p16" descr="California Desert Landscape Free Stock Photo - Public Domain Pictures"/>
          <p:cNvPicPr preferRelativeResize="0"/>
          <p:nvPr/>
        </p:nvPicPr>
        <p:blipFill rotWithShape="1">
          <a:blip r:embed="rId5">
            <a:alphaModFix/>
          </a:blip>
          <a:srcRect l="15244" r="24713"/>
          <a:stretch/>
        </p:blipFill>
        <p:spPr>
          <a:xfrm>
            <a:off x="6858000" y="451746"/>
            <a:ext cx="2286000" cy="2526002"/>
          </a:xfrm>
          <a:prstGeom prst="rect">
            <a:avLst/>
          </a:prstGeom>
          <a:noFill/>
          <a:ln>
            <a:noFill/>
          </a:ln>
        </p:spPr>
      </p:pic>
      <p:pic>
        <p:nvPicPr>
          <p:cNvPr id="90" name="Google Shape;90;p16" descr="Christmas on the Emigrant Trails: Christmas 1849 at Death Valley ..."/>
          <p:cNvPicPr preferRelativeResize="0"/>
          <p:nvPr/>
        </p:nvPicPr>
        <p:blipFill rotWithShape="1">
          <a:blip r:embed="rId6">
            <a:alphaModFix/>
          </a:blip>
          <a:srcRect l="10296" r="29664"/>
          <a:stretch/>
        </p:blipFill>
        <p:spPr>
          <a:xfrm>
            <a:off x="4572000" y="448100"/>
            <a:ext cx="2286000" cy="2533294"/>
          </a:xfrm>
          <a:prstGeom prst="rect">
            <a:avLst/>
          </a:prstGeom>
          <a:noFill/>
          <a:ln>
            <a:noFill/>
          </a:ln>
        </p:spPr>
      </p:pic>
      <p:sp>
        <p:nvSpPr>
          <p:cNvPr id="91" name="Google Shape;91;p16"/>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desiertos donde el agua se seca muy rápido.</a:t>
            </a:r>
            <a:endParaRPr sz="2400" dirty="0">
              <a:solidFill>
                <a:srgbClr val="FFFFFF"/>
              </a:solidFill>
              <a:latin typeface="Nunito"/>
              <a:ea typeface="Nunito"/>
              <a:cs typeface="Nunito"/>
              <a:sym typeface="Nunito"/>
            </a:endParaRPr>
          </a:p>
        </p:txBody>
      </p:sp>
      <p:sp>
        <p:nvSpPr>
          <p:cNvPr id="92" name="Google Shape;92;p16"/>
          <p:cNvSpPr txBox="1"/>
          <p:nvPr/>
        </p:nvSpPr>
        <p:spPr>
          <a:xfrm>
            <a:off x="4572000" y="2981400"/>
            <a:ext cx="4572000" cy="2162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1800" dirty="0">
                <a:solidFill>
                  <a:schemeClr val="dk2"/>
                </a:solidFill>
                <a:latin typeface="Nunito"/>
                <a:ea typeface="Nunito"/>
                <a:cs typeface="Nunito"/>
                <a:sym typeface="Nunito"/>
              </a:rPr>
              <a:t>Los camarones renacuajo tienen huevos especiales que pueden secarse. Los huevos pueden permanecer secos por muchos años hasta que llueva otra vez. Con la llegada de la lluvia, los camarones renacuajos emergen de su cascarón</a:t>
            </a:r>
            <a:r>
              <a:rPr lang="es-ES" sz="2100" dirty="0">
                <a:solidFill>
                  <a:schemeClr val="dk2"/>
                </a:solidFill>
                <a:latin typeface="Nunito"/>
                <a:ea typeface="Nunito"/>
                <a:cs typeface="Nunito"/>
                <a:sym typeface="Nunito"/>
              </a:rPr>
              <a:t>.</a:t>
            </a:r>
            <a:endParaRPr sz="2100" dirty="0">
              <a:solidFill>
                <a:schemeClr val="dk2"/>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7"/>
          <p:cNvPicPr preferRelativeResize="0"/>
          <p:nvPr/>
        </p:nvPicPr>
        <p:blipFill rotWithShape="1">
          <a:blip r:embed="rId3">
            <a:alphaModFix/>
          </a:blip>
          <a:srcRect l="7165" t="2171" r="42835" b="2180"/>
          <a:stretch/>
        </p:blipFill>
        <p:spPr>
          <a:xfrm>
            <a:off x="4572000" y="406775"/>
            <a:ext cx="2286000" cy="2915426"/>
          </a:xfrm>
          <a:prstGeom prst="rect">
            <a:avLst/>
          </a:prstGeom>
          <a:noFill/>
          <a:ln>
            <a:noFill/>
          </a:ln>
        </p:spPr>
      </p:pic>
      <p:pic>
        <p:nvPicPr>
          <p:cNvPr id="99" name="Google Shape;99;p17"/>
          <p:cNvPicPr preferRelativeResize="0"/>
          <p:nvPr/>
        </p:nvPicPr>
        <p:blipFill rotWithShape="1">
          <a:blip r:embed="rId4">
            <a:alphaModFix/>
          </a:blip>
          <a:srcRect l="25000" t="2171" r="25000" b="2180"/>
          <a:stretch/>
        </p:blipFill>
        <p:spPr>
          <a:xfrm>
            <a:off x="6858000" y="406775"/>
            <a:ext cx="2286001" cy="2915425"/>
          </a:xfrm>
          <a:prstGeom prst="rect">
            <a:avLst/>
          </a:prstGeom>
          <a:noFill/>
          <a:ln>
            <a:noFill/>
          </a:ln>
        </p:spPr>
      </p:pic>
      <p:pic>
        <p:nvPicPr>
          <p:cNvPr id="100" name="Google Shape;100;p17"/>
          <p:cNvPicPr preferRelativeResize="0"/>
          <p:nvPr/>
        </p:nvPicPr>
        <p:blipFill rotWithShape="1">
          <a:blip r:embed="rId5">
            <a:alphaModFix/>
          </a:blip>
          <a:srcRect b="15817"/>
          <a:stretch/>
        </p:blipFill>
        <p:spPr>
          <a:xfrm>
            <a:off x="0" y="406775"/>
            <a:ext cx="1928799" cy="2164976"/>
          </a:xfrm>
          <a:prstGeom prst="rect">
            <a:avLst/>
          </a:prstGeom>
          <a:noFill/>
          <a:ln>
            <a:noFill/>
          </a:ln>
        </p:spPr>
      </p:pic>
      <p:pic>
        <p:nvPicPr>
          <p:cNvPr id="101" name="Google Shape;101;p17"/>
          <p:cNvPicPr preferRelativeResize="0"/>
          <p:nvPr/>
        </p:nvPicPr>
        <p:blipFill rotWithShape="1">
          <a:blip r:embed="rId6">
            <a:alphaModFix/>
          </a:blip>
          <a:srcRect l="9309" r="9317"/>
          <a:stretch/>
        </p:blipFill>
        <p:spPr>
          <a:xfrm>
            <a:off x="1928800" y="407150"/>
            <a:ext cx="2643200" cy="2164975"/>
          </a:xfrm>
          <a:prstGeom prst="rect">
            <a:avLst/>
          </a:prstGeom>
          <a:noFill/>
          <a:ln>
            <a:noFill/>
          </a:ln>
        </p:spPr>
      </p:pic>
      <p:sp>
        <p:nvSpPr>
          <p:cNvPr id="102" name="Google Shape;102;p17"/>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lémur sifaca.</a:t>
            </a:r>
            <a:endParaRPr sz="2400" dirty="0">
              <a:solidFill>
                <a:srgbClr val="FFFFFF"/>
              </a:solidFill>
              <a:latin typeface="Nunito"/>
              <a:ea typeface="Nunito"/>
              <a:cs typeface="Nunito"/>
              <a:sym typeface="Nunito"/>
            </a:endParaRPr>
          </a:p>
        </p:txBody>
      </p:sp>
      <p:sp>
        <p:nvSpPr>
          <p:cNvPr id="103" name="Google Shape;103;p17"/>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000" dirty="0">
                <a:solidFill>
                  <a:srgbClr val="FFFFFF"/>
                </a:solidFill>
                <a:latin typeface="Nunito"/>
                <a:ea typeface="Nunito"/>
                <a:cs typeface="Nunito"/>
                <a:sym typeface="Nunito"/>
              </a:rPr>
              <a:t>Vive en bosques donde todas las plantas tienen muchas espinas.</a:t>
            </a:r>
            <a:endParaRPr sz="2000" dirty="0">
              <a:solidFill>
                <a:srgbClr val="FFFFFF"/>
              </a:solidFill>
              <a:latin typeface="Nunito"/>
              <a:ea typeface="Nunito"/>
              <a:cs typeface="Nunito"/>
              <a:sym typeface="Nunito"/>
            </a:endParaRPr>
          </a:p>
        </p:txBody>
      </p:sp>
      <p:sp>
        <p:nvSpPr>
          <p:cNvPr id="104" name="Google Shape;104;p17"/>
          <p:cNvSpPr txBox="1"/>
          <p:nvPr/>
        </p:nvSpPr>
        <p:spPr>
          <a:xfrm>
            <a:off x="4572000" y="3322200"/>
            <a:ext cx="4572000" cy="18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000" dirty="0">
                <a:solidFill>
                  <a:schemeClr val="dk2"/>
                </a:solidFill>
                <a:latin typeface="Nunito"/>
                <a:ea typeface="Nunito"/>
                <a:cs typeface="Nunito"/>
                <a:sym typeface="Nunito"/>
              </a:rPr>
              <a:t>Los sifacas pueden trepar árboles espinosos que la mayoría de los otros animales no pueden. Tienen almohadillas gruesas en sus manos y pies para protegerse de las espinas.</a:t>
            </a:r>
            <a:endParaRPr sz="2000" dirty="0">
              <a:solidFill>
                <a:schemeClr val="dk2"/>
              </a:solidFill>
              <a:latin typeface="Nunito"/>
              <a:ea typeface="Nunito"/>
              <a:cs typeface="Nunito"/>
              <a:sym typeface="Nunito"/>
            </a:endParaRPr>
          </a:p>
        </p:txBody>
      </p:sp>
      <p:pic>
        <p:nvPicPr>
          <p:cNvPr id="2" name="Picture 2" descr="Sifakas – Wikipedia">
            <a:extLst>
              <a:ext uri="{FF2B5EF4-FFF2-40B4-BE49-F238E27FC236}">
                <a16:creationId xmlns:a16="http://schemas.microsoft.com/office/drawing/2014/main" id="{21B2C9FC-0D88-3206-4F16-A3787B086C8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948"/>
          <a:stretch/>
        </p:blipFill>
        <p:spPr bwMode="auto">
          <a:xfrm>
            <a:off x="0" y="2571750"/>
            <a:ext cx="4571999" cy="28821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a:blip r:embed="rId3">
            <a:alphaModFix/>
          </a:blip>
          <a:stretch>
            <a:fillRect/>
          </a:stretch>
        </p:blipFill>
        <p:spPr>
          <a:xfrm>
            <a:off x="0" y="2399850"/>
            <a:ext cx="4572001" cy="2743660"/>
          </a:xfrm>
          <a:prstGeom prst="rect">
            <a:avLst/>
          </a:prstGeom>
          <a:noFill/>
          <a:ln>
            <a:noFill/>
          </a:ln>
        </p:spPr>
      </p:pic>
      <p:pic>
        <p:nvPicPr>
          <p:cNvPr id="110" name="Google Shape;110;p18"/>
          <p:cNvPicPr preferRelativeResize="0"/>
          <p:nvPr/>
        </p:nvPicPr>
        <p:blipFill rotWithShape="1">
          <a:blip r:embed="rId4">
            <a:alphaModFix/>
          </a:blip>
          <a:srcRect t="11252" b="11252"/>
          <a:stretch/>
        </p:blipFill>
        <p:spPr>
          <a:xfrm>
            <a:off x="0" y="406800"/>
            <a:ext cx="4572000" cy="1993050"/>
          </a:xfrm>
          <a:prstGeom prst="rect">
            <a:avLst/>
          </a:prstGeom>
          <a:noFill/>
          <a:ln>
            <a:noFill/>
          </a:ln>
        </p:spPr>
      </p:pic>
      <p:sp>
        <p:nvSpPr>
          <p:cNvPr id="111" name="Google Shape;111;p18"/>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caracol volcánico.</a:t>
            </a:r>
            <a:endParaRPr sz="2400" dirty="0">
              <a:solidFill>
                <a:srgbClr val="FFFFFF"/>
              </a:solidFill>
              <a:latin typeface="Nunito"/>
              <a:ea typeface="Nunito"/>
              <a:cs typeface="Nunito"/>
              <a:sym typeface="Nunito"/>
            </a:endParaRPr>
          </a:p>
        </p:txBody>
      </p:sp>
      <p:pic>
        <p:nvPicPr>
          <p:cNvPr id="112" name="Google Shape;112;p18"/>
          <p:cNvPicPr preferRelativeResize="0"/>
          <p:nvPr/>
        </p:nvPicPr>
        <p:blipFill rotWithShape="1">
          <a:blip r:embed="rId5">
            <a:alphaModFix/>
          </a:blip>
          <a:srcRect t="11134"/>
          <a:stretch/>
        </p:blipFill>
        <p:spPr>
          <a:xfrm>
            <a:off x="4572000" y="406800"/>
            <a:ext cx="4572000" cy="3047150"/>
          </a:xfrm>
          <a:prstGeom prst="rect">
            <a:avLst/>
          </a:prstGeom>
          <a:noFill/>
          <a:ln>
            <a:noFill/>
          </a:ln>
        </p:spPr>
      </p:pic>
      <p:sp>
        <p:nvSpPr>
          <p:cNvPr id="113" name="Google Shape;113;p18"/>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el fondo del océano.</a:t>
            </a:r>
            <a:endParaRPr sz="2400" dirty="0">
              <a:solidFill>
                <a:srgbClr val="FFFFFF"/>
              </a:solidFill>
              <a:latin typeface="Nunito"/>
              <a:ea typeface="Nunito"/>
              <a:cs typeface="Nunito"/>
              <a:sym typeface="Nunito"/>
            </a:endParaRPr>
          </a:p>
        </p:txBody>
      </p:sp>
      <p:sp>
        <p:nvSpPr>
          <p:cNvPr id="114" name="Google Shape;114;p18"/>
          <p:cNvSpPr txBox="1"/>
          <p:nvPr/>
        </p:nvSpPr>
        <p:spPr>
          <a:xfrm>
            <a:off x="4572000" y="3453950"/>
            <a:ext cx="4572000" cy="168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En el fondo del océano hay mucha presión por el agua de arriba. Los caracoles volcánicos pueden soportarlo porque tienen conchas muy resistentes hechas de hierro.</a:t>
            </a:r>
            <a:endParaRPr sz="2100" dirty="0">
              <a:solidFill>
                <a:schemeClr val="dk2"/>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9"/>
          <p:cNvPicPr preferRelativeResize="0"/>
          <p:nvPr/>
        </p:nvPicPr>
        <p:blipFill rotWithShape="1">
          <a:blip r:embed="rId3">
            <a:alphaModFix/>
          </a:blip>
          <a:srcRect t="8895" b="8895"/>
          <a:stretch/>
        </p:blipFill>
        <p:spPr>
          <a:xfrm>
            <a:off x="3" y="413225"/>
            <a:ext cx="4572001" cy="2505051"/>
          </a:xfrm>
          <a:prstGeom prst="rect">
            <a:avLst/>
          </a:prstGeom>
          <a:noFill/>
          <a:ln>
            <a:noFill/>
          </a:ln>
        </p:spPr>
      </p:pic>
      <p:sp>
        <p:nvSpPr>
          <p:cNvPr id="121" name="Google Shape;121;p19"/>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solidFill>
                  <a:srgbClr val="FFFFFF"/>
                </a:solidFill>
                <a:latin typeface="Nunito"/>
                <a:ea typeface="Nunito"/>
                <a:cs typeface="Nunito"/>
                <a:sym typeface="Nunito"/>
              </a:rPr>
              <a:t>Este es un </a:t>
            </a:r>
            <a:r>
              <a:rPr lang="en-US" sz="2400" dirty="0" err="1">
                <a:solidFill>
                  <a:srgbClr val="FFFFFF"/>
                </a:solidFill>
                <a:latin typeface="Nunito"/>
                <a:ea typeface="Nunito"/>
                <a:cs typeface="Nunito"/>
                <a:sym typeface="Nunito"/>
              </a:rPr>
              <a:t>ornitorrinco</a:t>
            </a:r>
            <a:r>
              <a:rPr lang="en"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22" name="Google Shape;122;p19"/>
          <p:cNvPicPr preferRelativeResize="0"/>
          <p:nvPr/>
        </p:nvPicPr>
        <p:blipFill rotWithShape="1">
          <a:blip r:embed="rId4">
            <a:alphaModFix/>
          </a:blip>
          <a:srcRect t="16881"/>
          <a:stretch/>
        </p:blipFill>
        <p:spPr>
          <a:xfrm>
            <a:off x="4572000" y="413225"/>
            <a:ext cx="4572000" cy="2606275"/>
          </a:xfrm>
          <a:prstGeom prst="rect">
            <a:avLst/>
          </a:prstGeom>
          <a:noFill/>
          <a:ln>
            <a:noFill/>
          </a:ln>
        </p:spPr>
      </p:pic>
      <p:sp>
        <p:nvSpPr>
          <p:cNvPr id="123" name="Google Shape;123;p19"/>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ríos y arroyos turbios.</a:t>
            </a:r>
            <a:endParaRPr sz="2400" dirty="0">
              <a:solidFill>
                <a:srgbClr val="FFFFFF"/>
              </a:solidFill>
              <a:latin typeface="Nunito"/>
              <a:ea typeface="Nunito"/>
              <a:cs typeface="Nunito"/>
              <a:sym typeface="Nunito"/>
            </a:endParaRPr>
          </a:p>
        </p:txBody>
      </p:sp>
      <p:sp>
        <p:nvSpPr>
          <p:cNvPr id="124" name="Google Shape;124;p19"/>
          <p:cNvSpPr txBox="1"/>
          <p:nvPr/>
        </p:nvSpPr>
        <p:spPr>
          <a:xfrm>
            <a:off x="4572000" y="3019513"/>
            <a:ext cx="4572000" cy="212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000" dirty="0">
                <a:solidFill>
                  <a:schemeClr val="dk2"/>
                </a:solidFill>
                <a:latin typeface="Nunito"/>
                <a:ea typeface="Nunito"/>
                <a:cs typeface="Nunito"/>
                <a:sym typeface="Nunito"/>
              </a:rPr>
              <a:t>Los ornitorrincos viven en arroyos turbios. </a:t>
            </a:r>
            <a:r>
              <a:rPr lang="es-ES" sz="2000" dirty="0" err="1">
                <a:solidFill>
                  <a:schemeClr val="dk2"/>
                </a:solidFill>
                <a:latin typeface="Nunito"/>
                <a:ea typeface="Nunito"/>
                <a:cs typeface="Nunito"/>
                <a:sym typeface="Nunito"/>
              </a:rPr>
              <a:t>Tinen</a:t>
            </a:r>
            <a:r>
              <a:rPr lang="es-ES" sz="2000" dirty="0">
                <a:solidFill>
                  <a:schemeClr val="dk2"/>
                </a:solidFill>
                <a:latin typeface="Nunito"/>
                <a:ea typeface="Nunito"/>
                <a:cs typeface="Nunito"/>
                <a:sym typeface="Nunito"/>
              </a:rPr>
              <a:t> dificultades para ver. Encuentran su comida detectando la electricidad generada por los animales pequeños que comen. Tienen un detector especial en su pico.</a:t>
            </a:r>
            <a:endParaRPr sz="2000" dirty="0">
              <a:solidFill>
                <a:schemeClr val="dk2"/>
              </a:solidFill>
              <a:latin typeface="Nunito"/>
              <a:ea typeface="Nunito"/>
              <a:cs typeface="Nunito"/>
              <a:sym typeface="Nunito"/>
            </a:endParaRPr>
          </a:p>
        </p:txBody>
      </p:sp>
      <p:pic>
        <p:nvPicPr>
          <p:cNvPr id="125" name="Google Shape;125;p19"/>
          <p:cNvPicPr preferRelativeResize="0"/>
          <p:nvPr/>
        </p:nvPicPr>
        <p:blipFill rotWithShape="1">
          <a:blip r:embed="rId5">
            <a:alphaModFix/>
          </a:blip>
          <a:srcRect l="14147" r="14147"/>
          <a:stretch/>
        </p:blipFill>
        <p:spPr>
          <a:xfrm>
            <a:off x="0" y="2918275"/>
            <a:ext cx="2659425" cy="2225224"/>
          </a:xfrm>
          <a:prstGeom prst="rect">
            <a:avLst/>
          </a:prstGeom>
          <a:noFill/>
          <a:ln>
            <a:noFill/>
          </a:ln>
        </p:spPr>
      </p:pic>
      <p:pic>
        <p:nvPicPr>
          <p:cNvPr id="126" name="Google Shape;126;p19"/>
          <p:cNvPicPr preferRelativeResize="0"/>
          <p:nvPr/>
        </p:nvPicPr>
        <p:blipFill rotWithShape="1">
          <a:blip r:embed="rId6">
            <a:alphaModFix/>
          </a:blip>
          <a:srcRect/>
          <a:stretch/>
        </p:blipFill>
        <p:spPr>
          <a:xfrm>
            <a:off x="2659413" y="2918275"/>
            <a:ext cx="1912589" cy="2225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p:nvPr/>
        </p:nvSpPr>
        <p:spPr>
          <a:xfrm>
            <a:off x="0" y="406775"/>
            <a:ext cx="4572000" cy="2248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2" name="Google Shape;132;p20"/>
          <p:cNvPicPr preferRelativeResize="0"/>
          <p:nvPr/>
        </p:nvPicPr>
        <p:blipFill>
          <a:blip r:embed="rId3">
            <a:alphaModFix/>
          </a:blip>
          <a:stretch>
            <a:fillRect/>
          </a:stretch>
        </p:blipFill>
        <p:spPr>
          <a:xfrm>
            <a:off x="539325" y="406800"/>
            <a:ext cx="3493359" cy="2248452"/>
          </a:xfrm>
          <a:prstGeom prst="rect">
            <a:avLst/>
          </a:prstGeom>
          <a:noFill/>
          <a:ln>
            <a:noFill/>
          </a:ln>
        </p:spPr>
      </p:pic>
      <p:sp>
        <p:nvSpPr>
          <p:cNvPr id="133" name="Google Shape;133;p20"/>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Este es un cangrejo yeti</a:t>
            </a:r>
            <a:r>
              <a:rPr lang="en-US" sz="2400" dirty="0">
                <a:solidFill>
                  <a:srgbClr val="FFFFFF"/>
                </a:solidFill>
                <a:latin typeface="Nunito"/>
                <a:ea typeface="Nunito"/>
                <a:cs typeface="Nunito"/>
                <a:sym typeface="Nunito"/>
              </a:rPr>
              <a:t>.</a:t>
            </a:r>
          </a:p>
        </p:txBody>
      </p:sp>
      <p:pic>
        <p:nvPicPr>
          <p:cNvPr id="134" name="Google Shape;134;p20"/>
          <p:cNvPicPr preferRelativeResize="0"/>
          <p:nvPr/>
        </p:nvPicPr>
        <p:blipFill rotWithShape="1">
          <a:blip r:embed="rId4">
            <a:alphaModFix/>
          </a:blip>
          <a:srcRect t="11137" b="3842"/>
          <a:stretch/>
        </p:blipFill>
        <p:spPr>
          <a:xfrm>
            <a:off x="4572000" y="406800"/>
            <a:ext cx="4572000" cy="2915400"/>
          </a:xfrm>
          <a:prstGeom prst="rect">
            <a:avLst/>
          </a:prstGeom>
          <a:noFill/>
          <a:ln>
            <a:noFill/>
          </a:ln>
        </p:spPr>
      </p:pic>
      <p:sp>
        <p:nvSpPr>
          <p:cNvPr id="135" name="Google Shape;135;p20"/>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 en lo profundo del océano.</a:t>
            </a:r>
            <a:endParaRPr lang="en-US" sz="2400" dirty="0">
              <a:solidFill>
                <a:srgbClr val="FFFFFF"/>
              </a:solidFill>
              <a:latin typeface="Nunito"/>
              <a:ea typeface="Nunito"/>
              <a:cs typeface="Nunito"/>
              <a:sym typeface="Nunito"/>
            </a:endParaRPr>
          </a:p>
        </p:txBody>
      </p:sp>
      <p:sp>
        <p:nvSpPr>
          <p:cNvPr id="136" name="Google Shape;136;p20"/>
          <p:cNvSpPr txBox="1"/>
          <p:nvPr/>
        </p:nvSpPr>
        <p:spPr>
          <a:xfrm>
            <a:off x="4572000" y="3322200"/>
            <a:ext cx="4572000" cy="1821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1600" dirty="0">
                <a:solidFill>
                  <a:schemeClr val="dk2"/>
                </a:solidFill>
                <a:latin typeface="Nunito"/>
                <a:ea typeface="Nunito"/>
                <a:cs typeface="Nunito"/>
                <a:sym typeface="Nunito"/>
              </a:rPr>
              <a:t>En las partes profundas del océano no hay plantas porque no hay luz solar. Algunas formas de vida en las profundidades comen bacterias en vez de plantas. Los cangrejos yeti cultivan bacterias en sus largos brazos peludos y se las comen.</a:t>
            </a:r>
            <a:endParaRPr sz="1600" dirty="0">
              <a:solidFill>
                <a:schemeClr val="dk2"/>
              </a:solidFill>
              <a:latin typeface="Nunito"/>
              <a:ea typeface="Nunito"/>
              <a:cs typeface="Nunito"/>
              <a:sym typeface="Nunito"/>
            </a:endParaRPr>
          </a:p>
        </p:txBody>
      </p:sp>
      <p:sp>
        <p:nvSpPr>
          <p:cNvPr id="137" name="Google Shape;137;p20"/>
          <p:cNvSpPr/>
          <p:nvPr/>
        </p:nvSpPr>
        <p:spPr>
          <a:xfrm>
            <a:off x="0" y="2523525"/>
            <a:ext cx="4572000" cy="2619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8" name="Google Shape;138;p20" title="Video_S1.mp4">
            <a:hlinkClick r:id="rId5"/>
          </p:cNvPr>
          <p:cNvPicPr preferRelativeResize="0"/>
          <p:nvPr/>
        </p:nvPicPr>
        <p:blipFill>
          <a:blip r:embed="rId6">
            <a:alphaModFix/>
          </a:blip>
          <a:stretch>
            <a:fillRect/>
          </a:stretch>
        </p:blipFill>
        <p:spPr>
          <a:xfrm>
            <a:off x="539313" y="2523472"/>
            <a:ext cx="3493372" cy="2620016"/>
          </a:xfrm>
          <a:prstGeom prst="rect">
            <a:avLst/>
          </a:prstGeom>
          <a:noFill/>
          <a:ln>
            <a:noFill/>
          </a:ln>
        </p:spPr>
      </p:pic>
      <p:pic>
        <p:nvPicPr>
          <p:cNvPr id="2" name="Picture 2" descr="Yeti Crab | What's in a Name?">
            <a:extLst>
              <a:ext uri="{FF2B5EF4-FFF2-40B4-BE49-F238E27FC236}">
                <a16:creationId xmlns:a16="http://schemas.microsoft.com/office/drawing/2014/main" id="{9BFC4DF2-9DF2-C070-4655-2CE2ED1103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898" y="2768256"/>
            <a:ext cx="3401786" cy="2262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1" descr="california mussel Mytilus californianus | Paul Asman and Jill ..."/>
          <p:cNvPicPr preferRelativeResize="0"/>
          <p:nvPr/>
        </p:nvPicPr>
        <p:blipFill rotWithShape="1">
          <a:blip r:embed="rId3">
            <a:alphaModFix/>
          </a:blip>
          <a:srcRect t="10618" b="5706"/>
          <a:stretch/>
        </p:blipFill>
        <p:spPr>
          <a:xfrm>
            <a:off x="0" y="385275"/>
            <a:ext cx="4572001" cy="2540449"/>
          </a:xfrm>
          <a:prstGeom prst="rect">
            <a:avLst/>
          </a:prstGeom>
          <a:noFill/>
          <a:ln>
            <a:noFill/>
          </a:ln>
        </p:spPr>
      </p:pic>
      <p:sp>
        <p:nvSpPr>
          <p:cNvPr id="145" name="Google Shape;145;p21"/>
          <p:cNvSpPr txBox="1"/>
          <p:nvPr/>
        </p:nvSpPr>
        <p:spPr>
          <a:xfrm>
            <a:off x="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err="1">
                <a:solidFill>
                  <a:srgbClr val="FFFFFF"/>
                </a:solidFill>
                <a:latin typeface="Nunito"/>
                <a:ea typeface="Nunito"/>
                <a:cs typeface="Nunito"/>
                <a:sym typeface="Nunito"/>
              </a:rPr>
              <a:t>Estos</a:t>
            </a:r>
            <a:r>
              <a:rPr lang="en-US" sz="2400" dirty="0">
                <a:solidFill>
                  <a:srgbClr val="FFFFFF"/>
                </a:solidFill>
                <a:latin typeface="Nunito"/>
                <a:ea typeface="Nunito"/>
                <a:cs typeface="Nunito"/>
                <a:sym typeface="Nunito"/>
              </a:rPr>
              <a:t> son </a:t>
            </a:r>
            <a:r>
              <a:rPr lang="en-US" sz="2400" dirty="0" err="1">
                <a:solidFill>
                  <a:srgbClr val="FFFFFF"/>
                </a:solidFill>
                <a:latin typeface="Nunito"/>
                <a:ea typeface="Nunito"/>
                <a:cs typeface="Nunito"/>
                <a:sym typeface="Nunito"/>
              </a:rPr>
              <a:t>mejillones</a:t>
            </a:r>
            <a:r>
              <a:rPr lang="en-US" sz="2400" dirty="0">
                <a:solidFill>
                  <a:srgbClr val="FFFFFF"/>
                </a:solidFill>
                <a:latin typeface="Nunito"/>
                <a:ea typeface="Nunito"/>
                <a:cs typeface="Nunito"/>
                <a:sym typeface="Nunito"/>
              </a:rPr>
              <a:t>.</a:t>
            </a:r>
            <a:endParaRPr sz="2400" dirty="0">
              <a:solidFill>
                <a:srgbClr val="FFFFFF"/>
              </a:solidFill>
              <a:latin typeface="Nunito"/>
              <a:ea typeface="Nunito"/>
              <a:cs typeface="Nunito"/>
              <a:sym typeface="Nunito"/>
            </a:endParaRPr>
          </a:p>
        </p:txBody>
      </p:sp>
      <p:pic>
        <p:nvPicPr>
          <p:cNvPr id="146" name="Google Shape;146;p21"/>
          <p:cNvPicPr preferRelativeResize="0"/>
          <p:nvPr/>
        </p:nvPicPr>
        <p:blipFill rotWithShape="1">
          <a:blip r:embed="rId4">
            <a:alphaModFix/>
          </a:blip>
          <a:srcRect t="14683" b="4547"/>
          <a:stretch/>
        </p:blipFill>
        <p:spPr>
          <a:xfrm>
            <a:off x="4572000" y="385275"/>
            <a:ext cx="4571999" cy="2772601"/>
          </a:xfrm>
          <a:prstGeom prst="rect">
            <a:avLst/>
          </a:prstGeom>
          <a:noFill/>
          <a:ln>
            <a:noFill/>
          </a:ln>
        </p:spPr>
      </p:pic>
      <p:sp>
        <p:nvSpPr>
          <p:cNvPr id="147" name="Google Shape;147;p21"/>
          <p:cNvSpPr txBox="1"/>
          <p:nvPr/>
        </p:nvSpPr>
        <p:spPr>
          <a:xfrm>
            <a:off x="4572000" y="0"/>
            <a:ext cx="4572000" cy="917700"/>
          </a:xfrm>
          <a:prstGeom prst="rect">
            <a:avLst/>
          </a:prstGeom>
          <a:gradFill>
            <a:gsLst>
              <a:gs pos="0">
                <a:schemeClr val="dk1"/>
              </a:gs>
              <a:gs pos="50000">
                <a:schemeClr val="dk1"/>
              </a:gs>
              <a:gs pos="100000">
                <a:srgbClr val="FFFFFF">
                  <a:alpha val="0"/>
                </a:srgbClr>
              </a:gs>
            </a:gsLst>
            <a:lin ang="5400012" scaled="0"/>
          </a:gradFill>
          <a:ln>
            <a:noFill/>
          </a:ln>
          <a:effectLst>
            <a:outerShdw blurRad="57150" algn="bl" rotWithShape="0">
              <a:srgbClr val="000000"/>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s-ES" sz="2400" dirty="0">
                <a:solidFill>
                  <a:srgbClr val="FFFFFF"/>
                </a:solidFill>
                <a:latin typeface="Nunito"/>
                <a:ea typeface="Nunito"/>
                <a:cs typeface="Nunito"/>
                <a:sym typeface="Nunito"/>
              </a:rPr>
              <a:t>Viven en la costa donde las olas golpean las rocas.</a:t>
            </a:r>
            <a:endParaRPr sz="2400" dirty="0">
              <a:solidFill>
                <a:srgbClr val="FFFFFF"/>
              </a:solidFill>
              <a:latin typeface="Nunito"/>
              <a:ea typeface="Nunito"/>
              <a:cs typeface="Nunito"/>
              <a:sym typeface="Nunito"/>
            </a:endParaRPr>
          </a:p>
        </p:txBody>
      </p:sp>
      <p:sp>
        <p:nvSpPr>
          <p:cNvPr id="148" name="Google Shape;148;p21"/>
          <p:cNvSpPr txBox="1"/>
          <p:nvPr/>
        </p:nvSpPr>
        <p:spPr>
          <a:xfrm>
            <a:off x="4572000" y="3157875"/>
            <a:ext cx="4572000" cy="198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0"/>
              </a:spcAft>
              <a:buNone/>
            </a:pPr>
            <a:r>
              <a:rPr lang="es-ES" sz="2100" dirty="0">
                <a:solidFill>
                  <a:schemeClr val="dk2"/>
                </a:solidFill>
                <a:latin typeface="Nunito"/>
                <a:ea typeface="Nunito"/>
                <a:cs typeface="Nunito"/>
                <a:sym typeface="Nunito"/>
              </a:rPr>
              <a:t>Los mejillones usan muchos hilos delgados para sujetarse a las rocas y no ser arrastrados por las olas. También cierran sus conchas para no secarse cuando están fuera del agua.</a:t>
            </a:r>
            <a:endParaRPr sz="2100" dirty="0">
              <a:solidFill>
                <a:schemeClr val="dk2"/>
              </a:solidFill>
              <a:latin typeface="Nunito"/>
              <a:ea typeface="Nunito"/>
              <a:cs typeface="Nunito"/>
              <a:sym typeface="Nunito"/>
            </a:endParaRPr>
          </a:p>
        </p:txBody>
      </p:sp>
      <p:pic>
        <p:nvPicPr>
          <p:cNvPr id="149" name="Google Shape;149;p21" descr="File:California Mussels 002.jpg - Wikipedia"/>
          <p:cNvPicPr preferRelativeResize="0"/>
          <p:nvPr/>
        </p:nvPicPr>
        <p:blipFill rotWithShape="1">
          <a:blip r:embed="rId5">
            <a:alphaModFix/>
          </a:blip>
          <a:srcRect t="6297" r="15640" b="-9"/>
          <a:stretch/>
        </p:blipFill>
        <p:spPr>
          <a:xfrm>
            <a:off x="0" y="2925725"/>
            <a:ext cx="2995676" cy="2217774"/>
          </a:xfrm>
          <a:prstGeom prst="rect">
            <a:avLst/>
          </a:prstGeom>
          <a:noFill/>
          <a:ln>
            <a:noFill/>
          </a:ln>
        </p:spPr>
      </p:pic>
      <p:pic>
        <p:nvPicPr>
          <p:cNvPr id="150" name="Google Shape;150;p21" descr="File:Mytilus with byssus.jpg - Wikimedia Commons"/>
          <p:cNvPicPr preferRelativeResize="0"/>
          <p:nvPr/>
        </p:nvPicPr>
        <p:blipFill rotWithShape="1">
          <a:blip r:embed="rId6">
            <a:alphaModFix/>
          </a:blip>
          <a:srcRect t="6296"/>
          <a:stretch/>
        </p:blipFill>
        <p:spPr>
          <a:xfrm>
            <a:off x="2995675" y="2925725"/>
            <a:ext cx="1576325" cy="22177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468</Words>
  <Application>Microsoft Office PowerPoint</Application>
  <PresentationFormat>On-screen Show (16:9)</PresentationFormat>
  <Paragraphs>30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Nunito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James, Lauren - (laurenjames)</cp:lastModifiedBy>
  <cp:revision>4</cp:revision>
  <dcterms:modified xsi:type="dcterms:W3CDTF">2025-07-08T20:23:37Z</dcterms:modified>
</cp:coreProperties>
</file>