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EB Garamond" panose="00000500000000000000" pitchFamily="2" charset="0"/>
      <p:regular r:id="rId19"/>
      <p:bold r:id="rId20"/>
      <p:italic r:id="rId21"/>
      <p:boldItalic r:id="rId22"/>
    </p:embeddedFont>
    <p:embeddedFont>
      <p:font typeface="Exo Medium" panose="020B0604020202020204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  <p:embeddedFont>
      <p:font typeface="Montserrat" panose="00000500000000000000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630" y="-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349c049fcc6_3_4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349c049fcc6_3_4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33e6793e77d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33e6793e77d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6" name="Google Shape;2976;g33e6793e77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7" name="Google Shape;2977;g33e6793e77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349c049fcc6_4_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5" name="Google Shape;2985;g349c049fcc6_4_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33e6793e7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33e6793e7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33e6793e77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33e6793e77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Google Shape;2920;g33e6793e77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1" name="Google Shape;2921;g33e6793e77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33e6793e77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33e6793e77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33e6793e7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33e6793e7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34a87a8458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34a87a8458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g33e6793e77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3" name="Google Shape;2953;g33e6793e77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g33e6793e77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1" name="Google Shape;2961;g33e6793e77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8"/>
          <p:cNvGrpSpPr/>
          <p:nvPr/>
        </p:nvGrpSpPr>
        <p:grpSpPr>
          <a:xfrm rot="-9284465" flipH="1">
            <a:off x="-731117" y="-2028214"/>
            <a:ext cx="9393665" cy="8567764"/>
            <a:chOff x="-2537947" y="-2336543"/>
            <a:chExt cx="4759398" cy="4340947"/>
          </a:xfrm>
        </p:grpSpPr>
        <p:sp>
          <p:nvSpPr>
            <p:cNvPr id="590" name="Google Shape;590;p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 rot="4707470">
            <a:off x="7843603" y="4541304"/>
            <a:ext cx="620423" cy="782924"/>
            <a:chOff x="4198851" y="-806491"/>
            <a:chExt cx="163968" cy="206914"/>
          </a:xfrm>
        </p:grpSpPr>
        <p:sp>
          <p:nvSpPr>
            <p:cNvPr id="596" name="Google Shape;596;p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8"/>
          <p:cNvGrpSpPr/>
          <p:nvPr/>
        </p:nvGrpSpPr>
        <p:grpSpPr>
          <a:xfrm rot="1559912">
            <a:off x="8090168" y="987748"/>
            <a:ext cx="765636" cy="1491676"/>
            <a:chOff x="5506778" y="238278"/>
            <a:chExt cx="269117" cy="524315"/>
          </a:xfrm>
        </p:grpSpPr>
        <p:sp>
          <p:nvSpPr>
            <p:cNvPr id="607" name="Google Shape;607;p8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 rot="3476835" flipH="1">
            <a:off x="-131937" y="726009"/>
            <a:ext cx="999158" cy="1011762"/>
            <a:chOff x="3063709" y="-107293"/>
            <a:chExt cx="201909" cy="204435"/>
          </a:xfrm>
        </p:grpSpPr>
        <p:sp>
          <p:nvSpPr>
            <p:cNvPr id="630" name="Google Shape;630;p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8"/>
          <p:cNvSpPr/>
          <p:nvPr/>
        </p:nvSpPr>
        <p:spPr>
          <a:xfrm>
            <a:off x="4241850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8723893" y="27143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1786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8723899" y="151624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8024146" y="4473884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235250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11329" y="448543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735060" y="3195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8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2780;p34"/>
          <p:cNvGrpSpPr/>
          <p:nvPr/>
        </p:nvGrpSpPr>
        <p:grpSpPr>
          <a:xfrm rot="5909427">
            <a:off x="2820780" y="1169744"/>
            <a:ext cx="1350899" cy="1627617"/>
            <a:chOff x="5234039" y="-267543"/>
            <a:chExt cx="313064" cy="377173"/>
          </a:xfrm>
        </p:grpSpPr>
        <p:sp>
          <p:nvSpPr>
            <p:cNvPr id="2781" name="Google Shape;2781;p3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0" name="Google Shape;2800;p34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latin typeface="Impact"/>
                <a:ea typeface="Impact"/>
                <a:cs typeface="Impact"/>
                <a:sym typeface="Impact"/>
              </a:rPr>
              <a:t>Trabajos</a:t>
            </a:r>
            <a:r>
              <a:rPr lang="en-US" sz="7200" dirty="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7200" dirty="0" err="1">
                <a:latin typeface="Impact"/>
                <a:ea typeface="Impact"/>
                <a:cs typeface="Impact"/>
                <a:sym typeface="Impact"/>
              </a:rPr>
              <a:t>en</a:t>
            </a:r>
            <a:r>
              <a:rPr lang="en-US" sz="7200" dirty="0"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7200" dirty="0" err="1">
                <a:latin typeface="Impact"/>
                <a:ea typeface="Impact"/>
                <a:cs typeface="Impact"/>
                <a:sym typeface="Impact"/>
              </a:rPr>
              <a:t>el</a:t>
            </a:r>
            <a:r>
              <a:rPr lang="en-US" sz="7200" dirty="0">
                <a:latin typeface="Impact"/>
                <a:ea typeface="Impact"/>
                <a:cs typeface="Impact"/>
                <a:sym typeface="Impact"/>
              </a:rPr>
              <a:t> Espacio</a:t>
            </a:r>
            <a:endParaRPr sz="7200" dirty="0"/>
          </a:p>
        </p:txBody>
      </p:sp>
      <p:grpSp>
        <p:nvGrpSpPr>
          <p:cNvPr id="2801" name="Google Shape;2801;p34"/>
          <p:cNvGrpSpPr/>
          <p:nvPr/>
        </p:nvGrpSpPr>
        <p:grpSpPr>
          <a:xfrm>
            <a:off x="110558" y="3271539"/>
            <a:ext cx="1994483" cy="1491696"/>
            <a:chOff x="574023" y="2653178"/>
            <a:chExt cx="667453" cy="499196"/>
          </a:xfrm>
        </p:grpSpPr>
        <p:sp>
          <p:nvSpPr>
            <p:cNvPr id="2802" name="Google Shape;2802;p34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4"/>
          <p:cNvGrpSpPr/>
          <p:nvPr/>
        </p:nvGrpSpPr>
        <p:grpSpPr>
          <a:xfrm>
            <a:off x="7366346" y="3140009"/>
            <a:ext cx="1147324" cy="1049407"/>
            <a:chOff x="7078965" y="5331432"/>
            <a:chExt cx="404914" cy="370357"/>
          </a:xfrm>
        </p:grpSpPr>
        <p:sp>
          <p:nvSpPr>
            <p:cNvPr id="2824" name="Google Shape;2824;p34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34"/>
          <p:cNvGrpSpPr/>
          <p:nvPr/>
        </p:nvGrpSpPr>
        <p:grpSpPr>
          <a:xfrm>
            <a:off x="2891619" y="397125"/>
            <a:ext cx="581028" cy="581052"/>
            <a:chOff x="2787299" y="187324"/>
            <a:chExt cx="1165552" cy="1165600"/>
          </a:xfrm>
        </p:grpSpPr>
        <p:sp>
          <p:nvSpPr>
            <p:cNvPr id="2840" name="Google Shape;2840;p34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2" name="Google Shape;2852;p34"/>
          <p:cNvGrpSpPr/>
          <p:nvPr/>
        </p:nvGrpSpPr>
        <p:grpSpPr>
          <a:xfrm>
            <a:off x="5892597" y="3977824"/>
            <a:ext cx="1023940" cy="1251357"/>
            <a:chOff x="1562309" y="2509229"/>
            <a:chExt cx="347240" cy="424361"/>
          </a:xfrm>
        </p:grpSpPr>
        <p:sp>
          <p:nvSpPr>
            <p:cNvPr id="2853" name="Google Shape;2853;p34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4"/>
          <p:cNvGrpSpPr/>
          <p:nvPr/>
        </p:nvGrpSpPr>
        <p:grpSpPr>
          <a:xfrm rot="-881175">
            <a:off x="-426817" y="2201050"/>
            <a:ext cx="1994571" cy="442619"/>
            <a:chOff x="4339891" y="1046343"/>
            <a:chExt cx="651056" cy="144473"/>
          </a:xfrm>
        </p:grpSpPr>
        <p:sp>
          <p:nvSpPr>
            <p:cNvPr id="2867" name="Google Shape;2867;p34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34"/>
          <p:cNvGrpSpPr/>
          <p:nvPr/>
        </p:nvGrpSpPr>
        <p:grpSpPr>
          <a:xfrm rot="1114777">
            <a:off x="6050133" y="261799"/>
            <a:ext cx="950675" cy="903588"/>
            <a:chOff x="5626143" y="-593747"/>
            <a:chExt cx="318949" cy="303152"/>
          </a:xfrm>
        </p:grpSpPr>
        <p:sp>
          <p:nvSpPr>
            <p:cNvPr id="2875" name="Google Shape;2875;p34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0" name="Google Shape;2890;p34"/>
          <p:cNvSpPr/>
          <p:nvPr/>
        </p:nvSpPr>
        <p:spPr>
          <a:xfrm>
            <a:off x="3677584" y="265687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34"/>
          <p:cNvSpPr/>
          <p:nvPr/>
        </p:nvSpPr>
        <p:spPr>
          <a:xfrm>
            <a:off x="6881384" y="10953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34"/>
          <p:cNvSpPr/>
          <p:nvPr/>
        </p:nvSpPr>
        <p:spPr>
          <a:xfrm>
            <a:off x="1121213" y="1552437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34"/>
          <p:cNvSpPr/>
          <p:nvPr/>
        </p:nvSpPr>
        <p:spPr>
          <a:xfrm>
            <a:off x="4825949" y="415062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34"/>
          <p:cNvSpPr/>
          <p:nvPr/>
        </p:nvSpPr>
        <p:spPr>
          <a:xfrm>
            <a:off x="7636116" y="3635934"/>
            <a:ext cx="57349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34"/>
          <p:cNvSpPr/>
          <p:nvPr/>
        </p:nvSpPr>
        <p:spPr>
          <a:xfrm>
            <a:off x="1767416" y="772876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34"/>
          <p:cNvSpPr/>
          <p:nvPr/>
        </p:nvSpPr>
        <p:spPr>
          <a:xfrm>
            <a:off x="5334264" y="116696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34"/>
          <p:cNvSpPr/>
          <p:nvPr/>
        </p:nvSpPr>
        <p:spPr>
          <a:xfrm>
            <a:off x="7002252" y="2920953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34"/>
          <p:cNvSpPr/>
          <p:nvPr/>
        </p:nvSpPr>
        <p:spPr>
          <a:xfrm>
            <a:off x="7905748" y="1195349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34"/>
          <p:cNvSpPr/>
          <p:nvPr/>
        </p:nvSpPr>
        <p:spPr>
          <a:xfrm>
            <a:off x="2591614" y="4169298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34"/>
          <p:cNvSpPr/>
          <p:nvPr/>
        </p:nvSpPr>
        <p:spPr>
          <a:xfrm>
            <a:off x="5136043" y="575043"/>
            <a:ext cx="64915" cy="6491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34"/>
          <p:cNvSpPr/>
          <p:nvPr/>
        </p:nvSpPr>
        <p:spPr>
          <a:xfrm>
            <a:off x="887183" y="277177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2" name="Google Shape;29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" name="Google Shape;29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499" y="1157475"/>
            <a:ext cx="4059475" cy="22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72" name="Google Shape;2972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Científicos</a:t>
            </a:r>
            <a:r>
              <a:rPr lang="en-US" sz="3320" dirty="0">
                <a:latin typeface="Impact"/>
                <a:ea typeface="Impact"/>
                <a:cs typeface="Impact"/>
                <a:sym typeface="Impact"/>
              </a:rPr>
              <a:t> de Alimentos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3" name="Google Shape;2973;p43"/>
          <p:cNvSpPr txBox="1">
            <a:spLocks noGrp="1"/>
          </p:cNvSpPr>
          <p:nvPr>
            <p:ph type="body" idx="1"/>
          </p:nvPr>
        </p:nvSpPr>
        <p:spPr>
          <a:xfrm>
            <a:off x="311700" y="37608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Los científicos de alimentos y los chefs se aseguran de que haya comida nutritiva para mantener a todos saludables.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4" name="Google Shape;29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25" y="1157481"/>
            <a:ext cx="4059475" cy="228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" name="Google Shape;29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25" y="1177287"/>
            <a:ext cx="3506273" cy="278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0" name="Google Shape;2980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>
                <a:latin typeface="Impact"/>
                <a:ea typeface="Impact"/>
                <a:cs typeface="Impact"/>
                <a:sym typeface="Impact"/>
              </a:rPr>
              <a:t>Mecánico 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81" name="Google Shape;29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425" y="1304200"/>
            <a:ext cx="3802651" cy="25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371350" y="421357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mecánicos reparan automóviles, robots y otras máquinas cuando presentan fallas.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Google Shape;2987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Comunicador</a:t>
            </a:r>
            <a:endParaRPr dirty="0"/>
          </a:p>
        </p:txBody>
      </p:sp>
      <p:sp>
        <p:nvSpPr>
          <p:cNvPr id="2988" name="Google Shape;2988;p45"/>
          <p:cNvSpPr txBox="1">
            <a:spLocks noGrp="1"/>
          </p:cNvSpPr>
          <p:nvPr>
            <p:ph type="body" idx="1"/>
          </p:nvPr>
        </p:nvSpPr>
        <p:spPr>
          <a:xfrm>
            <a:off x="311700" y="3985600"/>
            <a:ext cx="85206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Estas personas se comunican con la Tierra y mantienen informados a todos en casa sobre el progreso de la misión espacial, garantizando que la conexión nunca se pierda.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9" name="Google Shape;29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325" y="1157900"/>
            <a:ext cx="1985798" cy="297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0" name="Google Shape;299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075" y="1193399"/>
            <a:ext cx="4698851" cy="26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Piloto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8" name="Google Shape;2908;p35"/>
          <p:cNvSpPr txBox="1">
            <a:spLocks noGrp="1"/>
          </p:cNvSpPr>
          <p:nvPr>
            <p:ph type="body" idx="1"/>
          </p:nvPr>
        </p:nvSpPr>
        <p:spPr>
          <a:xfrm>
            <a:off x="311700" y="43320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pilotos vuelan la nave espacial a donde necesita ir.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09" name="Google Shape;29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75" y="1194000"/>
            <a:ext cx="3903375" cy="25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600" y="1194000"/>
            <a:ext cx="3961026" cy="25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5" name="Google Shape;2915;p36"/>
          <p:cNvPicPr preferRelativeResize="0"/>
          <p:nvPr/>
        </p:nvPicPr>
        <p:blipFill rotWithShape="1">
          <a:blip r:embed="rId3">
            <a:alphaModFix/>
          </a:blip>
          <a:srcRect l="26068"/>
          <a:stretch/>
        </p:blipFill>
        <p:spPr>
          <a:xfrm>
            <a:off x="829000" y="1167325"/>
            <a:ext cx="3705374" cy="28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6" name="Google Shape;2916;p3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Geólogo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7" name="Google Shape;2917;p3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geólogos estudian las rocas y el suelo de la Tierra y en otros planetas.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18" name="Google Shape;29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425" y="1017838"/>
            <a:ext cx="3127276" cy="312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3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Doctor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24" name="Google Shape;29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125" y="1349963"/>
            <a:ext cx="4004950" cy="2463044"/>
          </a:xfrm>
          <a:prstGeom prst="rect">
            <a:avLst/>
          </a:prstGeom>
          <a:noFill/>
          <a:ln>
            <a:noFill/>
          </a:ln>
        </p:spPr>
      </p:pic>
      <p:sp>
        <p:nvSpPr>
          <p:cNvPr id="2925" name="Google Shape;2925;p3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doctores se encargan de preservar la salud de todos y atender cualquier herida.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26" name="Google Shape;29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00" y="1378825"/>
            <a:ext cx="3966602" cy="27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1" name="Google Shape;29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00" y="1421350"/>
            <a:ext cx="4419599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2" name="Google Shape;29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899" y="1502275"/>
            <a:ext cx="4131850" cy="2324166"/>
          </a:xfrm>
          <a:prstGeom prst="rect">
            <a:avLst/>
          </a:prstGeom>
          <a:noFill/>
          <a:ln>
            <a:noFill/>
          </a:ln>
        </p:spPr>
      </p:pic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Artista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191766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artistas crean imágenes e historias para compartir lo que hemos aprendido sobre la vida en otros mundos.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Biólogo</a:t>
            </a: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 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0" name="Google Shape;2940;p39"/>
          <p:cNvSpPr txBox="1">
            <a:spLocks noGrp="1"/>
          </p:cNvSpPr>
          <p:nvPr>
            <p:ph type="body" idx="1"/>
          </p:nvPr>
        </p:nvSpPr>
        <p:spPr>
          <a:xfrm>
            <a:off x="980100" y="4106525"/>
            <a:ext cx="74439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biólogos estudian los seres vivos.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1" name="Google Shape;29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800" y="1086550"/>
            <a:ext cx="4199352" cy="27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2" name="Google Shape;29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13" y="1057238"/>
            <a:ext cx="43338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Astrobiólogo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48" name="Google Shape;29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350" y="1305400"/>
            <a:ext cx="4407942" cy="24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9" name="Google Shape;2949;p40"/>
          <p:cNvSpPr txBox="1">
            <a:spLocks noGrp="1"/>
          </p:cNvSpPr>
          <p:nvPr>
            <p:ph type="body" idx="1"/>
          </p:nvPr>
        </p:nvSpPr>
        <p:spPr>
          <a:xfrm>
            <a:off x="980100" y="4106525"/>
            <a:ext cx="74439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</a:t>
            </a:r>
            <a:r>
              <a:rPr lang="es-ES" sz="22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astrobiólogos</a:t>
            </a: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estudian la vida en la Tierra y más allá, incluyendo la posibilidad de vida en otros planetas.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0" name="Google Shape;29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50" y="1316051"/>
            <a:ext cx="3720074" cy="247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5" name="Google Shape;29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928213"/>
            <a:ext cx="4093299" cy="271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6" name="Google Shape;29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28225"/>
            <a:ext cx="4267200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Ingeniero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56425" y="3890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Un ingeniero ayuda a diseñar y construir herramientas especiales, robots y máquinas que buscan señales de vida en otros planetas. ¡Ayudan a los científicos a explorar el espacio y descubrir si algo podría vivir allá afuera!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p42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20" dirty="0" err="1">
                <a:latin typeface="Impact"/>
                <a:ea typeface="Impact"/>
                <a:cs typeface="Impact"/>
                <a:sym typeface="Impact"/>
              </a:rPr>
              <a:t>Agricultor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4" name="Google Shape;2964;p42"/>
          <p:cNvSpPr txBox="1">
            <a:spLocks noGrp="1"/>
          </p:cNvSpPr>
          <p:nvPr>
            <p:ph type="body" idx="1"/>
          </p:nvPr>
        </p:nvSpPr>
        <p:spPr>
          <a:xfrm>
            <a:off x="311700" y="4264052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Los agricultores cultivan alimentos para que todos tengan algo que comer, ¡esto puede ser en el espacio o en la Tierra!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5" name="Google Shape;29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8000"/>
            <a:ext cx="4438728" cy="26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6" name="Google Shape;296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175" y="1224375"/>
            <a:ext cx="3755325" cy="281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On-screen Show (16:9)</PresentationFormat>
  <Paragraphs>23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Exo Medium</vt:lpstr>
      <vt:lpstr>EB Garamond</vt:lpstr>
      <vt:lpstr>Barlow</vt:lpstr>
      <vt:lpstr>Impact</vt:lpstr>
      <vt:lpstr>Arial</vt:lpstr>
      <vt:lpstr>Montserrat</vt:lpstr>
      <vt:lpstr>Outer Galaxies: Astronomy Education Center by Slidesgo</vt:lpstr>
      <vt:lpstr>Trabajos en el Espacio</vt:lpstr>
      <vt:lpstr>Piloto</vt:lpstr>
      <vt:lpstr>Geólogo</vt:lpstr>
      <vt:lpstr>Doctor</vt:lpstr>
      <vt:lpstr>Artista</vt:lpstr>
      <vt:lpstr>Biólogo </vt:lpstr>
      <vt:lpstr>Astrobiólogo</vt:lpstr>
      <vt:lpstr>Ingeniero</vt:lpstr>
      <vt:lpstr>Agricultor</vt:lpstr>
      <vt:lpstr>Científicos de Alimentos</vt:lpstr>
      <vt:lpstr>Mecánico </vt:lpstr>
      <vt:lpstr>Comunicador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Solorzano Blanco, Brittany - (solorzanoblanco)</cp:lastModifiedBy>
  <cp:revision>1</cp:revision>
  <dcterms:modified xsi:type="dcterms:W3CDTF">2025-04-14T19:14:36Z</dcterms:modified>
</cp:coreProperties>
</file>