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303" r:id="rId2"/>
    <p:sldId id="304" r:id="rId3"/>
    <p:sldId id="293" r:id="rId4"/>
    <p:sldId id="294" r:id="rId5"/>
    <p:sldId id="295" r:id="rId6"/>
    <p:sldId id="296" r:id="rId7"/>
    <p:sldId id="257" r:id="rId8"/>
    <p:sldId id="258" r:id="rId9"/>
    <p:sldId id="263" r:id="rId10"/>
    <p:sldId id="264" r:id="rId11"/>
    <p:sldId id="267" r:id="rId12"/>
    <p:sldId id="268" r:id="rId13"/>
    <p:sldId id="271" r:id="rId14"/>
    <p:sldId id="272" r:id="rId15"/>
    <p:sldId id="277" r:id="rId16"/>
    <p:sldId id="278" r:id="rId17"/>
    <p:sldId id="285" r:id="rId18"/>
    <p:sldId id="286" r:id="rId19"/>
    <p:sldId id="287" r:id="rId20"/>
    <p:sldId id="288" r:id="rId21"/>
    <p:sldId id="291" r:id="rId22"/>
    <p:sldId id="292" r:id="rId23"/>
    <p:sldId id="301" r:id="rId24"/>
    <p:sldId id="302" r:id="rId25"/>
    <p:sldId id="307" r:id="rId26"/>
    <p:sldId id="308" r:id="rId27"/>
    <p:sldId id="313" r:id="rId28"/>
    <p:sldId id="314" r:id="rId29"/>
    <p:sldId id="315" r:id="rId30"/>
    <p:sldId id="316" r:id="rId31"/>
  </p:sldIdLst>
  <p:sldSz cx="9144000" cy="5143500" type="screen16x9"/>
  <p:notesSz cx="6858000" cy="9144000"/>
  <p:embeddedFontLst>
    <p:embeddedFont>
      <p:font typeface="Roboto Mono" pitchFamily="49"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72"/>
    <p:restoredTop sz="94658"/>
  </p:normalViewPr>
  <p:slideViewPr>
    <p:cSldViewPr snapToGrid="0">
      <p:cViewPr varScale="1">
        <p:scale>
          <a:sx n="160" d="100"/>
          <a:sy n="160" d="100"/>
        </p:scale>
        <p:origin x="94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stagram.com/wnunesart/p/CrCCq7bOptU/"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illnunesart.c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3b7baf67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3b7baf67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Marvel (First publication - 1961; Latest publication/premiere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Guardians of the Galaxy (film) (2014)</a:t>
            </a:r>
            <a:endParaRPr>
              <a:solidFill>
                <a:schemeClr val="dk1"/>
              </a:solidFill>
            </a:endParaRPr>
          </a:p>
          <a:p>
            <a:pPr marL="0" lvl="0" indent="0" algn="l" rtl="0">
              <a:spcBef>
                <a:spcPts val="0"/>
              </a:spcBef>
              <a:spcAft>
                <a:spcPts val="0"/>
              </a:spcAft>
              <a:buNone/>
            </a:pPr>
            <a:r>
              <a:rPr lang="en"/>
              <a:t>Tales to Astonish (1960)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3a44f9f8a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3a44f9f8a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Asking the students what the blades could be used for if not fighting is a good way to spark a discussion about both appearances and evolution. After discussing, the students can be told that the blades are used to woodwork, climb trees, and strip bark.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Animorphs Book 34: The Prophecy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3a44f9f8a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3a44f9f8a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Property: Avatar (First premiere - December 2009; Latest premiere - December 2022)</a:t>
            </a:r>
            <a:endParaRPr/>
          </a:p>
          <a:p>
            <a:pPr marL="0" lvl="0" indent="0" algn="l" rtl="0">
              <a:spcBef>
                <a:spcPts val="0"/>
              </a:spcBef>
              <a:spcAft>
                <a:spcPts val="0"/>
              </a:spcAft>
              <a:buNone/>
            </a:pPr>
            <a:endParaRPr/>
          </a:p>
          <a:p>
            <a:pPr marL="0" lvl="0" indent="0" algn="l" rtl="0">
              <a:spcBef>
                <a:spcPts val="0"/>
              </a:spcBef>
              <a:spcAft>
                <a:spcPts val="0"/>
              </a:spcAft>
              <a:buNone/>
            </a:pPr>
            <a:r>
              <a:rPr lang="en"/>
              <a:t>Images:</a:t>
            </a:r>
            <a:endParaRPr/>
          </a:p>
          <a:p>
            <a:pPr marL="0" lvl="0" indent="0" algn="l" rtl="0">
              <a:spcBef>
                <a:spcPts val="0"/>
              </a:spcBef>
              <a:spcAft>
                <a:spcPts val="0"/>
              </a:spcAft>
              <a:buNone/>
            </a:pPr>
            <a:r>
              <a:rPr lang="en"/>
              <a:t>Avatar</a:t>
            </a:r>
            <a:endParaRPr/>
          </a:p>
          <a:p>
            <a:pPr marL="0" lvl="0" indent="0" algn="l" rtl="0">
              <a:spcBef>
                <a:spcPts val="0"/>
              </a:spcBef>
              <a:spcAft>
                <a:spcPts val="0"/>
              </a:spcAft>
              <a:buNone/>
            </a:pPr>
            <a:r>
              <a:rPr lang="en"/>
              <a:t>Avatar: The Way of Water</a:t>
            </a:r>
            <a:endParaRPr/>
          </a:p>
          <a:p>
            <a:pPr marL="0" lvl="0" indent="0" algn="l" rtl="0">
              <a:spcBef>
                <a:spcPts val="0"/>
              </a:spcBef>
              <a:spcAft>
                <a:spcPts val="0"/>
              </a:spcAft>
              <a:buNone/>
            </a:pPr>
            <a:r>
              <a:rPr lang="en"/>
              <a:t>Pandorapedia</a:t>
            </a:r>
            <a:endParaRPr/>
          </a:p>
          <a:p>
            <a:pPr marL="0" lvl="0" indent="0" algn="l" rtl="0">
              <a:spcBef>
                <a:spcPts val="0"/>
              </a:spcBef>
              <a:spcAft>
                <a:spcPts val="0"/>
              </a:spcAft>
              <a:buNone/>
            </a:pPr>
            <a:r>
              <a:rPr lang="en"/>
              <a:t>Behind the scenes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a44f9f8a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3a44f9f8a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There are several questions that can be asked about the Kenten’s adaptations. The first one is, why do they launch themselves when threatened? The reasons are manifold; it gets them away from the danger, and also hopefully the sudden movement and flash of color startle whatever startled them back. The other important question is why would they have leaf-mimicking traits? Which is simply for camouflage.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Behind the scenes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3a44f9f8a6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3a44f9f8a6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Futurama (First premiere - March 1999; Latest premiere - September 2024)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Futurama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3a44f9f8a6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3a44f9f8a6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Bone Vampires provide an interesting discussion on odd animal diets; what nutritional value does it receive? What does the marrow do for it and does it need large amounts of calcium for some reason? Also can be an analog to the reintroduction of wolves to parts of America and their benefits. If it is appropriate for the class, it can also be mentioned that it reproduces asexually, like the New Mexico whiptail lizard.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Futurama: Worlds of Tomorrow</a:t>
            </a:r>
            <a:endParaRPr>
              <a:solidFill>
                <a:schemeClr val="dk1"/>
              </a:solidFill>
            </a:endParaRPr>
          </a:p>
          <a:p>
            <a:pPr marL="0" lvl="0" indent="0" algn="l" rtl="0">
              <a:spcBef>
                <a:spcPts val="0"/>
              </a:spcBef>
              <a:spcAft>
                <a:spcPts val="0"/>
              </a:spcAft>
              <a:buNone/>
            </a:pPr>
            <a:r>
              <a:rPr lang="en">
                <a:solidFill>
                  <a:schemeClr val="dk1"/>
                </a:solidFill>
              </a:rPr>
              <a:t>Futurama</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3a44f9f8a6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3a44f9f8a6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Green Lantern (First publication - July 1940; Latest publication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Green Lantern (Comic)</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Green Lantern (Film)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3a44f9f8a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3a44f9f8a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Rot Lop Fan is good for discussions on why we consider certain senses essential, and what it means to evolve without one (or even with extra).</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Green Lantern (Comic)</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329157e458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329157e458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A (First publication/premiere - X; Latest publication/premiere - 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Pokemon Diamond &amp; Pearl (2007)</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329157e458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329157e458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Deoxys is a virus that had its DNA mutated, which could make for a discussion DNA and Viruses. Also a discussion can be had as to how the physical changes represent their intended uses.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Pokemon Go (2016)</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3a44f9f8a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3a44f9f8a6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Dune (First publication - 1963; Latest premiere - December 2024)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Dune (Film) (1984)</a:t>
            </a:r>
            <a:endParaRPr>
              <a:solidFill>
                <a:schemeClr val="dk1"/>
              </a:solidFill>
            </a:endParaRPr>
          </a:p>
          <a:p>
            <a:pPr marL="0" lvl="0" indent="0" algn="l" rtl="0">
              <a:spcBef>
                <a:spcPts val="0"/>
              </a:spcBef>
              <a:spcAft>
                <a:spcPts val="0"/>
              </a:spcAft>
              <a:buNone/>
            </a:pPr>
            <a:r>
              <a:rPr lang="en">
                <a:solidFill>
                  <a:schemeClr val="dk1"/>
                </a:solidFill>
              </a:rPr>
              <a:t>Dune (Film) (2021)</a:t>
            </a:r>
            <a:endParaRPr>
              <a:solidFill>
                <a:schemeClr val="dk1"/>
              </a:solidFill>
            </a:endParaRPr>
          </a:p>
          <a:p>
            <a:pPr marL="0" lvl="0" indent="0" algn="l" rtl="0">
              <a:spcBef>
                <a:spcPts val="0"/>
              </a:spcBef>
              <a:spcAft>
                <a:spcPts val="0"/>
              </a:spcAft>
              <a:buNone/>
            </a:pPr>
            <a:r>
              <a:rPr lang="en"/>
              <a:t>Heretics of Dune (1984)</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3b7baf679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3b7baf679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With Groot as the only known individual, information is sparse.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Guardians of the Galaxy (film) (2014)</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3a44f9f8a6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3a44f9f8a6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 size of the sandworm makes for an interesting exploration of just how big life can get terrestrially (square-cube law, and also just the energy cost to such a creature). Also while desert life can be overwatered, usually they're pretty thirsty before that so it’s worth discussing a little why the sandworm isn’t. There could also be a discussion how the food chain makes up for energy loss considering it appears to be a closed system (maybe sand plankton also photosynthesize, or maybe spice is a fungus that thermosynthesizes and grows enough to make up for the system’s losses).</a:t>
            </a:r>
            <a:endParaRPr>
              <a:solidFill>
                <a:schemeClr val="dk1"/>
              </a:solidFill>
            </a:endParaRPr>
          </a:p>
          <a:p>
            <a:pPr marL="0" lvl="0" indent="0" algn="l" rtl="0">
              <a:spcBef>
                <a:spcPts val="0"/>
              </a:spcBef>
              <a:spcAft>
                <a:spcPts val="0"/>
              </a:spcAft>
              <a:buNone/>
            </a:pPr>
            <a:r>
              <a:rPr lang="en">
                <a:solidFill>
                  <a:schemeClr val="dk1"/>
                </a:solidFill>
              </a:rPr>
              <a:t>Also the Shai-Hulud’s relationship to the environment can be discussed. Arrakis used to be a wet planet before the introduction of sandtrout. Sandtrout then slowly sequestered away more and more water until their other life stages could survive. As it got drier, spice could form to feed the sand plankton, and there was less water to kill the sandworm.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Dune (Film) (1984)</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3a44f9f8a6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3a44f9f8a6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Scooby Doo (First premiere - 1969; Latest publication/premiere - 2000)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Video:</a:t>
            </a:r>
            <a:endParaRPr>
              <a:solidFill>
                <a:schemeClr val="dk1"/>
              </a:solidFill>
            </a:endParaRPr>
          </a:p>
          <a:p>
            <a:pPr marL="0" lvl="0" indent="0" algn="l" rtl="0">
              <a:spcBef>
                <a:spcPts val="0"/>
              </a:spcBef>
              <a:spcAft>
                <a:spcPts val="0"/>
              </a:spcAft>
              <a:buNone/>
            </a:pPr>
            <a:r>
              <a:rPr lang="en">
                <a:solidFill>
                  <a:schemeClr val="dk1"/>
                </a:solidFill>
              </a:rPr>
              <a:t>Scooby Doo &amp; The Alien Invaders</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3a44f9f8a6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3a44f9f8a6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There are a handful of animals that can switch between bipedalism and quadrupedalism comfortably (or between other kinds of locomotion), but it is not super common in imagined animals.</a:t>
            </a:r>
            <a:endParaRPr>
              <a:solidFill>
                <a:schemeClr val="dk1"/>
              </a:solidFill>
            </a:endParaRPr>
          </a:p>
          <a:p>
            <a:pPr marL="0" lvl="0" indent="0" algn="l" rtl="0">
              <a:spcBef>
                <a:spcPts val="0"/>
              </a:spcBef>
              <a:spcAft>
                <a:spcPts val="0"/>
              </a:spcAft>
              <a:buNone/>
            </a:pPr>
            <a:r>
              <a:rPr lang="en">
                <a:solidFill>
                  <a:schemeClr val="dk1"/>
                </a:solidFill>
              </a:rPr>
              <a:t>Pangolins switch from two to four legs.</a:t>
            </a:r>
            <a:endParaRPr>
              <a:solidFill>
                <a:schemeClr val="dk1"/>
              </a:solidFill>
            </a:endParaRPr>
          </a:p>
          <a:p>
            <a:pPr marL="0" lvl="0" indent="0" algn="l" rtl="0">
              <a:spcBef>
                <a:spcPts val="0"/>
              </a:spcBef>
              <a:spcAft>
                <a:spcPts val="0"/>
              </a:spcAft>
              <a:buNone/>
            </a:pPr>
            <a:r>
              <a:rPr lang="en">
                <a:solidFill>
                  <a:schemeClr val="dk1"/>
                </a:solidFill>
              </a:rPr>
              <a:t>Kangaroos switch from two to five “legs” (they use their tail).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Scooby Doo &amp; The Alien Invaders</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3a44f9f8a6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3a44f9f8a6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Lilo &amp; Stitch (First premiere - June 2002; Latest premiere - May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p>
          <a:p>
            <a:pPr marL="0" lvl="0" indent="0" algn="l" rtl="0">
              <a:spcBef>
                <a:spcPts val="0"/>
              </a:spcBef>
              <a:spcAft>
                <a:spcPts val="0"/>
              </a:spcAft>
              <a:buNone/>
            </a:pPr>
            <a:r>
              <a:rPr lang="en">
                <a:solidFill>
                  <a:schemeClr val="dk1"/>
                </a:solidFill>
              </a:rPr>
              <a:t>Lilo &amp; Stitch: The Series (2003)</a:t>
            </a:r>
            <a:endParaRPr/>
          </a:p>
          <a:p>
            <a:pPr marL="0" lvl="0" indent="0" algn="l" rtl="0">
              <a:spcBef>
                <a:spcPts val="0"/>
              </a:spcBef>
              <a:spcAft>
                <a:spcPts val="0"/>
              </a:spcAft>
              <a:buNone/>
            </a:pPr>
            <a:r>
              <a:rPr lang="en"/>
              <a:t>Disney World</a:t>
            </a:r>
            <a:endParaRPr/>
          </a:p>
          <a:p>
            <a:pPr marL="0" lvl="0" indent="0" algn="l" rtl="0">
              <a:spcBef>
                <a:spcPts val="0"/>
              </a:spcBef>
              <a:spcAft>
                <a:spcPts val="0"/>
              </a:spcAft>
              <a:buNone/>
            </a:pPr>
            <a:r>
              <a:rPr lang="en"/>
              <a:t>Lilo &amp; Stitch (2002)</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3a44f9f8a6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3a44f9f8a6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When revealed, images of live-action Pleakley can be used.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Lilo &amp; Stitch: The Series (2003)</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3a44f9f8a6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3a44f9f8a6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The Muppets (First premiere - September 1976; Latest premiere - February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The Muppets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3a44f9f8a6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3a44f9f8a6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Gonzo's a fun character and usually labeled as a "whatever", but Muppets From Space made him an extraterrestrial. Also a conversation could be had about his eyes and whether or not that makes him a predator (at the very least, his species need depth perception).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The Muppets</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3a44f9f8a6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3a44f9f8a6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Men In Black (Films) (First premiere - July 1997; Latest premiere - June 2019)</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Men In Black (Films)</a:t>
            </a:r>
            <a:endParaRPr>
              <a:solidFill>
                <a:schemeClr val="dk1"/>
              </a:solidFill>
            </a:endParaRPr>
          </a:p>
          <a:p>
            <a:pPr marL="0" lvl="0" indent="0" algn="l" rtl="0">
              <a:spcBef>
                <a:spcPts val="0"/>
              </a:spcBef>
              <a:spcAft>
                <a:spcPts val="0"/>
              </a:spcAft>
              <a:buNone/>
            </a:pPr>
            <a:r>
              <a:rPr lang="en">
                <a:solidFill>
                  <a:schemeClr val="dk1"/>
                </a:solidFill>
              </a:rPr>
              <a:t>Men In Black (Series)</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3a44f9f8a6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3a44f9f8a6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They're kind of crass in the films, but they got a big role in the animated series, which was for kids. Their healing ability is also fairly unique, as usually regeneration is focused on regrowing rather than reattaching.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Men In Black (Films)</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3b7baf67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3b7baf679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Monsters Vs. Aliens (First premiere - 2009; Latest premiere - 2014)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Monsters Vs. Aliens (2009)</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3a44f9f8a6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3a44f9f8a6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Star Trek (First premiere - 1966; Latest premiere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Star Trek (1966)</a:t>
            </a:r>
            <a:br>
              <a:rPr lang="en"/>
            </a:br>
            <a:r>
              <a:rPr lang="en"/>
              <a:t>Star Trek: Lower Decks (2020)</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3b7baf679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3b7baf679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Not much is known about them, since there is only one living individual. They operate on comedy rules, which could be fun to contemplate with students, but also might be a bit difficult to come up with solid answers. All four eyes usually work in tandem, but the outside one occasionally operate like a chameleon’s. This possibly allows them to focus on one think while still ensuring a wider awareness of their surroundings.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Monsters Vs. Aliens (2009)</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3a44f9f8a6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3a44f9f8a6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A good non-human example of a rubber forehead alien, which allows the kids to ponder our biases without using up the humanoid budget.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Star Trek (1966)</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329157e458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329157e458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DC (First publication - 1935; Latest publication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DC Comics (1980s)</a:t>
            </a:r>
            <a:endParaRPr/>
          </a:p>
          <a:p>
            <a:pPr marL="0" lvl="0" indent="0" algn="l" rtl="0">
              <a:spcBef>
                <a:spcPts val="0"/>
              </a:spcBef>
              <a:spcAft>
                <a:spcPts val="0"/>
              </a:spcAft>
              <a:buNone/>
            </a:pPr>
            <a:r>
              <a:rPr lang="en"/>
              <a:t>Teen Titans (2003)</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329157e458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329157e458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They are technically a feline humanoid, but lack any overtly feline traits. Also as with any popular comic book character, there are many iterations (see the “in most versions”), so there may be some conflicting information depending on the version students are most familiar with.</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Teen Titans Go! (2013)</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3aab994f3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3aab994f3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Star Wars (First premiere - 1977; Latest premiere - 2025)</a:t>
            </a:r>
            <a:endParaRPr>
              <a:solidFill>
                <a:schemeClr val="dk1"/>
              </a:solidFill>
            </a:endParaRPr>
          </a:p>
          <a:p>
            <a:pPr marL="0" lvl="0" indent="0" algn="l" rtl="0">
              <a:spcBef>
                <a:spcPts val="0"/>
              </a:spcBef>
              <a:spcAft>
                <a:spcPts val="0"/>
              </a:spcAft>
              <a:buNone/>
            </a:pPr>
            <a:r>
              <a:rPr lang="en">
                <a:solidFill>
                  <a:schemeClr val="dk1"/>
                </a:solidFill>
              </a:rPr>
              <a:t>	(No longer canon since the Disney buyout)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Star Wars</a:t>
            </a:r>
            <a:endParaRPr/>
          </a:p>
          <a:p>
            <a:pPr marL="0" lvl="0" indent="0" algn="l" rtl="0">
              <a:spcBef>
                <a:spcPts val="0"/>
              </a:spcBef>
              <a:spcAft>
                <a:spcPts val="0"/>
              </a:spcAft>
              <a:buNone/>
            </a:pPr>
            <a:r>
              <a:rPr lang="en"/>
              <a:t>Will Nunes (</a:t>
            </a:r>
            <a:r>
              <a:rPr lang="en" u="sng">
                <a:solidFill>
                  <a:schemeClr val="hlink"/>
                </a:solidFill>
                <a:hlinkClick r:id="rId3"/>
              </a:rPr>
              <a:t>https://www.instagram.com/wnunesart/p/CrCCq7bOptU/</a:t>
            </a:r>
            <a:r>
              <a:rPr lang="en"/>
              <a:t>)</a:t>
            </a:r>
            <a:endParaRPr/>
          </a:p>
          <a:p>
            <a:pPr marL="0" lvl="0" indent="457200" algn="l" rtl="0">
              <a:spcBef>
                <a:spcPts val="0"/>
              </a:spcBef>
              <a:spcAft>
                <a:spcPts val="0"/>
              </a:spcAft>
              <a:buNone/>
            </a:pPr>
            <a:r>
              <a:rPr lang="en"/>
              <a:t>(</a:t>
            </a:r>
            <a:r>
              <a:rPr lang="en" u="sng">
                <a:solidFill>
                  <a:schemeClr val="hlink"/>
                </a:solidFill>
                <a:hlinkClick r:id="rId4"/>
              </a:rPr>
              <a:t>https://willnunesart.com/</a:t>
            </a:r>
            <a:r>
              <a:rPr lang="en"/>
              <a:t>)</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3aab994f39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3aab994f39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 shard can be used to discuss the possibility of unconventional life; it took a long time for humans to even realize they were sentient. Can also have a discussion on where their energy comes from? The ones in droids likely have batteries, but what about the ones still in colonies? Maybe they “feed” from the heat from the hot springs, or maybe sunlight?</a:t>
            </a:r>
            <a:endParaRPr>
              <a:solidFill>
                <a:schemeClr val="dk1"/>
              </a:solidFill>
            </a:endParaRPr>
          </a:p>
          <a:p>
            <a:pPr marL="0" lvl="0" indent="0" algn="l" rtl="0">
              <a:spcBef>
                <a:spcPts val="0"/>
              </a:spcBef>
              <a:spcAft>
                <a:spcPts val="0"/>
              </a:spcAft>
              <a:buNone/>
            </a:pPr>
            <a:r>
              <a:rPr lang="en">
                <a:solidFill>
                  <a:schemeClr val="dk1"/>
                </a:solidFill>
              </a:rPr>
              <a:t>Something that could also be included is the shard life cycle, which is that they bud from their parents, bud their own children, and then erode. That can bring up question about what effect the erosion has on their mind; are they decentralized in intelligence, or does their mind slip with their “body”? Also where would they end and their family begin if they’re all connected like that? Where did humans cut to put them in the droids?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Star Wars</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3a44f9f8a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3a44f9f8a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Property: Animorphs (First publication - June 1996; Latest publication - March 2025)</a:t>
            </a:r>
            <a:endParaRPr>
              <a:solidFill>
                <a:schemeClr val="dk1"/>
              </a:solidFill>
            </a:endParaRPr>
          </a:p>
          <a:p>
            <a:pPr marL="0" lvl="0" indent="457200" algn="l" rtl="0">
              <a:spcBef>
                <a:spcPts val="0"/>
              </a:spcBef>
              <a:spcAft>
                <a:spcPts val="0"/>
              </a:spcAft>
              <a:buClr>
                <a:schemeClr val="dk1"/>
              </a:buClr>
              <a:buSzPts val="1100"/>
              <a:buFont typeface="Arial"/>
              <a:buNone/>
            </a:pPr>
            <a:r>
              <a:rPr lang="en">
                <a:solidFill>
                  <a:schemeClr val="dk1"/>
                </a:solidFill>
              </a:rPr>
              <a:t>(2020 it was officially announced that a movie’s in the works) (also the most recent book came out on 03/04/2025)</a:t>
            </a:r>
            <a:endParaRPr/>
          </a:p>
          <a:p>
            <a:pPr marL="0" lvl="0" indent="0" algn="l" rtl="0">
              <a:spcBef>
                <a:spcPts val="0"/>
              </a:spcBef>
              <a:spcAft>
                <a:spcPts val="0"/>
              </a:spcAft>
              <a:buNone/>
            </a:pPr>
            <a:endParaRPr/>
          </a:p>
          <a:p>
            <a:pPr marL="0" lvl="0" indent="0" algn="l" rtl="0">
              <a:spcBef>
                <a:spcPts val="0"/>
              </a:spcBef>
              <a:spcAft>
                <a:spcPts val="0"/>
              </a:spcAft>
              <a:buNone/>
            </a:pPr>
            <a:r>
              <a:rPr lang="en"/>
              <a:t>Images:</a:t>
            </a:r>
            <a:endParaRPr/>
          </a:p>
          <a:p>
            <a:pPr marL="0" lvl="0" indent="0" algn="l" rtl="0">
              <a:spcBef>
                <a:spcPts val="0"/>
              </a:spcBef>
              <a:spcAft>
                <a:spcPts val="0"/>
              </a:spcAft>
              <a:buNone/>
            </a:pPr>
            <a:r>
              <a:rPr lang="en"/>
              <a:t>Animorphs The Graphic Novel Book 1: The Invasion</a:t>
            </a:r>
            <a:endParaRPr/>
          </a:p>
          <a:p>
            <a:pPr marL="0" lvl="0" indent="0" algn="l" rtl="0">
              <a:spcBef>
                <a:spcPts val="0"/>
              </a:spcBef>
              <a:spcAft>
                <a:spcPts val="0"/>
              </a:spcAft>
              <a:buNone/>
            </a:pPr>
            <a:r>
              <a:rPr lang="en"/>
              <a:t>Animorphs (TV Show)</a:t>
            </a:r>
            <a:endParaRPr/>
          </a:p>
          <a:p>
            <a:pPr marL="0" lvl="0" indent="0" algn="l" rtl="0">
              <a:spcBef>
                <a:spcPts val="0"/>
              </a:spcBef>
              <a:spcAft>
                <a:spcPts val="0"/>
              </a:spcAft>
              <a:buNone/>
            </a:pPr>
            <a:r>
              <a:rPr lang="en"/>
              <a:t>Animorphs: The Hork-Bajir Chronicles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73"/>
        <p:cNvGrpSpPr/>
        <p:nvPr/>
      </p:nvGrpSpPr>
      <p:grpSpPr>
        <a:xfrm>
          <a:off x="0" y="0"/>
          <a:ext cx="0" cy="0"/>
          <a:chOff x="0" y="0"/>
          <a:chExt cx="0" cy="0"/>
        </a:xfrm>
      </p:grpSpPr>
      <p:sp>
        <p:nvSpPr>
          <p:cNvPr id="474" name="Google Shape;474;p60"/>
          <p:cNvSpPr txBox="1">
            <a:spLocks noGrp="1"/>
          </p:cNvSpPr>
          <p:nvPr>
            <p:ph type="title"/>
          </p:nvPr>
        </p:nvSpPr>
        <p:spPr>
          <a:xfrm>
            <a:off x="2937600" y="384050"/>
            <a:ext cx="3268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Flora colossus</a:t>
            </a:r>
            <a:endParaRPr>
              <a:solidFill>
                <a:schemeClr val="lt1"/>
              </a:solidFill>
              <a:latin typeface="Roboto Mono"/>
              <a:ea typeface="Roboto Mono"/>
              <a:cs typeface="Roboto Mono"/>
              <a:sym typeface="Roboto Mono"/>
            </a:endParaRPr>
          </a:p>
        </p:txBody>
      </p:sp>
      <p:pic>
        <p:nvPicPr>
          <p:cNvPr id="475" name="Google Shape;475;p60"/>
          <p:cNvPicPr preferRelativeResize="0"/>
          <p:nvPr/>
        </p:nvPicPr>
        <p:blipFill>
          <a:blip r:embed="rId4">
            <a:alphaModFix/>
          </a:blip>
          <a:stretch>
            <a:fillRect/>
          </a:stretch>
        </p:blipFill>
        <p:spPr>
          <a:xfrm>
            <a:off x="6393900" y="1205823"/>
            <a:ext cx="2438400" cy="3714750"/>
          </a:xfrm>
          <a:prstGeom prst="rect">
            <a:avLst/>
          </a:prstGeom>
          <a:noFill/>
          <a:ln>
            <a:noFill/>
          </a:ln>
        </p:spPr>
      </p:pic>
      <p:pic>
        <p:nvPicPr>
          <p:cNvPr id="476" name="Google Shape;476;p60"/>
          <p:cNvPicPr preferRelativeResize="0"/>
          <p:nvPr/>
        </p:nvPicPr>
        <p:blipFill>
          <a:blip r:embed="rId5">
            <a:alphaModFix/>
          </a:blip>
          <a:stretch>
            <a:fillRect/>
          </a:stretch>
        </p:blipFill>
        <p:spPr>
          <a:xfrm>
            <a:off x="311700" y="956750"/>
            <a:ext cx="4532075" cy="2839650"/>
          </a:xfrm>
          <a:prstGeom prst="rect">
            <a:avLst/>
          </a:prstGeom>
          <a:noFill/>
          <a:ln>
            <a:noFill/>
          </a:ln>
        </p:spPr>
      </p:pic>
      <p:pic>
        <p:nvPicPr>
          <p:cNvPr id="477" name="Google Shape;477;p6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522325" y="2658775"/>
            <a:ext cx="1871575" cy="2261800"/>
          </a:xfrm>
          <a:prstGeom prst="rect">
            <a:avLst/>
          </a:prstGeom>
          <a:noFill/>
          <a:ln>
            <a:noFill/>
          </a:ln>
        </p:spPr>
      </p:pic>
      <p:sp>
        <p:nvSpPr>
          <p:cNvPr id="478" name="Google Shape;478;p60"/>
          <p:cNvSpPr txBox="1">
            <a:spLocks noGrp="1"/>
          </p:cNvSpPr>
          <p:nvPr>
            <p:ph type="title"/>
          </p:nvPr>
        </p:nvSpPr>
        <p:spPr>
          <a:xfrm>
            <a:off x="4024650" y="956750"/>
            <a:ext cx="1094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Marvel</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22"/>
        <p:cNvGrpSpPr/>
        <p:nvPr/>
      </p:nvGrpSpPr>
      <p:grpSpPr>
        <a:xfrm>
          <a:off x="0" y="0"/>
          <a:ext cx="0" cy="0"/>
          <a:chOff x="0" y="0"/>
          <a:chExt cx="0" cy="0"/>
        </a:xfrm>
      </p:grpSpPr>
      <p:sp>
        <p:nvSpPr>
          <p:cNvPr id="123" name="Google Shape;123;p21"/>
          <p:cNvSpPr txBox="1">
            <a:spLocks noGrp="1"/>
          </p:cNvSpPr>
          <p:nvPr>
            <p:ph type="body" idx="1"/>
          </p:nvPr>
        </p:nvSpPr>
        <p:spPr>
          <a:xfrm>
            <a:off x="2850925" y="1103225"/>
            <a:ext cx="5981400" cy="315775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s-ES" sz="1400" dirty="0">
                <a:solidFill>
                  <a:schemeClr val="lt1"/>
                </a:solidFill>
                <a:latin typeface="Roboto Mono"/>
                <a:ea typeface="Roboto Mono"/>
                <a:cs typeface="Roboto Mono"/>
                <a:sym typeface="Roboto Mono"/>
              </a:rPr>
              <a:t>Los </a:t>
            </a:r>
            <a:r>
              <a:rPr lang="es-ES" sz="1400" dirty="0" err="1">
                <a:solidFill>
                  <a:schemeClr val="lt1"/>
                </a:solidFill>
                <a:latin typeface="Roboto Mono"/>
                <a:ea typeface="Roboto Mono"/>
                <a:cs typeface="Roboto Mono"/>
                <a:sym typeface="Roboto Mono"/>
              </a:rPr>
              <a:t>Hork-Bajir</a:t>
            </a:r>
            <a:r>
              <a:rPr lang="es-ES" sz="1400" dirty="0">
                <a:solidFill>
                  <a:schemeClr val="lt1"/>
                </a:solidFill>
                <a:latin typeface="Roboto Mono"/>
                <a:ea typeface="Roboto Mono"/>
                <a:cs typeface="Roboto Mono"/>
                <a:sym typeface="Roboto Mono"/>
              </a:rPr>
              <a:t> son criaturas similares a reptiles de 2.4 metros de altura que vivieron en un planeta con enormes cañones y árboles muy altos. Tienen picos afilados y muchas hojas en sus cuerpos, pero son pacíficos y comen principalmente corteza.</a:t>
            </a:r>
          </a:p>
          <a:p>
            <a:pPr marL="0" lvl="0" indent="0" algn="l" rtl="0">
              <a:spcBef>
                <a:spcPts val="0"/>
              </a:spcBef>
              <a:spcAft>
                <a:spcPts val="0"/>
              </a:spcAft>
              <a:buNone/>
            </a:pPr>
            <a:endParaRPr lang="es-E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s-ES" sz="1400" dirty="0">
                <a:solidFill>
                  <a:schemeClr val="lt1"/>
                </a:solidFill>
                <a:latin typeface="Roboto Mono"/>
                <a:ea typeface="Roboto Mono"/>
                <a:cs typeface="Roboto Mono"/>
                <a:sym typeface="Roboto Mono"/>
              </a:rPr>
              <a:t>Estos gigantes fueron aniquilados en una guerra que no entendían. Tienen una rica tradición de contar historias y son buenos en la carpintería, a pesar de que utilizaban pocas herramientas. Utilizaban árboles ahuecados, conocidos como Árboles Hablantes, para comunicarse a largas distancias.</a:t>
            </a:r>
            <a:endParaRPr lang="en-US" sz="1400" dirty="0">
              <a:solidFill>
                <a:schemeClr val="lt1"/>
              </a:solidFill>
              <a:latin typeface="Roboto Mono"/>
              <a:ea typeface="Roboto Mono"/>
              <a:cs typeface="Roboto Mono"/>
              <a:sym typeface="Roboto Mono"/>
            </a:endParaRPr>
          </a:p>
        </p:txBody>
      </p:sp>
      <p:pic>
        <p:nvPicPr>
          <p:cNvPr id="124" name="Google Shape;124;p2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5308" y="956750"/>
            <a:ext cx="2539231" cy="3820974"/>
          </a:xfrm>
          <a:prstGeom prst="rect">
            <a:avLst/>
          </a:prstGeom>
          <a:noFill/>
          <a:ln>
            <a:noFill/>
          </a:ln>
        </p:spPr>
      </p:pic>
      <p:sp>
        <p:nvSpPr>
          <p:cNvPr id="125" name="Google Shape;125;p21"/>
          <p:cNvSpPr txBox="1">
            <a:spLocks noGrp="1"/>
          </p:cNvSpPr>
          <p:nvPr>
            <p:ph type="title"/>
          </p:nvPr>
        </p:nvSpPr>
        <p:spPr>
          <a:xfrm>
            <a:off x="3287700" y="384050"/>
            <a:ext cx="256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Hork-Bajir</a:t>
            </a:r>
            <a:endParaRPr>
              <a:solidFill>
                <a:schemeClr val="lt1"/>
              </a:solidFill>
              <a:latin typeface="Roboto Mono"/>
              <a:ea typeface="Roboto Mono"/>
              <a:cs typeface="Roboto Mono"/>
              <a:sym typeface="Roboto Mon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3631050" y="384050"/>
            <a:ext cx="188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Kenten</a:t>
            </a:r>
            <a:endParaRPr>
              <a:solidFill>
                <a:schemeClr val="lt1"/>
              </a:solidFill>
              <a:latin typeface="Roboto Mono"/>
              <a:ea typeface="Roboto Mono"/>
              <a:cs typeface="Roboto Mono"/>
              <a:sym typeface="Roboto Mono"/>
            </a:endParaRPr>
          </a:p>
        </p:txBody>
      </p:sp>
      <p:pic>
        <p:nvPicPr>
          <p:cNvPr id="148" name="Google Shape;148;p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1700" y="956748"/>
            <a:ext cx="4260300" cy="2366825"/>
          </a:xfrm>
          <a:prstGeom prst="rect">
            <a:avLst/>
          </a:prstGeom>
          <a:noFill/>
          <a:ln>
            <a:noFill/>
          </a:ln>
        </p:spPr>
      </p:pic>
      <p:pic>
        <p:nvPicPr>
          <p:cNvPr id="149" name="Google Shape;149;p2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72000" y="956748"/>
            <a:ext cx="4260300" cy="2017926"/>
          </a:xfrm>
          <a:prstGeom prst="rect">
            <a:avLst/>
          </a:prstGeom>
          <a:noFill/>
          <a:ln>
            <a:noFill/>
          </a:ln>
        </p:spPr>
      </p:pic>
      <p:pic>
        <p:nvPicPr>
          <p:cNvPr id="150" name="Google Shape;150;p2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1700" y="2974673"/>
            <a:ext cx="4633425" cy="1978475"/>
          </a:xfrm>
          <a:prstGeom prst="rect">
            <a:avLst/>
          </a:prstGeom>
          <a:noFill/>
          <a:ln>
            <a:noFill/>
          </a:ln>
        </p:spPr>
      </p:pic>
      <p:pic>
        <p:nvPicPr>
          <p:cNvPr id="151" name="Google Shape;151;p24"/>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711325" y="3372273"/>
            <a:ext cx="5120974" cy="1580875"/>
          </a:xfrm>
          <a:prstGeom prst="rect">
            <a:avLst/>
          </a:prstGeom>
          <a:noFill/>
          <a:ln>
            <a:noFill/>
          </a:ln>
        </p:spPr>
      </p:pic>
      <p:sp>
        <p:nvSpPr>
          <p:cNvPr id="152" name="Google Shape;152;p24"/>
          <p:cNvSpPr txBox="1">
            <a:spLocks noGrp="1"/>
          </p:cNvSpPr>
          <p:nvPr>
            <p:ph type="title"/>
          </p:nvPr>
        </p:nvSpPr>
        <p:spPr>
          <a:xfrm>
            <a:off x="4033950" y="956750"/>
            <a:ext cx="1076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Avatar</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6"/>
        <p:cNvGrpSpPr/>
        <p:nvPr/>
      </p:nvGrpSpPr>
      <p:grpSpPr>
        <a:xfrm>
          <a:off x="0" y="0"/>
          <a:ext cx="0" cy="0"/>
          <a:chOff x="0" y="0"/>
          <a:chExt cx="0" cy="0"/>
        </a:xfrm>
      </p:grpSpPr>
      <p:sp>
        <p:nvSpPr>
          <p:cNvPr id="157" name="Google Shape;157;p25"/>
          <p:cNvSpPr txBox="1">
            <a:spLocks noGrp="1"/>
          </p:cNvSpPr>
          <p:nvPr>
            <p:ph type="body" idx="1"/>
          </p:nvPr>
        </p:nvSpPr>
        <p:spPr>
          <a:xfrm>
            <a:off x="311700" y="2645400"/>
            <a:ext cx="8520600" cy="207284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s-ES" sz="1400" dirty="0">
                <a:solidFill>
                  <a:schemeClr val="lt1"/>
                </a:solidFill>
                <a:latin typeface="Roboto Mono"/>
                <a:ea typeface="Roboto Mono"/>
                <a:cs typeface="Roboto Mono"/>
                <a:sym typeface="Roboto Mono"/>
              </a:rPr>
              <a:t>El </a:t>
            </a:r>
            <a:r>
              <a:rPr lang="es-ES" sz="1400" dirty="0" err="1">
                <a:solidFill>
                  <a:schemeClr val="lt1"/>
                </a:solidFill>
                <a:latin typeface="Roboto Mono"/>
                <a:ea typeface="Roboto Mono"/>
                <a:cs typeface="Roboto Mono"/>
                <a:sym typeface="Roboto Mono"/>
              </a:rPr>
              <a:t>Kenten</a:t>
            </a:r>
            <a:r>
              <a:rPr lang="es-ES" sz="1400" dirty="0">
                <a:solidFill>
                  <a:schemeClr val="lt1"/>
                </a:solidFill>
                <a:latin typeface="Roboto Mono"/>
                <a:ea typeface="Roboto Mono"/>
                <a:cs typeface="Roboto Mono"/>
                <a:sym typeface="Roboto Mono"/>
              </a:rPr>
              <a:t>, o Lagarto Fan, es un animal de seis patas, como muchas criaturas en Pandora. Tienen dos apéndices de 18 pulgadas de largo en su espalda que están conectados por un abanico de piel luminosa. Cuando se sienten asustados, agitan los apéndices para extender el abanico, y los lanza al aire. Esto funciona porque Pandora tiene una gravedad más baja y una atmósfera más densa. Su piel se parece a la corteza de un árbol, y sus piernas y cola parecen hojas.</a:t>
            </a:r>
            <a:endParaRPr lang="en" sz="1400" dirty="0">
              <a:solidFill>
                <a:schemeClr val="lt1"/>
              </a:solidFill>
              <a:latin typeface="Roboto Mono"/>
              <a:ea typeface="Roboto Mono"/>
              <a:cs typeface="Roboto Mono"/>
              <a:sym typeface="Roboto Mono"/>
            </a:endParaRPr>
          </a:p>
        </p:txBody>
      </p:sp>
      <p:pic>
        <p:nvPicPr>
          <p:cNvPr id="158" name="Google Shape;158;p25"/>
          <p:cNvPicPr preferRelativeResize="0"/>
          <p:nvPr/>
        </p:nvPicPr>
        <p:blipFill>
          <a:blip r:embed="rId4">
            <a:alphaModFix/>
          </a:blip>
          <a:stretch>
            <a:fillRect/>
          </a:stretch>
        </p:blipFill>
        <p:spPr>
          <a:xfrm>
            <a:off x="839388" y="956748"/>
            <a:ext cx="7465236" cy="1554025"/>
          </a:xfrm>
          <a:prstGeom prst="rect">
            <a:avLst/>
          </a:prstGeom>
          <a:noFill/>
          <a:ln>
            <a:noFill/>
          </a:ln>
        </p:spPr>
      </p:pic>
      <p:sp>
        <p:nvSpPr>
          <p:cNvPr id="159" name="Google Shape;159;p25"/>
          <p:cNvSpPr txBox="1">
            <a:spLocks noGrp="1"/>
          </p:cNvSpPr>
          <p:nvPr>
            <p:ph type="title"/>
          </p:nvPr>
        </p:nvSpPr>
        <p:spPr>
          <a:xfrm>
            <a:off x="3631050" y="384050"/>
            <a:ext cx="188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Kenten</a:t>
            </a:r>
            <a:endParaRPr>
              <a:solidFill>
                <a:schemeClr val="lt1"/>
              </a:solidFill>
              <a:latin typeface="Roboto Mono"/>
              <a:ea typeface="Roboto Mono"/>
              <a:cs typeface="Roboto Mono"/>
              <a:sym typeface="Roboto Mon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3030899" y="384050"/>
            <a:ext cx="3867921" cy="572700"/>
          </a:xfrm>
          <a:prstGeom prst="rect">
            <a:avLst/>
          </a:prstGeom>
          <a:solidFill>
            <a:srgbClr val="000000">
              <a:alpha val="50000"/>
            </a:srgbClr>
          </a:solidFill>
        </p:spPr>
        <p:txBody>
          <a:bodyPr spcFirstLastPara="1" wrap="square" lIns="91425" tIns="91425" rIns="91425" bIns="91425" anchor="t" anchorCtr="0">
            <a:noAutofit/>
          </a:bodyPr>
          <a:lstStyle/>
          <a:p>
            <a:pPr lvl="0" algn="ctr"/>
            <a:r>
              <a:rPr lang="en-US" dirty="0" err="1">
                <a:solidFill>
                  <a:schemeClr val="lt1"/>
                </a:solidFill>
                <a:latin typeface="Roboto Mono"/>
                <a:ea typeface="Roboto Mono"/>
                <a:cs typeface="Roboto Mono"/>
                <a:sym typeface="Roboto Mono"/>
              </a:rPr>
              <a:t>Vampiro</a:t>
            </a:r>
            <a:r>
              <a:rPr lang="en-US" dirty="0">
                <a:solidFill>
                  <a:schemeClr val="lt1"/>
                </a:solidFill>
                <a:latin typeface="Roboto Mono"/>
                <a:ea typeface="Roboto Mono"/>
                <a:cs typeface="Roboto Mono"/>
                <a:sym typeface="Roboto Mono"/>
              </a:rPr>
              <a:t> de Hueso</a:t>
            </a:r>
            <a:endParaRPr dirty="0">
              <a:solidFill>
                <a:schemeClr val="lt1"/>
              </a:solidFill>
              <a:latin typeface="Roboto Mono"/>
              <a:ea typeface="Roboto Mono"/>
              <a:cs typeface="Roboto Mono"/>
              <a:sym typeface="Roboto Mono"/>
            </a:endParaRPr>
          </a:p>
        </p:txBody>
      </p:sp>
      <p:pic>
        <p:nvPicPr>
          <p:cNvPr id="181" name="Google Shape;181;p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86950" y="2486650"/>
            <a:ext cx="2145350" cy="2487200"/>
          </a:xfrm>
          <a:prstGeom prst="rect">
            <a:avLst/>
          </a:prstGeom>
          <a:noFill/>
          <a:ln>
            <a:noFill/>
          </a:ln>
        </p:spPr>
      </p:pic>
      <p:pic>
        <p:nvPicPr>
          <p:cNvPr id="182" name="Google Shape;182;p2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1700" y="956750"/>
            <a:ext cx="3628123" cy="2402101"/>
          </a:xfrm>
          <a:prstGeom prst="rect">
            <a:avLst/>
          </a:prstGeom>
          <a:noFill/>
          <a:ln>
            <a:noFill/>
          </a:ln>
        </p:spPr>
      </p:pic>
      <p:pic>
        <p:nvPicPr>
          <p:cNvPr id="183" name="Google Shape;183;p2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flipH="1">
            <a:off x="3655875" y="2602100"/>
            <a:ext cx="3031076" cy="2341400"/>
          </a:xfrm>
          <a:prstGeom prst="rect">
            <a:avLst/>
          </a:prstGeom>
          <a:noFill/>
          <a:ln>
            <a:noFill/>
          </a:ln>
        </p:spPr>
      </p:pic>
      <p:pic>
        <p:nvPicPr>
          <p:cNvPr id="184" name="Google Shape;184;p2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442000" y="956745"/>
            <a:ext cx="3390300" cy="1779925"/>
          </a:xfrm>
          <a:prstGeom prst="rect">
            <a:avLst/>
          </a:prstGeom>
          <a:noFill/>
          <a:ln>
            <a:noFill/>
          </a:ln>
        </p:spPr>
      </p:pic>
      <p:pic>
        <p:nvPicPr>
          <p:cNvPr id="185" name="Google Shape;185;p28"/>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11699" y="3193925"/>
            <a:ext cx="3025616" cy="1779924"/>
          </a:xfrm>
          <a:prstGeom prst="rect">
            <a:avLst/>
          </a:prstGeom>
          <a:noFill/>
          <a:ln>
            <a:noFill/>
          </a:ln>
        </p:spPr>
      </p:pic>
      <p:sp>
        <p:nvSpPr>
          <p:cNvPr id="186" name="Google Shape;186;p28"/>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Futurama</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90"/>
        <p:cNvGrpSpPr/>
        <p:nvPr/>
      </p:nvGrpSpPr>
      <p:grpSpPr>
        <a:xfrm>
          <a:off x="0" y="0"/>
          <a:ext cx="0" cy="0"/>
          <a:chOff x="0" y="0"/>
          <a:chExt cx="0" cy="0"/>
        </a:xfrm>
      </p:grpSpPr>
      <p:sp>
        <p:nvSpPr>
          <p:cNvPr id="191" name="Google Shape;191;p29"/>
          <p:cNvSpPr txBox="1">
            <a:spLocks noGrp="1"/>
          </p:cNvSpPr>
          <p:nvPr>
            <p:ph type="body" idx="1"/>
          </p:nvPr>
        </p:nvSpPr>
        <p:spPr>
          <a:xfrm>
            <a:off x="2724425" y="1132650"/>
            <a:ext cx="6108000" cy="3559406"/>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s-ES" sz="1400" dirty="0">
                <a:solidFill>
                  <a:schemeClr val="lt1"/>
                </a:solidFill>
                <a:latin typeface="Roboto Mono"/>
                <a:ea typeface="Roboto Mono"/>
                <a:cs typeface="Roboto Mono"/>
                <a:sym typeface="Roboto Mono"/>
              </a:rPr>
              <a:t>Esta gran criatura se alimenta succionando los huesos de sus presas. Posee una saliva ácida que le permite digerir con facilidad y también le sirve como mecanismo de defensa. Su planeta natal, Doohan 6, es un mundo húmedo y cubierto de neblina, con vastos bosques. Estuvieron a punto de ser cazadas hasta la extinción, ya que las personas creían que representaban una amenaza para los animales de granja. Tiempo después, fueron reintroducidas en su planeta. Al principio, la población se mostró reticente a su regreso, pero pronto descubrieron que estas criaturas beneficiaban al medio ambiente y resultaban útiles para remover huesos de la carne, facilitando así su consumo.</a:t>
            </a:r>
            <a:endParaRPr lang="en-US" sz="1400" dirty="0">
              <a:solidFill>
                <a:schemeClr val="lt1"/>
              </a:solidFill>
              <a:latin typeface="Roboto Mono"/>
              <a:ea typeface="Roboto Mono"/>
              <a:cs typeface="Roboto Mono"/>
              <a:sym typeface="Roboto Mono"/>
            </a:endParaRPr>
          </a:p>
        </p:txBody>
      </p:sp>
      <p:pic>
        <p:nvPicPr>
          <p:cNvPr id="192" name="Google Shape;192;p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35100" y="956750"/>
            <a:ext cx="2165925" cy="2235775"/>
          </a:xfrm>
          <a:prstGeom prst="rect">
            <a:avLst/>
          </a:prstGeom>
          <a:noFill/>
          <a:ln>
            <a:noFill/>
          </a:ln>
        </p:spPr>
      </p:pic>
      <p:pic>
        <p:nvPicPr>
          <p:cNvPr id="193" name="Google Shape;193;p2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1700" y="3309625"/>
            <a:ext cx="2412726" cy="1633950"/>
          </a:xfrm>
          <a:prstGeom prst="rect">
            <a:avLst/>
          </a:prstGeom>
          <a:noFill/>
          <a:ln>
            <a:noFill/>
          </a:ln>
        </p:spPr>
      </p:pic>
      <p:sp>
        <p:nvSpPr>
          <p:cNvPr id="194" name="Google Shape;194;p29"/>
          <p:cNvSpPr txBox="1">
            <a:spLocks noGrp="1"/>
          </p:cNvSpPr>
          <p:nvPr>
            <p:ph type="title"/>
          </p:nvPr>
        </p:nvSpPr>
        <p:spPr>
          <a:xfrm>
            <a:off x="3030899" y="384050"/>
            <a:ext cx="3843429"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solidFill>
                  <a:schemeClr val="lt1"/>
                </a:solidFill>
                <a:latin typeface="Roboto Mono"/>
                <a:ea typeface="Roboto Mono"/>
                <a:cs typeface="Roboto Mono"/>
                <a:sym typeface="Roboto Mono"/>
              </a:rPr>
              <a:t>Vampiro</a:t>
            </a:r>
            <a:r>
              <a:rPr lang="en-US" dirty="0">
                <a:solidFill>
                  <a:schemeClr val="lt1"/>
                </a:solidFill>
                <a:latin typeface="Roboto Mono"/>
                <a:ea typeface="Roboto Mono"/>
                <a:cs typeface="Roboto Mono"/>
                <a:sym typeface="Roboto Mono"/>
              </a:rPr>
              <a:t> de Hueso</a:t>
            </a:r>
            <a:endParaRPr dirty="0">
              <a:solidFill>
                <a:schemeClr val="lt1"/>
              </a:solidFill>
              <a:latin typeface="Roboto Mono"/>
              <a:ea typeface="Roboto Mono"/>
              <a:cs typeface="Roboto Mono"/>
              <a:sym typeface="Roboto Mon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1121850" y="384050"/>
            <a:ext cx="6900300" cy="572700"/>
          </a:xfrm>
          <a:prstGeom prst="rect">
            <a:avLst/>
          </a:prstGeom>
          <a:solidFill>
            <a:srgbClr val="000000">
              <a:alpha val="50000"/>
            </a:srgbClr>
          </a:solidFill>
        </p:spPr>
        <p:txBody>
          <a:bodyPr spcFirstLastPara="1" wrap="square" lIns="91425" tIns="91425" rIns="91425" bIns="91425" anchor="t" anchorCtr="0">
            <a:noAutofit/>
          </a:bodyPr>
          <a:lstStyle/>
          <a:p>
            <a:pPr lvl="0" algn="ctr"/>
            <a:r>
              <a:rPr lang="es-ES" dirty="0">
                <a:solidFill>
                  <a:schemeClr val="lt1"/>
                </a:solidFill>
                <a:latin typeface="Roboto Mono"/>
                <a:ea typeface="Roboto Mono"/>
                <a:cs typeface="Roboto Mono"/>
                <a:sym typeface="Roboto Mono"/>
              </a:rPr>
              <a:t>Especie </a:t>
            </a:r>
            <a:r>
              <a:rPr lang="en" dirty="0">
                <a:solidFill>
                  <a:schemeClr val="lt1"/>
                </a:solidFill>
                <a:latin typeface="Roboto Mono"/>
                <a:ea typeface="Roboto Mono"/>
                <a:cs typeface="Roboto Mono"/>
                <a:sym typeface="Roboto Mono"/>
              </a:rPr>
              <a:t>Rot Lop Fan</a:t>
            </a:r>
            <a:endParaRPr dirty="0">
              <a:solidFill>
                <a:schemeClr val="lt1"/>
              </a:solidFill>
              <a:latin typeface="Roboto Mono"/>
              <a:ea typeface="Roboto Mono"/>
              <a:cs typeface="Roboto Mono"/>
              <a:sym typeface="Roboto Mono"/>
            </a:endParaRPr>
          </a:p>
        </p:txBody>
      </p:sp>
      <p:pic>
        <p:nvPicPr>
          <p:cNvPr id="236" name="Google Shape;236;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915041" y="2871672"/>
            <a:ext cx="1585659" cy="2056550"/>
          </a:xfrm>
          <a:prstGeom prst="rect">
            <a:avLst/>
          </a:prstGeom>
          <a:noFill/>
          <a:ln>
            <a:noFill/>
          </a:ln>
        </p:spPr>
      </p:pic>
      <p:pic>
        <p:nvPicPr>
          <p:cNvPr id="237" name="Google Shape;237;p3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1700" y="1711175"/>
            <a:ext cx="1865500" cy="3217050"/>
          </a:xfrm>
          <a:prstGeom prst="rect">
            <a:avLst/>
          </a:prstGeom>
          <a:noFill/>
          <a:ln>
            <a:noFill/>
          </a:ln>
        </p:spPr>
      </p:pic>
      <p:pic>
        <p:nvPicPr>
          <p:cNvPr id="238" name="Google Shape;238;p3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999700" y="956750"/>
            <a:ext cx="4357524" cy="1914925"/>
          </a:xfrm>
          <a:prstGeom prst="rect">
            <a:avLst/>
          </a:prstGeom>
          <a:noFill/>
          <a:ln>
            <a:noFill/>
          </a:ln>
        </p:spPr>
      </p:pic>
      <p:pic>
        <p:nvPicPr>
          <p:cNvPr id="239" name="Google Shape;239;p34"/>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357225" y="1711167"/>
            <a:ext cx="2475075" cy="2837133"/>
          </a:xfrm>
          <a:prstGeom prst="rect">
            <a:avLst/>
          </a:prstGeom>
          <a:noFill/>
          <a:ln>
            <a:noFill/>
          </a:ln>
        </p:spPr>
      </p:pic>
      <p:sp>
        <p:nvSpPr>
          <p:cNvPr id="240" name="Google Shape;240;p34"/>
          <p:cNvSpPr txBox="1">
            <a:spLocks noGrp="1"/>
          </p:cNvSpPr>
          <p:nvPr>
            <p:ph type="title"/>
          </p:nvPr>
        </p:nvSpPr>
        <p:spPr>
          <a:xfrm>
            <a:off x="3523200" y="956750"/>
            <a:ext cx="20976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lt1"/>
                </a:solidFill>
                <a:latin typeface="Roboto Mono"/>
                <a:ea typeface="Roboto Mono"/>
                <a:cs typeface="Roboto Mono"/>
                <a:sym typeface="Roboto Mono"/>
              </a:rPr>
              <a:t>Green Lantern</a:t>
            </a:r>
            <a:endParaRPr sz="1800" dirty="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244"/>
        <p:cNvGrpSpPr/>
        <p:nvPr/>
      </p:nvGrpSpPr>
      <p:grpSpPr>
        <a:xfrm>
          <a:off x="0" y="0"/>
          <a:ext cx="0" cy="0"/>
          <a:chOff x="0" y="0"/>
          <a:chExt cx="0" cy="0"/>
        </a:xfrm>
      </p:grpSpPr>
      <p:sp>
        <p:nvSpPr>
          <p:cNvPr id="245" name="Google Shape;245;p35"/>
          <p:cNvSpPr txBox="1">
            <a:spLocks noGrp="1"/>
          </p:cNvSpPr>
          <p:nvPr>
            <p:ph type="body" idx="1"/>
          </p:nvPr>
        </p:nvSpPr>
        <p:spPr>
          <a:xfrm>
            <a:off x="2793150" y="1294850"/>
            <a:ext cx="6039000" cy="315775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s-ES" sz="1400" dirty="0">
                <a:solidFill>
                  <a:schemeClr val="lt1"/>
                </a:solidFill>
                <a:latin typeface="Roboto Mono"/>
                <a:ea typeface="Roboto Mono"/>
                <a:cs typeface="Roboto Mono"/>
                <a:sym typeface="Roboto Mono"/>
              </a:rPr>
              <a:t>Esta criatura basada en </a:t>
            </a:r>
            <a:r>
              <a:rPr lang="es-ES" sz="1400" dirty="0" err="1">
                <a:solidFill>
                  <a:schemeClr val="lt1"/>
                </a:solidFill>
                <a:latin typeface="Roboto Mono"/>
                <a:ea typeface="Roboto Mono"/>
                <a:cs typeface="Roboto Mono"/>
                <a:sym typeface="Roboto Mono"/>
              </a:rPr>
              <a:t>silicon</a:t>
            </a:r>
            <a:r>
              <a:rPr lang="es-ES" sz="1400" dirty="0">
                <a:solidFill>
                  <a:schemeClr val="lt1"/>
                </a:solidFill>
                <a:latin typeface="Roboto Mono"/>
                <a:ea typeface="Roboto Mono"/>
                <a:cs typeface="Roboto Mono"/>
                <a:sym typeface="Roboto Mono"/>
              </a:rPr>
              <a:t> mide aproximadamente 1.5 metros de altura y pesa 104 kilogramos. Viven en un área oscura del espacio llamada las Profundidades Obsidianas, por lo que no pueden ver. Poseen dos círculos en el rostro, ubicados donde normalmente estarían los ojos, aunque nadie sabe con certeza qué función cumplen. Tampoco se comprende el propósito de los extraños órganos que sobresalen de su espalda. Tienen una gran boca con dientes planos.</a:t>
            </a:r>
          </a:p>
          <a:p>
            <a:pPr marL="0" lvl="0" indent="0" algn="l" rtl="0">
              <a:spcBef>
                <a:spcPts val="0"/>
              </a:spcBef>
              <a:spcAft>
                <a:spcPts val="0"/>
              </a:spcAft>
              <a:buNone/>
            </a:pPr>
            <a:endParaRPr lang="es-E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s-ES" sz="1400" dirty="0">
                <a:solidFill>
                  <a:schemeClr val="lt1"/>
                </a:solidFill>
                <a:latin typeface="Roboto Mono"/>
                <a:ea typeface="Roboto Mono"/>
                <a:cs typeface="Roboto Mono"/>
                <a:sym typeface="Roboto Mono"/>
              </a:rPr>
              <a:t>El único miembro conocido de esta especie es el Linterna Verde </a:t>
            </a:r>
            <a:r>
              <a:rPr lang="es-ES" sz="1400" dirty="0" err="1">
                <a:solidFill>
                  <a:schemeClr val="lt1"/>
                </a:solidFill>
                <a:latin typeface="Roboto Mono"/>
                <a:ea typeface="Roboto Mono"/>
                <a:cs typeface="Roboto Mono"/>
                <a:sym typeface="Roboto Mono"/>
              </a:rPr>
              <a:t>Rot</a:t>
            </a:r>
            <a:r>
              <a:rPr lang="es-ES" sz="1400" dirty="0">
                <a:solidFill>
                  <a:schemeClr val="lt1"/>
                </a:solidFill>
                <a:latin typeface="Roboto Mono"/>
                <a:ea typeface="Roboto Mono"/>
                <a:cs typeface="Roboto Mono"/>
                <a:sym typeface="Roboto Mono"/>
              </a:rPr>
              <a:t> </a:t>
            </a:r>
            <a:r>
              <a:rPr lang="es-ES" sz="1400" dirty="0" err="1">
                <a:solidFill>
                  <a:schemeClr val="lt1"/>
                </a:solidFill>
                <a:latin typeface="Roboto Mono"/>
                <a:ea typeface="Roboto Mono"/>
                <a:cs typeface="Roboto Mono"/>
                <a:sym typeface="Roboto Mono"/>
              </a:rPr>
              <a:t>Lop</a:t>
            </a:r>
            <a:r>
              <a:rPr lang="es-ES" sz="1400" dirty="0">
                <a:solidFill>
                  <a:schemeClr val="lt1"/>
                </a:solidFill>
                <a:latin typeface="Roboto Mono"/>
                <a:ea typeface="Roboto Mono"/>
                <a:cs typeface="Roboto Mono"/>
                <a:sym typeface="Roboto Mono"/>
              </a:rPr>
              <a:t> Fan. </a:t>
            </a:r>
            <a:endParaRPr sz="1400" dirty="0">
              <a:solidFill>
                <a:schemeClr val="lt1"/>
              </a:solidFill>
              <a:latin typeface="Roboto Mono"/>
              <a:ea typeface="Roboto Mono"/>
              <a:cs typeface="Roboto Mono"/>
              <a:sym typeface="Roboto Mono"/>
            </a:endParaRPr>
          </a:p>
        </p:txBody>
      </p:sp>
      <p:pic>
        <p:nvPicPr>
          <p:cNvPr id="246" name="Google Shape;246;p3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1700" y="956750"/>
            <a:ext cx="2481445" cy="3956400"/>
          </a:xfrm>
          <a:prstGeom prst="rect">
            <a:avLst/>
          </a:prstGeom>
          <a:noFill/>
          <a:ln>
            <a:noFill/>
          </a:ln>
        </p:spPr>
      </p:pic>
      <p:sp>
        <p:nvSpPr>
          <p:cNvPr id="247" name="Google Shape;247;p35"/>
          <p:cNvSpPr txBox="1">
            <a:spLocks noGrp="1"/>
          </p:cNvSpPr>
          <p:nvPr>
            <p:ph type="title"/>
          </p:nvPr>
        </p:nvSpPr>
        <p:spPr>
          <a:xfrm>
            <a:off x="1121850" y="384050"/>
            <a:ext cx="6900300" cy="572700"/>
          </a:xfrm>
          <a:prstGeom prst="rect">
            <a:avLst/>
          </a:prstGeom>
          <a:solidFill>
            <a:srgbClr val="000000">
              <a:alpha val="50000"/>
            </a:srgbClr>
          </a:solidFill>
        </p:spPr>
        <p:txBody>
          <a:bodyPr spcFirstLastPara="1" wrap="square" lIns="91425" tIns="91425" rIns="91425" bIns="91425" anchor="t" anchorCtr="0">
            <a:noAutofit/>
          </a:bodyPr>
          <a:lstStyle/>
          <a:p>
            <a:pPr lvl="0" algn="ctr"/>
            <a:r>
              <a:rPr lang="es-ES" dirty="0">
                <a:solidFill>
                  <a:schemeClr val="lt1"/>
                </a:solidFill>
                <a:latin typeface="Roboto Mono"/>
                <a:ea typeface="Roboto Mono"/>
                <a:cs typeface="Roboto Mono"/>
                <a:sym typeface="Roboto Mono"/>
              </a:rPr>
              <a:t>Especies de </a:t>
            </a:r>
            <a:r>
              <a:rPr lang="en" dirty="0">
                <a:solidFill>
                  <a:schemeClr val="lt1"/>
                </a:solidFill>
                <a:latin typeface="Roboto Mono"/>
                <a:ea typeface="Roboto Mono"/>
                <a:cs typeface="Roboto Mono"/>
                <a:sym typeface="Roboto Mono"/>
              </a:rPr>
              <a:t>Rot Lop Fan</a:t>
            </a:r>
            <a:endParaRPr dirty="0">
              <a:solidFill>
                <a:schemeClr val="lt1"/>
              </a:solidFill>
              <a:latin typeface="Roboto Mono"/>
              <a:ea typeface="Roboto Mono"/>
              <a:cs typeface="Roboto Mono"/>
              <a:sym typeface="Roboto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05"/>
        <p:cNvGrpSpPr/>
        <p:nvPr/>
      </p:nvGrpSpPr>
      <p:grpSpPr>
        <a:xfrm>
          <a:off x="0" y="0"/>
          <a:ext cx="0" cy="0"/>
          <a:chOff x="0" y="0"/>
          <a:chExt cx="0" cy="0"/>
        </a:xfrm>
      </p:grpSpPr>
      <p:pic>
        <p:nvPicPr>
          <p:cNvPr id="306" name="Google Shape;306;p42"/>
          <p:cNvPicPr preferRelativeResize="0"/>
          <p:nvPr/>
        </p:nvPicPr>
        <p:blipFill>
          <a:blip r:embed="rId4">
            <a:alphaModFix/>
          </a:blip>
          <a:stretch>
            <a:fillRect/>
          </a:stretch>
        </p:blipFill>
        <p:spPr>
          <a:xfrm flipH="1">
            <a:off x="335788" y="384051"/>
            <a:ext cx="1332972" cy="1316914"/>
          </a:xfrm>
          <a:prstGeom prst="rect">
            <a:avLst/>
          </a:prstGeom>
          <a:noFill/>
          <a:ln>
            <a:noFill/>
          </a:ln>
        </p:spPr>
      </p:pic>
      <p:pic>
        <p:nvPicPr>
          <p:cNvPr id="307" name="Google Shape;307;p42"/>
          <p:cNvPicPr preferRelativeResize="0"/>
          <p:nvPr/>
        </p:nvPicPr>
        <p:blipFill>
          <a:blip r:embed="rId5">
            <a:alphaModFix/>
          </a:blip>
          <a:stretch>
            <a:fillRect/>
          </a:stretch>
        </p:blipFill>
        <p:spPr>
          <a:xfrm>
            <a:off x="7451146" y="384051"/>
            <a:ext cx="1381152" cy="1316914"/>
          </a:xfrm>
          <a:prstGeom prst="rect">
            <a:avLst/>
          </a:prstGeom>
          <a:noFill/>
          <a:ln>
            <a:noFill/>
          </a:ln>
        </p:spPr>
      </p:pic>
      <p:pic>
        <p:nvPicPr>
          <p:cNvPr id="308" name="Google Shape;308;p42"/>
          <p:cNvPicPr preferRelativeResize="0"/>
          <p:nvPr/>
        </p:nvPicPr>
        <p:blipFill>
          <a:blip r:embed="rId6">
            <a:alphaModFix/>
          </a:blip>
          <a:stretch>
            <a:fillRect/>
          </a:stretch>
        </p:blipFill>
        <p:spPr>
          <a:xfrm>
            <a:off x="7451150" y="3624926"/>
            <a:ext cx="1381152" cy="1268735"/>
          </a:xfrm>
          <a:prstGeom prst="rect">
            <a:avLst/>
          </a:prstGeom>
          <a:noFill/>
          <a:ln>
            <a:noFill/>
          </a:ln>
        </p:spPr>
      </p:pic>
      <p:pic>
        <p:nvPicPr>
          <p:cNvPr id="309" name="Google Shape;309;p42"/>
          <p:cNvPicPr preferRelativeResize="0"/>
          <p:nvPr/>
        </p:nvPicPr>
        <p:blipFill>
          <a:blip r:embed="rId7">
            <a:alphaModFix/>
          </a:blip>
          <a:stretch>
            <a:fillRect/>
          </a:stretch>
        </p:blipFill>
        <p:spPr>
          <a:xfrm>
            <a:off x="311698" y="3624936"/>
            <a:ext cx="1381152" cy="1316914"/>
          </a:xfrm>
          <a:prstGeom prst="rect">
            <a:avLst/>
          </a:prstGeom>
          <a:noFill/>
          <a:ln>
            <a:noFill/>
          </a:ln>
        </p:spPr>
      </p:pic>
      <p:sp>
        <p:nvSpPr>
          <p:cNvPr id="310" name="Google Shape;310;p42"/>
          <p:cNvSpPr txBox="1"/>
          <p:nvPr/>
        </p:nvSpPr>
        <p:spPr>
          <a:xfrm>
            <a:off x="529775" y="170097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Normal</a:t>
            </a:r>
            <a:endParaRPr dirty="0">
              <a:solidFill>
                <a:srgbClr val="FF0000"/>
              </a:solidFill>
              <a:highlight>
                <a:schemeClr val="lt1"/>
              </a:highlight>
              <a:latin typeface="Roboto Mono"/>
              <a:ea typeface="Roboto Mono"/>
              <a:cs typeface="Roboto Mono"/>
              <a:sym typeface="Roboto Mono"/>
            </a:endParaRPr>
          </a:p>
        </p:txBody>
      </p:sp>
      <p:sp>
        <p:nvSpPr>
          <p:cNvPr id="311" name="Google Shape;311;p42"/>
          <p:cNvSpPr txBox="1"/>
          <p:nvPr/>
        </p:nvSpPr>
        <p:spPr>
          <a:xfrm>
            <a:off x="7669225" y="170097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Attack</a:t>
            </a:r>
            <a:endParaRPr>
              <a:solidFill>
                <a:srgbClr val="FF0000"/>
              </a:solidFill>
              <a:highlight>
                <a:schemeClr val="lt1"/>
              </a:highlight>
              <a:latin typeface="Roboto Mono"/>
              <a:ea typeface="Roboto Mono"/>
              <a:cs typeface="Roboto Mono"/>
              <a:sym typeface="Roboto Mono"/>
            </a:endParaRPr>
          </a:p>
        </p:txBody>
      </p:sp>
      <p:sp>
        <p:nvSpPr>
          <p:cNvPr id="312" name="Google Shape;312;p42"/>
          <p:cNvSpPr txBox="1"/>
          <p:nvPr/>
        </p:nvSpPr>
        <p:spPr>
          <a:xfrm>
            <a:off x="529775" y="324842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Speed</a:t>
            </a:r>
            <a:endParaRPr>
              <a:solidFill>
                <a:srgbClr val="FF0000"/>
              </a:solidFill>
              <a:highlight>
                <a:schemeClr val="lt1"/>
              </a:highlight>
              <a:latin typeface="Roboto Mono"/>
              <a:ea typeface="Roboto Mono"/>
              <a:cs typeface="Roboto Mono"/>
              <a:sym typeface="Roboto Mono"/>
            </a:endParaRPr>
          </a:p>
        </p:txBody>
      </p:sp>
      <p:sp>
        <p:nvSpPr>
          <p:cNvPr id="313" name="Google Shape;313;p42"/>
          <p:cNvSpPr txBox="1"/>
          <p:nvPr/>
        </p:nvSpPr>
        <p:spPr>
          <a:xfrm>
            <a:off x="7669225" y="324842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Defense</a:t>
            </a:r>
            <a:endParaRPr>
              <a:solidFill>
                <a:srgbClr val="FF0000"/>
              </a:solidFill>
              <a:highlight>
                <a:schemeClr val="lt1"/>
              </a:highlight>
              <a:latin typeface="Roboto Mono"/>
              <a:ea typeface="Roboto Mono"/>
              <a:cs typeface="Roboto Mono"/>
              <a:sym typeface="Roboto Mono"/>
            </a:endParaRPr>
          </a:p>
        </p:txBody>
      </p:sp>
      <p:pic>
        <p:nvPicPr>
          <p:cNvPr id="314" name="Google Shape;314;p4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902237" y="1482525"/>
            <a:ext cx="5339525" cy="3003500"/>
          </a:xfrm>
          <a:prstGeom prst="rect">
            <a:avLst/>
          </a:prstGeom>
          <a:noFill/>
          <a:ln>
            <a:noFill/>
          </a:ln>
        </p:spPr>
      </p:pic>
      <p:sp>
        <p:nvSpPr>
          <p:cNvPr id="315" name="Google Shape;315;p42"/>
          <p:cNvSpPr txBox="1">
            <a:spLocks noGrp="1"/>
          </p:cNvSpPr>
          <p:nvPr>
            <p:ph type="title"/>
          </p:nvPr>
        </p:nvSpPr>
        <p:spPr>
          <a:xfrm>
            <a:off x="3698550" y="384050"/>
            <a:ext cx="1746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Deoxys</a:t>
            </a:r>
            <a:endParaRPr>
              <a:solidFill>
                <a:schemeClr val="lt1"/>
              </a:solidFill>
              <a:latin typeface="Roboto Mono"/>
              <a:ea typeface="Roboto Mono"/>
              <a:cs typeface="Roboto Mono"/>
              <a:sym typeface="Roboto Mono"/>
            </a:endParaRPr>
          </a:p>
        </p:txBody>
      </p:sp>
      <p:sp>
        <p:nvSpPr>
          <p:cNvPr id="316" name="Google Shape;316;p42"/>
          <p:cNvSpPr txBox="1">
            <a:spLocks noGrp="1"/>
          </p:cNvSpPr>
          <p:nvPr>
            <p:ph type="title"/>
          </p:nvPr>
        </p:nvSpPr>
        <p:spPr>
          <a:xfrm>
            <a:off x="3919950" y="956750"/>
            <a:ext cx="1304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Pokemon</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20"/>
        <p:cNvGrpSpPr/>
        <p:nvPr/>
      </p:nvGrpSpPr>
      <p:grpSpPr>
        <a:xfrm>
          <a:off x="0" y="0"/>
          <a:ext cx="0" cy="0"/>
          <a:chOff x="0" y="0"/>
          <a:chExt cx="0" cy="0"/>
        </a:xfrm>
      </p:grpSpPr>
      <p:sp>
        <p:nvSpPr>
          <p:cNvPr id="321" name="Google Shape;321;p43"/>
          <p:cNvSpPr txBox="1">
            <a:spLocks noGrp="1"/>
          </p:cNvSpPr>
          <p:nvPr>
            <p:ph type="body" idx="1"/>
          </p:nvPr>
        </p:nvSpPr>
        <p:spPr>
          <a:xfrm>
            <a:off x="311700" y="1162100"/>
            <a:ext cx="8520600" cy="182508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s-ES" sz="1400" dirty="0" err="1">
                <a:solidFill>
                  <a:schemeClr val="lt1"/>
                </a:solidFill>
                <a:latin typeface="Roboto Mono"/>
                <a:ea typeface="Roboto Mono"/>
                <a:cs typeface="Roboto Mono"/>
                <a:sym typeface="Roboto Mono"/>
              </a:rPr>
              <a:t>Deoxys</a:t>
            </a:r>
            <a:r>
              <a:rPr lang="es-ES" sz="1400" dirty="0">
                <a:solidFill>
                  <a:schemeClr val="lt1"/>
                </a:solidFill>
                <a:latin typeface="Roboto Mono"/>
                <a:ea typeface="Roboto Mono"/>
                <a:cs typeface="Roboto Mono"/>
                <a:sym typeface="Roboto Mono"/>
              </a:rPr>
              <a:t> era un virus espacial en un meteorito, pero cuando chocó en la Tierra, su ADN cambió. Su cerebro está en el cristal púrpura en su pecho, que puede disparar rayos láser. </a:t>
            </a:r>
            <a:r>
              <a:rPr lang="es-ES" sz="1400" dirty="0" err="1">
                <a:solidFill>
                  <a:schemeClr val="lt1"/>
                </a:solidFill>
                <a:latin typeface="Roboto Mono"/>
                <a:ea typeface="Roboto Mono"/>
                <a:cs typeface="Roboto Mono"/>
                <a:sym typeface="Roboto Mono"/>
              </a:rPr>
              <a:t>Deoxys</a:t>
            </a:r>
            <a:r>
              <a:rPr lang="es-ES" sz="1400" dirty="0">
                <a:solidFill>
                  <a:schemeClr val="lt1"/>
                </a:solidFill>
                <a:latin typeface="Roboto Mono"/>
                <a:ea typeface="Roboto Mono"/>
                <a:cs typeface="Roboto Mono"/>
                <a:sym typeface="Roboto Mono"/>
              </a:rPr>
              <a:t> puede cambiar de forma y habilidades para enfrentar diferentes desafíos. Tiene cuatro formas principales: normal, ataque, defensa y velocidad. También puede hacer pequeños cambios, como cambiar sus brazos de tentáculos a brazos similares a los humanos.</a:t>
            </a:r>
            <a:endParaRPr lang="en-US" sz="1400" dirty="0">
              <a:solidFill>
                <a:schemeClr val="lt1"/>
              </a:solidFill>
              <a:latin typeface="Roboto Mono"/>
              <a:ea typeface="Roboto Mono"/>
              <a:cs typeface="Roboto Mono"/>
              <a:sym typeface="Roboto Mono"/>
            </a:endParaRPr>
          </a:p>
        </p:txBody>
      </p:sp>
      <p:pic>
        <p:nvPicPr>
          <p:cNvPr id="322" name="Google Shape;322;p4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904126" y="2970129"/>
            <a:ext cx="3335748" cy="1876371"/>
          </a:xfrm>
          <a:prstGeom prst="rect">
            <a:avLst/>
          </a:prstGeom>
          <a:noFill/>
          <a:ln>
            <a:noFill/>
          </a:ln>
        </p:spPr>
      </p:pic>
      <p:sp>
        <p:nvSpPr>
          <p:cNvPr id="323" name="Google Shape;323;p43"/>
          <p:cNvSpPr txBox="1">
            <a:spLocks noGrp="1"/>
          </p:cNvSpPr>
          <p:nvPr>
            <p:ph type="title"/>
          </p:nvPr>
        </p:nvSpPr>
        <p:spPr>
          <a:xfrm>
            <a:off x="3698550" y="384050"/>
            <a:ext cx="1746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Deoxys</a:t>
            </a:r>
            <a:endParaRPr>
              <a:solidFill>
                <a:schemeClr val="lt1"/>
              </a:solidFill>
              <a:latin typeface="Roboto Mono"/>
              <a:ea typeface="Roboto Mono"/>
              <a:cs typeface="Roboto Mono"/>
              <a:sym typeface="Roboto Mono"/>
            </a:endParaRPr>
          </a:p>
        </p:txBody>
      </p:sp>
      <p:sp>
        <p:nvSpPr>
          <p:cNvPr id="324" name="Google Shape;324;p43"/>
          <p:cNvSpPr txBox="1"/>
          <p:nvPr/>
        </p:nvSpPr>
        <p:spPr>
          <a:xfrm>
            <a:off x="5294876" y="2967004"/>
            <a:ext cx="945000" cy="376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Normal</a:t>
            </a:r>
            <a:endParaRPr dirty="0">
              <a:solidFill>
                <a:srgbClr val="FF0000"/>
              </a:solidFill>
              <a:highlight>
                <a:schemeClr val="lt1"/>
              </a:highlight>
              <a:latin typeface="Roboto Mono"/>
              <a:ea typeface="Roboto Mono"/>
              <a:cs typeface="Roboto Mono"/>
              <a:sym typeface="Roboto Mono"/>
            </a:endParaRPr>
          </a:p>
        </p:txBody>
      </p:sp>
      <p:sp>
        <p:nvSpPr>
          <p:cNvPr id="325" name="Google Shape;325;p43"/>
          <p:cNvSpPr txBox="1"/>
          <p:nvPr/>
        </p:nvSpPr>
        <p:spPr>
          <a:xfrm>
            <a:off x="2904126" y="2965350"/>
            <a:ext cx="945000" cy="37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Attack</a:t>
            </a:r>
            <a:endParaRPr>
              <a:solidFill>
                <a:srgbClr val="FF0000"/>
              </a:solidFill>
              <a:highlight>
                <a:schemeClr val="lt1"/>
              </a:highlight>
              <a:latin typeface="Roboto Mono"/>
              <a:ea typeface="Roboto Mono"/>
              <a:cs typeface="Roboto Mono"/>
              <a:sym typeface="Roboto Mono"/>
            </a:endParaRPr>
          </a:p>
        </p:txBody>
      </p:sp>
      <p:sp>
        <p:nvSpPr>
          <p:cNvPr id="326" name="Google Shape;326;p43"/>
          <p:cNvSpPr txBox="1"/>
          <p:nvPr/>
        </p:nvSpPr>
        <p:spPr>
          <a:xfrm>
            <a:off x="6239874" y="4470000"/>
            <a:ext cx="945000" cy="37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Speed</a:t>
            </a:r>
            <a:endParaRPr dirty="0">
              <a:solidFill>
                <a:srgbClr val="FF0000"/>
              </a:solidFill>
              <a:highlight>
                <a:schemeClr val="lt1"/>
              </a:highlight>
              <a:latin typeface="Roboto Mono"/>
              <a:ea typeface="Roboto Mono"/>
              <a:cs typeface="Roboto Mono"/>
              <a:sym typeface="Roboto Mono"/>
            </a:endParaRPr>
          </a:p>
        </p:txBody>
      </p:sp>
      <p:sp>
        <p:nvSpPr>
          <p:cNvPr id="327" name="Google Shape;327;p43"/>
          <p:cNvSpPr txBox="1"/>
          <p:nvPr/>
        </p:nvSpPr>
        <p:spPr>
          <a:xfrm>
            <a:off x="1959124" y="4470000"/>
            <a:ext cx="945000" cy="376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Defense</a:t>
            </a:r>
            <a:endParaRPr dirty="0">
              <a:solidFill>
                <a:srgbClr val="FF0000"/>
              </a:solidFill>
              <a:highlight>
                <a:schemeClr val="lt1"/>
              </a:highlight>
              <a:latin typeface="Roboto Mono"/>
              <a:ea typeface="Roboto Mono"/>
              <a:cs typeface="Roboto Mono"/>
              <a:sym typeface="Roboto Mon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31"/>
        <p:cNvGrpSpPr/>
        <p:nvPr/>
      </p:nvGrpSpPr>
      <p:grpSpPr>
        <a:xfrm>
          <a:off x="0" y="0"/>
          <a:ext cx="0" cy="0"/>
          <a:chOff x="0" y="0"/>
          <a:chExt cx="0" cy="0"/>
        </a:xfrm>
      </p:grpSpPr>
      <p:sp>
        <p:nvSpPr>
          <p:cNvPr id="332" name="Google Shape;332;p44"/>
          <p:cNvSpPr txBox="1">
            <a:spLocks noGrp="1"/>
          </p:cNvSpPr>
          <p:nvPr>
            <p:ph type="title"/>
          </p:nvPr>
        </p:nvSpPr>
        <p:spPr>
          <a:xfrm>
            <a:off x="3325050" y="384050"/>
            <a:ext cx="2493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Shai-Hulud</a:t>
            </a:r>
            <a:endParaRPr>
              <a:solidFill>
                <a:schemeClr val="lt1"/>
              </a:solidFill>
              <a:latin typeface="Roboto Mono"/>
              <a:ea typeface="Roboto Mono"/>
              <a:cs typeface="Roboto Mono"/>
              <a:sym typeface="Roboto Mono"/>
            </a:endParaRPr>
          </a:p>
        </p:txBody>
      </p:sp>
      <p:pic>
        <p:nvPicPr>
          <p:cNvPr id="333" name="Google Shape;333;p4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149221" y="2347900"/>
            <a:ext cx="2683076" cy="2553651"/>
          </a:xfrm>
          <a:prstGeom prst="rect">
            <a:avLst/>
          </a:prstGeom>
          <a:noFill/>
          <a:ln>
            <a:noFill/>
          </a:ln>
        </p:spPr>
      </p:pic>
      <p:pic>
        <p:nvPicPr>
          <p:cNvPr id="334" name="Google Shape;334;p4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1700" y="2640700"/>
            <a:ext cx="4015999" cy="2260850"/>
          </a:xfrm>
          <a:prstGeom prst="rect">
            <a:avLst/>
          </a:prstGeom>
          <a:noFill/>
          <a:ln>
            <a:noFill/>
          </a:ln>
        </p:spPr>
      </p:pic>
      <p:pic>
        <p:nvPicPr>
          <p:cNvPr id="335" name="Google Shape;335;p44"/>
          <p:cNvPicPr preferRelativeResize="0"/>
          <p:nvPr/>
        </p:nvPicPr>
        <p:blipFill>
          <a:blip r:embed="rId6">
            <a:alphaModFix/>
          </a:blip>
          <a:stretch>
            <a:fillRect/>
          </a:stretch>
        </p:blipFill>
        <p:spPr>
          <a:xfrm>
            <a:off x="2986088" y="956748"/>
            <a:ext cx="3171825" cy="2838450"/>
          </a:xfrm>
          <a:prstGeom prst="rect">
            <a:avLst/>
          </a:prstGeom>
          <a:noFill/>
          <a:ln>
            <a:noFill/>
          </a:ln>
        </p:spPr>
      </p:pic>
      <p:sp>
        <p:nvSpPr>
          <p:cNvPr id="336" name="Google Shape;336;p44"/>
          <p:cNvSpPr txBox="1">
            <a:spLocks noGrp="1"/>
          </p:cNvSpPr>
          <p:nvPr>
            <p:ph type="title"/>
          </p:nvPr>
        </p:nvSpPr>
        <p:spPr>
          <a:xfrm>
            <a:off x="4121250" y="956750"/>
            <a:ext cx="9015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Dune</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82"/>
        <p:cNvGrpSpPr/>
        <p:nvPr/>
      </p:nvGrpSpPr>
      <p:grpSpPr>
        <a:xfrm>
          <a:off x="0" y="0"/>
          <a:ext cx="0" cy="0"/>
          <a:chOff x="0" y="0"/>
          <a:chExt cx="0" cy="0"/>
        </a:xfrm>
      </p:grpSpPr>
      <p:sp>
        <p:nvSpPr>
          <p:cNvPr id="483" name="Google Shape;483;p61"/>
          <p:cNvSpPr txBox="1">
            <a:spLocks noGrp="1"/>
          </p:cNvSpPr>
          <p:nvPr>
            <p:ph type="body" idx="1"/>
          </p:nvPr>
        </p:nvSpPr>
        <p:spPr>
          <a:xfrm>
            <a:off x="311800" y="1246125"/>
            <a:ext cx="6747300" cy="232060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s-ES" sz="1400" dirty="0">
                <a:solidFill>
                  <a:schemeClr val="lt1"/>
                </a:solidFill>
                <a:latin typeface="Roboto Mono"/>
                <a:ea typeface="Roboto Mono"/>
                <a:cs typeface="Roboto Mono"/>
                <a:sym typeface="Roboto Mono"/>
              </a:rPr>
              <a:t>Muy poco se sabe sobre esta especie porque solo se ha visto uno de ellos. Son criaturas grandes, similares a árboles, que pueden cambiar un poco su forma, generalmente estirando sus extremidades. Pueden sanarse a sí mismos y regenerarse si están casi destruidos. Tienen una piel dura, parecida a la corteza, esta los protege. A veces, incluso les brotan hojas del cuerpo. Puede que no hablen mucho, pero quienes están cerca aún logran comprenderlos.</a:t>
            </a:r>
            <a:endParaRPr lang="en-US" sz="1400" dirty="0">
              <a:solidFill>
                <a:schemeClr val="lt1"/>
              </a:solidFill>
              <a:latin typeface="Roboto Mono"/>
              <a:ea typeface="Roboto Mono"/>
              <a:cs typeface="Roboto Mono"/>
              <a:sym typeface="Roboto Mono"/>
            </a:endParaRPr>
          </a:p>
        </p:txBody>
      </p:sp>
      <p:pic>
        <p:nvPicPr>
          <p:cNvPr id="484" name="Google Shape;484;p6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059100" y="384050"/>
            <a:ext cx="1773199" cy="4529101"/>
          </a:xfrm>
          <a:prstGeom prst="rect">
            <a:avLst/>
          </a:prstGeom>
          <a:noFill/>
          <a:ln>
            <a:noFill/>
          </a:ln>
        </p:spPr>
      </p:pic>
      <p:sp>
        <p:nvSpPr>
          <p:cNvPr id="485" name="Google Shape;485;p61"/>
          <p:cNvSpPr txBox="1">
            <a:spLocks noGrp="1"/>
          </p:cNvSpPr>
          <p:nvPr>
            <p:ph type="title"/>
          </p:nvPr>
        </p:nvSpPr>
        <p:spPr>
          <a:xfrm>
            <a:off x="2937600" y="384050"/>
            <a:ext cx="3268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Flora colossus</a:t>
            </a:r>
            <a:endParaRPr>
              <a:solidFill>
                <a:schemeClr val="lt1"/>
              </a:solidFill>
              <a:latin typeface="Roboto Mono"/>
              <a:ea typeface="Roboto Mono"/>
              <a:cs typeface="Roboto Mono"/>
              <a:sym typeface="Roboto Mon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40"/>
        <p:cNvGrpSpPr/>
        <p:nvPr/>
      </p:nvGrpSpPr>
      <p:grpSpPr>
        <a:xfrm>
          <a:off x="0" y="0"/>
          <a:ext cx="0" cy="0"/>
          <a:chOff x="0" y="0"/>
          <a:chExt cx="0" cy="0"/>
        </a:xfrm>
      </p:grpSpPr>
      <p:sp>
        <p:nvSpPr>
          <p:cNvPr id="341" name="Google Shape;341;p45"/>
          <p:cNvSpPr txBox="1">
            <a:spLocks noGrp="1"/>
          </p:cNvSpPr>
          <p:nvPr>
            <p:ph type="body" idx="1"/>
          </p:nvPr>
        </p:nvSpPr>
        <p:spPr>
          <a:xfrm>
            <a:off x="311700" y="839835"/>
            <a:ext cx="8520600" cy="306388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s-ES" sz="1400" dirty="0">
                <a:solidFill>
                  <a:schemeClr val="lt1"/>
                </a:solidFill>
                <a:latin typeface="Roboto Mono"/>
                <a:ea typeface="Roboto Mono"/>
                <a:cs typeface="Roboto Mono"/>
                <a:sym typeface="Roboto Mono"/>
              </a:rPr>
              <a:t>Esta criatura gigante puede alcanzar hasta 1300 pies de largo (¡casi un cuarto de milla!) y 400 pies de ancho. Comienza su vida como un pequeño organismo conocido como plancton de arena, que se alimenta de una sustancia llamada especia. Luego, evoluciona en una criatura de textura similar al cuero, parecida a un gusano plano, llamada </a:t>
            </a:r>
            <a:r>
              <a:rPr lang="es-ES" sz="1400" dirty="0" err="1">
                <a:solidFill>
                  <a:schemeClr val="lt1"/>
                </a:solidFill>
                <a:latin typeface="Roboto Mono"/>
                <a:ea typeface="Roboto Mono"/>
                <a:cs typeface="Roboto Mono"/>
                <a:sym typeface="Roboto Mono"/>
              </a:rPr>
              <a:t>sandtrout</a:t>
            </a:r>
            <a:r>
              <a:rPr lang="es-ES" sz="1400" dirty="0">
                <a:solidFill>
                  <a:schemeClr val="lt1"/>
                </a:solidFill>
                <a:latin typeface="Roboto Mono"/>
                <a:ea typeface="Roboto Mono"/>
                <a:cs typeface="Roboto Mono"/>
                <a:sym typeface="Roboto Mono"/>
              </a:rPr>
              <a:t>, que muestra una fuerte atracción por el agua. Algunas </a:t>
            </a:r>
            <a:r>
              <a:rPr lang="es-ES" sz="1400" dirty="0" err="1">
                <a:solidFill>
                  <a:schemeClr val="lt1"/>
                </a:solidFill>
                <a:latin typeface="Roboto Mono"/>
                <a:ea typeface="Roboto Mono"/>
                <a:cs typeface="Roboto Mono"/>
                <a:sym typeface="Roboto Mono"/>
              </a:rPr>
              <a:t>sandtrouts</a:t>
            </a:r>
            <a:r>
              <a:rPr lang="es-ES" sz="1400" dirty="0">
                <a:solidFill>
                  <a:schemeClr val="lt1"/>
                </a:solidFill>
                <a:latin typeface="Roboto Mono"/>
                <a:ea typeface="Roboto Mono"/>
                <a:cs typeface="Roboto Mono"/>
                <a:sym typeface="Roboto Mono"/>
              </a:rPr>
              <a:t> entran en una hibernación de seis años y emergen convertidas en gusanos de arena de unos 10 pies de largo. Estos gusanos continúan creciendo al devorar otros gusanos de arena y plancton de arena. En esta etapa, una cantidad excesiva de agua se vuelve extremadamente peligrosa para ellos, incluso la pequeña cantidad que contiene un cuerpo humano.</a:t>
            </a:r>
            <a:endParaRPr sz="1400" dirty="0">
              <a:solidFill>
                <a:schemeClr val="lt1"/>
              </a:solidFill>
              <a:latin typeface="Roboto Mono"/>
              <a:ea typeface="Roboto Mono"/>
              <a:cs typeface="Roboto Mono"/>
              <a:sym typeface="Roboto Mono"/>
            </a:endParaRPr>
          </a:p>
        </p:txBody>
      </p:sp>
      <p:pic>
        <p:nvPicPr>
          <p:cNvPr id="342" name="Google Shape;342;p4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698025" y="3400550"/>
            <a:ext cx="3747951" cy="1589750"/>
          </a:xfrm>
          <a:prstGeom prst="rect">
            <a:avLst/>
          </a:prstGeom>
          <a:noFill/>
          <a:ln>
            <a:noFill/>
          </a:ln>
        </p:spPr>
      </p:pic>
      <p:sp>
        <p:nvSpPr>
          <p:cNvPr id="343" name="Google Shape;343;p45"/>
          <p:cNvSpPr txBox="1">
            <a:spLocks noGrp="1"/>
          </p:cNvSpPr>
          <p:nvPr>
            <p:ph type="title"/>
          </p:nvPr>
        </p:nvSpPr>
        <p:spPr>
          <a:xfrm>
            <a:off x="3325050" y="267135"/>
            <a:ext cx="2493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Shai-Hulud</a:t>
            </a:r>
            <a:endParaRPr dirty="0">
              <a:solidFill>
                <a:schemeClr val="lt1"/>
              </a:solidFill>
              <a:latin typeface="Roboto Mono"/>
              <a:ea typeface="Roboto Mono"/>
              <a:cs typeface="Roboto Mono"/>
              <a:sym typeface="Roboto Mon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5" cstate="email">
            <a:alphaModFix/>
            <a:extLst>
              <a:ext uri="{28A0092B-C50C-407E-A947-70E740481C1C}">
                <a14:useLocalDpi xmlns:a14="http://schemas.microsoft.com/office/drawing/2010/main"/>
              </a:ext>
            </a:extLst>
          </a:blip>
          <a:stretch>
            <a:fillRect/>
          </a:stretch>
        </a:blipFill>
        <a:effectLst/>
      </p:bgPr>
    </p:bg>
    <p:spTree>
      <p:nvGrpSpPr>
        <p:cNvPr id="1" name="Shape 367"/>
        <p:cNvGrpSpPr/>
        <p:nvPr/>
      </p:nvGrpSpPr>
      <p:grpSpPr>
        <a:xfrm>
          <a:off x="0" y="0"/>
          <a:ext cx="0" cy="0"/>
          <a:chOff x="0" y="0"/>
          <a:chExt cx="0" cy="0"/>
        </a:xfrm>
      </p:grpSpPr>
      <p:pic>
        <p:nvPicPr>
          <p:cNvPr id="2" name="Unnamed Qxotrokir Quadruped Video">
            <a:hlinkClick r:id="" action="ppaction://media"/>
            <a:extLst>
              <a:ext uri="{FF2B5EF4-FFF2-40B4-BE49-F238E27FC236}">
                <a16:creationId xmlns:a16="http://schemas.microsoft.com/office/drawing/2014/main" id="{31C9D44A-0575-A828-5161-8FA047FC81B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97291" y="1503650"/>
            <a:ext cx="4412336" cy="3309252"/>
          </a:xfrm>
          <a:prstGeom prst="rect">
            <a:avLst/>
          </a:prstGeom>
        </p:spPr>
      </p:pic>
      <p:sp>
        <p:nvSpPr>
          <p:cNvPr id="368" name="Google Shape;368;p48"/>
          <p:cNvSpPr txBox="1">
            <a:spLocks noGrp="1"/>
          </p:cNvSpPr>
          <p:nvPr>
            <p:ph type="title"/>
          </p:nvPr>
        </p:nvSpPr>
        <p:spPr>
          <a:xfrm>
            <a:off x="1532700" y="384050"/>
            <a:ext cx="607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Qxotrokir Quadruped</a:t>
            </a:r>
            <a:endParaRPr dirty="0">
              <a:solidFill>
                <a:schemeClr val="lt1"/>
              </a:solidFill>
              <a:latin typeface="Roboto Mono"/>
              <a:ea typeface="Roboto Mono"/>
              <a:cs typeface="Roboto Mono"/>
              <a:sym typeface="Roboto Mono"/>
            </a:endParaRPr>
          </a:p>
        </p:txBody>
      </p:sp>
      <p:sp>
        <p:nvSpPr>
          <p:cNvPr id="370" name="Google Shape;370;p48"/>
          <p:cNvSpPr txBox="1">
            <a:spLocks noGrp="1"/>
          </p:cNvSpPr>
          <p:nvPr>
            <p:ph type="title"/>
          </p:nvPr>
        </p:nvSpPr>
        <p:spPr>
          <a:xfrm>
            <a:off x="3709350" y="956750"/>
            <a:ext cx="17253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Scooby-Doo</a:t>
            </a:r>
            <a:endParaRPr sz="1800">
              <a:solidFill>
                <a:schemeClr val="lt1"/>
              </a:solidFill>
              <a:latin typeface="Roboto Mono"/>
              <a:ea typeface="Roboto Mono"/>
              <a:cs typeface="Roboto Mono"/>
              <a:sym typeface="Roboto Mono"/>
            </a:endParaRPr>
          </a:p>
        </p:txBody>
      </p:sp>
      <p:pic>
        <p:nvPicPr>
          <p:cNvPr id="4" name="Picture 3">
            <a:extLst>
              <a:ext uri="{FF2B5EF4-FFF2-40B4-BE49-F238E27FC236}">
                <a16:creationId xmlns:a16="http://schemas.microsoft.com/office/drawing/2014/main" id="{5484F288-8A51-CFCF-9BF9-9051E530DC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4607" y="1868080"/>
            <a:ext cx="3554457" cy="2696485"/>
          </a:xfrm>
          <a:prstGeom prst="rect">
            <a:avLst/>
          </a:prstGeom>
        </p:spPr>
      </p:pic>
      <p:sp>
        <p:nvSpPr>
          <p:cNvPr id="5" name="Google Shape;310;p42">
            <a:extLst>
              <a:ext uri="{FF2B5EF4-FFF2-40B4-BE49-F238E27FC236}">
                <a16:creationId xmlns:a16="http://schemas.microsoft.com/office/drawing/2014/main" id="{8D82FD73-08CE-97DD-E85F-881DD6793210}"/>
              </a:ext>
            </a:extLst>
          </p:cNvPr>
          <p:cNvSpPr txBox="1"/>
          <p:nvPr/>
        </p:nvSpPr>
        <p:spPr>
          <a:xfrm>
            <a:off x="6128395" y="1168472"/>
            <a:ext cx="240478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Click to Play Video</a:t>
            </a:r>
            <a:endParaRPr dirty="0">
              <a:solidFill>
                <a:srgbClr val="FF0000"/>
              </a:solidFill>
              <a:highlight>
                <a:schemeClr val="lt1"/>
              </a:highlight>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74"/>
        <p:cNvGrpSpPr/>
        <p:nvPr/>
      </p:nvGrpSpPr>
      <p:grpSpPr>
        <a:xfrm>
          <a:off x="0" y="0"/>
          <a:ext cx="0" cy="0"/>
          <a:chOff x="0" y="0"/>
          <a:chExt cx="0" cy="0"/>
        </a:xfrm>
      </p:grpSpPr>
      <p:sp>
        <p:nvSpPr>
          <p:cNvPr id="375" name="Google Shape;375;p49"/>
          <p:cNvSpPr txBox="1">
            <a:spLocks noGrp="1"/>
          </p:cNvSpPr>
          <p:nvPr>
            <p:ph type="body" idx="1"/>
          </p:nvPr>
        </p:nvSpPr>
        <p:spPr>
          <a:xfrm flipH="1">
            <a:off x="2819100" y="1256550"/>
            <a:ext cx="6013200" cy="3311646"/>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s-ES" sz="1400" dirty="0">
                <a:solidFill>
                  <a:schemeClr val="lt1"/>
                </a:solidFill>
                <a:latin typeface="Roboto Mono"/>
                <a:ea typeface="Roboto Mono"/>
                <a:cs typeface="Roboto Mono"/>
                <a:sym typeface="Roboto Mono"/>
              </a:rPr>
              <a:t>Este extraterrestre generalmente camina sobre cuatro patas, pero también puede caminar sobre dos. Sus patas traseras son como las de un perro, apoyándose en dos dedos, y sus brazos tienen manos con tres dedos. Es muy fuerte y puede doblar barras de acero y enfrentarse a bulldozers. Tiene un pico, y su cuerpo presenta una coloración mayormente verde y gris, con azul oscuro en la espalda y azul claro en el vientre. Suele comunicarse mediante graznidos y chirridos, aunque también es capaz de hablar inglés. Comparte su planeta con otra especie inteligente que se asemeja a un humano transparente.</a:t>
            </a:r>
            <a:endParaRPr lang="en-US" sz="1400" dirty="0">
              <a:solidFill>
                <a:schemeClr val="lt1"/>
              </a:solidFill>
              <a:latin typeface="Roboto Mono"/>
              <a:ea typeface="Roboto Mono"/>
              <a:cs typeface="Roboto Mono"/>
              <a:sym typeface="Roboto Mono"/>
            </a:endParaRPr>
          </a:p>
        </p:txBody>
      </p:sp>
      <p:pic>
        <p:nvPicPr>
          <p:cNvPr id="376" name="Google Shape;376;p4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flipH="1">
            <a:off x="311700" y="1408948"/>
            <a:ext cx="2382599" cy="2821499"/>
          </a:xfrm>
          <a:prstGeom prst="rect">
            <a:avLst/>
          </a:prstGeom>
          <a:noFill/>
          <a:ln>
            <a:noFill/>
          </a:ln>
        </p:spPr>
      </p:pic>
      <p:sp>
        <p:nvSpPr>
          <p:cNvPr id="377" name="Google Shape;377;p49"/>
          <p:cNvSpPr txBox="1">
            <a:spLocks noGrp="1"/>
          </p:cNvSpPr>
          <p:nvPr>
            <p:ph type="title"/>
          </p:nvPr>
        </p:nvSpPr>
        <p:spPr>
          <a:xfrm>
            <a:off x="1532700" y="384050"/>
            <a:ext cx="607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Qxotrokir Quadruped</a:t>
            </a:r>
            <a:endParaRPr dirty="0">
              <a:solidFill>
                <a:schemeClr val="lt1"/>
              </a:solidFill>
              <a:latin typeface="Roboto Mono"/>
              <a:ea typeface="Roboto Mono"/>
              <a:cs typeface="Roboto Mono"/>
              <a:sym typeface="Roboto Mon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55"/>
        <p:cNvGrpSpPr/>
        <p:nvPr/>
      </p:nvGrpSpPr>
      <p:grpSpPr>
        <a:xfrm>
          <a:off x="0" y="0"/>
          <a:ext cx="0" cy="0"/>
          <a:chOff x="0" y="0"/>
          <a:chExt cx="0" cy="0"/>
        </a:xfrm>
      </p:grpSpPr>
      <p:pic>
        <p:nvPicPr>
          <p:cNvPr id="456" name="Google Shape;456;p5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17175" y="956751"/>
            <a:ext cx="3164350" cy="2373254"/>
          </a:xfrm>
          <a:prstGeom prst="rect">
            <a:avLst/>
          </a:prstGeom>
          <a:noFill/>
          <a:ln>
            <a:noFill/>
          </a:ln>
        </p:spPr>
      </p:pic>
      <p:sp>
        <p:nvSpPr>
          <p:cNvPr id="457" name="Google Shape;457;p58"/>
          <p:cNvSpPr txBox="1">
            <a:spLocks noGrp="1"/>
          </p:cNvSpPr>
          <p:nvPr>
            <p:ph type="title"/>
          </p:nvPr>
        </p:nvSpPr>
        <p:spPr>
          <a:xfrm>
            <a:off x="3058950" y="384050"/>
            <a:ext cx="30261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Plorgonarian</a:t>
            </a:r>
            <a:endParaRPr>
              <a:solidFill>
                <a:schemeClr val="lt1"/>
              </a:solidFill>
              <a:latin typeface="Roboto Mono"/>
              <a:ea typeface="Roboto Mono"/>
              <a:cs typeface="Roboto Mono"/>
              <a:sym typeface="Roboto Mono"/>
            </a:endParaRPr>
          </a:p>
        </p:txBody>
      </p:sp>
      <p:pic>
        <p:nvPicPr>
          <p:cNvPr id="458" name="Google Shape;458;p5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134350" y="956750"/>
            <a:ext cx="1697950" cy="3957075"/>
          </a:xfrm>
          <a:prstGeom prst="rect">
            <a:avLst/>
          </a:prstGeom>
          <a:noFill/>
          <a:ln>
            <a:noFill/>
          </a:ln>
        </p:spPr>
      </p:pic>
      <p:pic>
        <p:nvPicPr>
          <p:cNvPr id="459" name="Google Shape;459;p5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1700" y="956750"/>
            <a:ext cx="2291350" cy="3211775"/>
          </a:xfrm>
          <a:prstGeom prst="rect">
            <a:avLst/>
          </a:prstGeom>
          <a:noFill/>
          <a:ln>
            <a:noFill/>
          </a:ln>
        </p:spPr>
      </p:pic>
      <p:pic>
        <p:nvPicPr>
          <p:cNvPr id="460" name="Google Shape;460;p5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603050" y="1930050"/>
            <a:ext cx="1914125" cy="3080950"/>
          </a:xfrm>
          <a:prstGeom prst="rect">
            <a:avLst/>
          </a:prstGeom>
          <a:noFill/>
          <a:ln>
            <a:noFill/>
          </a:ln>
        </p:spPr>
      </p:pic>
      <p:sp>
        <p:nvSpPr>
          <p:cNvPr id="461" name="Google Shape;461;p58"/>
          <p:cNvSpPr txBox="1">
            <a:spLocks noGrp="1"/>
          </p:cNvSpPr>
          <p:nvPr>
            <p:ph type="title"/>
          </p:nvPr>
        </p:nvSpPr>
        <p:spPr>
          <a:xfrm>
            <a:off x="3583950" y="956750"/>
            <a:ext cx="1976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Lilo &amp; Stitch</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65"/>
        <p:cNvGrpSpPr/>
        <p:nvPr/>
      </p:nvGrpSpPr>
      <p:grpSpPr>
        <a:xfrm>
          <a:off x="0" y="0"/>
          <a:ext cx="0" cy="0"/>
          <a:chOff x="0" y="0"/>
          <a:chExt cx="0" cy="0"/>
        </a:xfrm>
      </p:grpSpPr>
      <p:sp>
        <p:nvSpPr>
          <p:cNvPr id="466" name="Google Shape;466;p59"/>
          <p:cNvSpPr txBox="1">
            <a:spLocks noGrp="1"/>
          </p:cNvSpPr>
          <p:nvPr>
            <p:ph type="body" idx="1"/>
          </p:nvPr>
        </p:nvSpPr>
        <p:spPr>
          <a:xfrm>
            <a:off x="311775" y="1227475"/>
            <a:ext cx="5289300" cy="3807166"/>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s-ES" sz="1400" dirty="0">
                <a:solidFill>
                  <a:schemeClr val="lt1"/>
                </a:solidFill>
                <a:latin typeface="Roboto Mono"/>
                <a:ea typeface="Roboto Mono"/>
                <a:cs typeface="Roboto Mono"/>
                <a:sym typeface="Roboto Mono"/>
              </a:rPr>
              <a:t>Esta especie delgada mide aproximadamente 5 pies de altura y camina sobre tres patas. Tienen dos brazos con manos de tres dedos. Tienen un ojo, dos lenguas y una antena en la cabeza llamada </a:t>
            </a:r>
            <a:r>
              <a:rPr lang="es-ES" sz="1400" dirty="0" err="1">
                <a:solidFill>
                  <a:schemeClr val="lt1"/>
                </a:solidFill>
                <a:latin typeface="Roboto Mono"/>
                <a:ea typeface="Roboto Mono"/>
                <a:cs typeface="Roboto Mono"/>
                <a:sym typeface="Roboto Mono"/>
              </a:rPr>
              <a:t>Plorgonarian</a:t>
            </a:r>
            <a:r>
              <a:rPr lang="es-ES" sz="1400" dirty="0">
                <a:solidFill>
                  <a:schemeClr val="lt1"/>
                </a:solidFill>
                <a:latin typeface="Roboto Mono"/>
                <a:ea typeface="Roboto Mono"/>
                <a:cs typeface="Roboto Mono"/>
                <a:sym typeface="Roboto Mono"/>
              </a:rPr>
              <a:t> </a:t>
            </a:r>
            <a:r>
              <a:rPr lang="es-ES" sz="1400" dirty="0" err="1">
                <a:solidFill>
                  <a:schemeClr val="lt1"/>
                </a:solidFill>
                <a:latin typeface="Roboto Mono"/>
                <a:ea typeface="Roboto Mono"/>
                <a:cs typeface="Roboto Mono"/>
                <a:sym typeface="Roboto Mono"/>
              </a:rPr>
              <a:t>quart</a:t>
            </a:r>
            <a:r>
              <a:rPr lang="es-ES" sz="1400" dirty="0">
                <a:solidFill>
                  <a:schemeClr val="lt1"/>
                </a:solidFill>
                <a:latin typeface="Roboto Mono"/>
                <a:ea typeface="Roboto Mono"/>
                <a:cs typeface="Roboto Mono"/>
                <a:sym typeface="Roboto Mono"/>
              </a:rPr>
              <a:t> </a:t>
            </a:r>
            <a:r>
              <a:rPr lang="es-ES" sz="1400" dirty="0" err="1">
                <a:solidFill>
                  <a:schemeClr val="lt1"/>
                </a:solidFill>
                <a:latin typeface="Roboto Mono"/>
                <a:ea typeface="Roboto Mono"/>
                <a:cs typeface="Roboto Mono"/>
                <a:sym typeface="Roboto Mono"/>
              </a:rPr>
              <a:t>flanch</a:t>
            </a:r>
            <a:r>
              <a:rPr lang="es-ES" sz="1400" dirty="0">
                <a:solidFill>
                  <a:schemeClr val="lt1"/>
                </a:solidFill>
                <a:latin typeface="Roboto Mono"/>
                <a:ea typeface="Roboto Mono"/>
                <a:cs typeface="Roboto Mono"/>
                <a:sym typeface="Roboto Mono"/>
              </a:rPr>
              <a:t> (un órgano multisensorial que les permite oler y recibir ondas de radio). El </a:t>
            </a:r>
            <a:r>
              <a:rPr lang="es-ES" sz="1400" dirty="0" err="1">
                <a:solidFill>
                  <a:schemeClr val="lt1"/>
                </a:solidFill>
                <a:latin typeface="Roboto Mono"/>
                <a:ea typeface="Roboto Mono"/>
                <a:cs typeface="Roboto Mono"/>
                <a:sym typeface="Roboto Mono"/>
              </a:rPr>
              <a:t>quart</a:t>
            </a:r>
            <a:r>
              <a:rPr lang="es-ES" sz="1400" dirty="0">
                <a:solidFill>
                  <a:schemeClr val="lt1"/>
                </a:solidFill>
                <a:latin typeface="Roboto Mono"/>
                <a:ea typeface="Roboto Mono"/>
                <a:cs typeface="Roboto Mono"/>
                <a:sym typeface="Roboto Mono"/>
              </a:rPr>
              <a:t> </a:t>
            </a:r>
            <a:r>
              <a:rPr lang="es-ES" sz="1400" dirty="0" err="1">
                <a:solidFill>
                  <a:schemeClr val="lt1"/>
                </a:solidFill>
                <a:latin typeface="Roboto Mono"/>
                <a:ea typeface="Roboto Mono"/>
                <a:cs typeface="Roboto Mono"/>
                <a:sym typeface="Roboto Mono"/>
              </a:rPr>
              <a:t>flanch</a:t>
            </a:r>
            <a:r>
              <a:rPr lang="es-ES" sz="1400" dirty="0">
                <a:solidFill>
                  <a:schemeClr val="lt1"/>
                </a:solidFill>
                <a:latin typeface="Roboto Mono"/>
                <a:ea typeface="Roboto Mono"/>
                <a:cs typeface="Roboto Mono"/>
                <a:sym typeface="Roboto Mono"/>
              </a:rPr>
              <a:t> también se vuelve naranja con la edad, como el cabello de un humano se vuelve blanco con la edad. Su planeta natal, </a:t>
            </a:r>
            <a:r>
              <a:rPr lang="es-ES" sz="1400" dirty="0" err="1">
                <a:solidFill>
                  <a:schemeClr val="lt1"/>
                </a:solidFill>
                <a:latin typeface="Roboto Mono"/>
                <a:ea typeface="Roboto Mono"/>
                <a:cs typeface="Roboto Mono"/>
                <a:sym typeface="Roboto Mono"/>
              </a:rPr>
              <a:t>Plorgonar</a:t>
            </a:r>
            <a:r>
              <a:rPr lang="es-ES" sz="1400" dirty="0">
                <a:solidFill>
                  <a:schemeClr val="lt1"/>
                </a:solidFill>
                <a:latin typeface="Roboto Mono"/>
                <a:ea typeface="Roboto Mono"/>
                <a:cs typeface="Roboto Mono"/>
                <a:sym typeface="Roboto Mono"/>
              </a:rPr>
              <a:t>, orbita alrededor de lo que parece ser un gigante gaseoso y se parece a la cabeza de ellos mismos. También tiene una cobertura de nubes rosas y árboles en forma de tentáculos.</a:t>
            </a:r>
            <a:endParaRPr sz="1400" dirty="0">
              <a:solidFill>
                <a:schemeClr val="lt1"/>
              </a:solidFill>
              <a:latin typeface="Roboto Mono"/>
              <a:ea typeface="Roboto Mono"/>
              <a:cs typeface="Roboto Mono"/>
              <a:sym typeface="Roboto Mono"/>
            </a:endParaRPr>
          </a:p>
        </p:txBody>
      </p:sp>
      <p:pic>
        <p:nvPicPr>
          <p:cNvPr id="467" name="Google Shape;467;p5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601075" y="956750"/>
            <a:ext cx="3231300" cy="1819232"/>
          </a:xfrm>
          <a:prstGeom prst="rect">
            <a:avLst/>
          </a:prstGeom>
          <a:noFill/>
          <a:ln>
            <a:noFill/>
          </a:ln>
        </p:spPr>
      </p:pic>
      <p:pic>
        <p:nvPicPr>
          <p:cNvPr id="468" name="Google Shape;468;p5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601000" y="3093946"/>
            <a:ext cx="3231300" cy="1819204"/>
          </a:xfrm>
          <a:prstGeom prst="rect">
            <a:avLst/>
          </a:prstGeom>
          <a:noFill/>
          <a:ln>
            <a:noFill/>
          </a:ln>
        </p:spPr>
      </p:pic>
      <p:sp>
        <p:nvSpPr>
          <p:cNvPr id="469" name="Google Shape;469;p59"/>
          <p:cNvSpPr txBox="1">
            <a:spLocks noGrp="1"/>
          </p:cNvSpPr>
          <p:nvPr>
            <p:ph type="title"/>
          </p:nvPr>
        </p:nvSpPr>
        <p:spPr>
          <a:xfrm>
            <a:off x="3058950" y="384050"/>
            <a:ext cx="30261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Plorgonarian</a:t>
            </a:r>
            <a:endParaRPr>
              <a:solidFill>
                <a:schemeClr val="lt1"/>
              </a:solidFill>
              <a:latin typeface="Roboto Mono"/>
              <a:ea typeface="Roboto Mono"/>
              <a:cs typeface="Roboto Mono"/>
              <a:sym typeface="Roboto Mon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10"/>
        <p:cNvGrpSpPr/>
        <p:nvPr/>
      </p:nvGrpSpPr>
      <p:grpSpPr>
        <a:xfrm>
          <a:off x="0" y="0"/>
          <a:ext cx="0" cy="0"/>
          <a:chOff x="0" y="0"/>
          <a:chExt cx="0" cy="0"/>
        </a:xfrm>
      </p:grpSpPr>
      <p:sp>
        <p:nvSpPr>
          <p:cNvPr id="511" name="Google Shape;511;p64"/>
          <p:cNvSpPr txBox="1">
            <a:spLocks noGrp="1"/>
          </p:cNvSpPr>
          <p:nvPr>
            <p:ph type="title"/>
          </p:nvPr>
        </p:nvSpPr>
        <p:spPr>
          <a:xfrm>
            <a:off x="1714650" y="384050"/>
            <a:ext cx="57147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Upchuck</a:t>
            </a:r>
            <a:endParaRPr dirty="0">
              <a:solidFill>
                <a:schemeClr val="lt1"/>
              </a:solidFill>
              <a:latin typeface="Roboto Mono"/>
              <a:ea typeface="Roboto Mono"/>
              <a:cs typeface="Roboto Mono"/>
              <a:sym typeface="Roboto Mono"/>
            </a:endParaRPr>
          </a:p>
        </p:txBody>
      </p:sp>
      <p:sp>
        <p:nvSpPr>
          <p:cNvPr id="516" name="Google Shape;516;p64"/>
          <p:cNvSpPr txBox="1">
            <a:spLocks noGrp="1"/>
          </p:cNvSpPr>
          <p:nvPr>
            <p:ph type="title"/>
          </p:nvPr>
        </p:nvSpPr>
        <p:spPr>
          <a:xfrm>
            <a:off x="3705600" y="956750"/>
            <a:ext cx="17328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lt1"/>
                </a:solidFill>
                <a:latin typeface="Roboto Mono"/>
                <a:ea typeface="Roboto Mono"/>
                <a:cs typeface="Roboto Mono"/>
                <a:sym typeface="Roboto Mono"/>
              </a:rPr>
              <a:t>Ben 10</a:t>
            </a:r>
            <a:endParaRPr sz="1800" dirty="0">
              <a:solidFill>
                <a:schemeClr val="lt1"/>
              </a:solidFill>
              <a:latin typeface="Roboto Mono"/>
              <a:ea typeface="Roboto Mono"/>
              <a:cs typeface="Roboto Mono"/>
              <a:sym typeface="Roboto Mono"/>
            </a:endParaRPr>
          </a:p>
        </p:txBody>
      </p:sp>
      <p:pic>
        <p:nvPicPr>
          <p:cNvPr id="1030" name="Picture 6" descr="Upchuck | Ben10Hero">
            <a:extLst>
              <a:ext uri="{FF2B5EF4-FFF2-40B4-BE49-F238E27FC236}">
                <a16:creationId xmlns:a16="http://schemas.microsoft.com/office/drawing/2014/main" id="{9DFC1FBD-7AA7-AB13-6A2C-1D584FC2C3B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0986" y="1708285"/>
            <a:ext cx="4152053" cy="23355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are the most absurd things coming from other media do you think Upchuck  could eat? : r/Ben10">
            <a:extLst>
              <a:ext uri="{FF2B5EF4-FFF2-40B4-BE49-F238E27FC236}">
                <a16:creationId xmlns:a16="http://schemas.microsoft.com/office/drawing/2014/main" id="{C8AED8F5-34E9-DA66-7E2B-65FD946DDEE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060" y="1708285"/>
            <a:ext cx="4044176" cy="22748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chuck (Anime) | Ben 10 OCverse Wiki | Fandom">
            <a:extLst>
              <a:ext uri="{FF2B5EF4-FFF2-40B4-BE49-F238E27FC236}">
                <a16:creationId xmlns:a16="http://schemas.microsoft.com/office/drawing/2014/main" id="{8A08D5EE-44E3-7C3C-E3FE-A44AC62815A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17486" y="2036193"/>
            <a:ext cx="2195255" cy="3107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20"/>
        <p:cNvGrpSpPr/>
        <p:nvPr/>
      </p:nvGrpSpPr>
      <p:grpSpPr>
        <a:xfrm>
          <a:off x="0" y="0"/>
          <a:ext cx="0" cy="0"/>
          <a:chOff x="0" y="0"/>
          <a:chExt cx="0" cy="0"/>
        </a:xfrm>
      </p:grpSpPr>
      <p:sp>
        <p:nvSpPr>
          <p:cNvPr id="521" name="Google Shape;521;p65"/>
          <p:cNvSpPr txBox="1">
            <a:spLocks noGrp="1"/>
          </p:cNvSpPr>
          <p:nvPr>
            <p:ph type="body" idx="1"/>
          </p:nvPr>
        </p:nvSpPr>
        <p:spPr>
          <a:xfrm>
            <a:off x="4753571" y="1041893"/>
            <a:ext cx="4059553" cy="4054926"/>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s-ES" sz="1400" dirty="0" err="1">
                <a:solidFill>
                  <a:schemeClr val="lt1"/>
                </a:solidFill>
                <a:latin typeface="Roboto Mono"/>
                <a:ea typeface="Roboto Mono"/>
                <a:cs typeface="Roboto Mono"/>
                <a:sym typeface="Roboto Mono"/>
              </a:rPr>
              <a:t>Upchuck</a:t>
            </a:r>
            <a:r>
              <a:rPr lang="es-ES" sz="1400" dirty="0">
                <a:solidFill>
                  <a:schemeClr val="lt1"/>
                </a:solidFill>
                <a:latin typeface="Roboto Mono"/>
                <a:ea typeface="Roboto Mono"/>
                <a:cs typeface="Roboto Mono"/>
                <a:sym typeface="Roboto Mono"/>
              </a:rPr>
              <a:t> es un pequeño alienígena verde con una boca grande y cuatro lenguas fuertes y flexibles que puede usar para recoger objetos. Puede comer casi cualquier cosa, incluso cosas que otras criaturas no pueden. </a:t>
            </a:r>
            <a:r>
              <a:rPr lang="es-ES" sz="1400" dirty="0" err="1">
                <a:solidFill>
                  <a:schemeClr val="lt1"/>
                </a:solidFill>
                <a:latin typeface="Roboto Mono"/>
                <a:ea typeface="Roboto Mono"/>
                <a:cs typeface="Roboto Mono"/>
                <a:sym typeface="Roboto Mono"/>
              </a:rPr>
              <a:t>Upchuck</a:t>
            </a:r>
            <a:r>
              <a:rPr lang="es-ES" sz="1400" dirty="0">
                <a:solidFill>
                  <a:schemeClr val="lt1"/>
                </a:solidFill>
                <a:latin typeface="Roboto Mono"/>
                <a:ea typeface="Roboto Mono"/>
                <a:cs typeface="Roboto Mono"/>
                <a:sym typeface="Roboto Mono"/>
              </a:rPr>
              <a:t> convierte lo que come en potentes explosiones de energía. Esto hace que </a:t>
            </a:r>
            <a:r>
              <a:rPr lang="es-ES" sz="1400" dirty="0" err="1">
                <a:solidFill>
                  <a:schemeClr val="lt1"/>
                </a:solidFill>
                <a:latin typeface="Roboto Mono"/>
                <a:ea typeface="Roboto Mono"/>
                <a:cs typeface="Roboto Mono"/>
                <a:sym typeface="Roboto Mono"/>
              </a:rPr>
              <a:t>Upchuck</a:t>
            </a:r>
            <a:r>
              <a:rPr lang="es-ES" sz="1400" dirty="0">
                <a:solidFill>
                  <a:schemeClr val="lt1"/>
                </a:solidFill>
                <a:latin typeface="Roboto Mono"/>
                <a:ea typeface="Roboto Mono"/>
                <a:cs typeface="Roboto Mono"/>
                <a:sym typeface="Roboto Mono"/>
              </a:rPr>
              <a:t> sea muy útil y fuerte, especialmente cuando otros alienígenas podrían tener problemas. El pequeño tamaño de </a:t>
            </a:r>
            <a:r>
              <a:rPr lang="es-ES" sz="1400" dirty="0" err="1">
                <a:solidFill>
                  <a:schemeClr val="lt1"/>
                </a:solidFill>
                <a:latin typeface="Roboto Mono"/>
                <a:ea typeface="Roboto Mono"/>
                <a:cs typeface="Roboto Mono"/>
                <a:sym typeface="Roboto Mono"/>
              </a:rPr>
              <a:t>Upchuck</a:t>
            </a:r>
            <a:r>
              <a:rPr lang="es-ES" sz="1400" dirty="0">
                <a:solidFill>
                  <a:schemeClr val="lt1"/>
                </a:solidFill>
                <a:latin typeface="Roboto Mono"/>
                <a:ea typeface="Roboto Mono"/>
                <a:cs typeface="Roboto Mono"/>
                <a:sym typeface="Roboto Mono"/>
              </a:rPr>
              <a:t> y su sorprendente fuerza lo convierten en un oponente difícil.</a:t>
            </a:r>
            <a:endParaRPr sz="1400" dirty="0">
              <a:solidFill>
                <a:schemeClr val="lt1"/>
              </a:solidFill>
              <a:latin typeface="Roboto Mono"/>
              <a:ea typeface="Roboto Mono"/>
              <a:cs typeface="Roboto Mono"/>
              <a:sym typeface="Roboto Mono"/>
            </a:endParaRPr>
          </a:p>
        </p:txBody>
      </p:sp>
      <p:sp>
        <p:nvSpPr>
          <p:cNvPr id="523" name="Google Shape;523;p65"/>
          <p:cNvSpPr txBox="1">
            <a:spLocks noGrp="1"/>
          </p:cNvSpPr>
          <p:nvPr>
            <p:ph type="title"/>
          </p:nvPr>
        </p:nvSpPr>
        <p:spPr>
          <a:xfrm>
            <a:off x="1714650" y="384050"/>
            <a:ext cx="57147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Upchuck</a:t>
            </a:r>
            <a:endParaRPr dirty="0">
              <a:solidFill>
                <a:schemeClr val="lt1"/>
              </a:solidFill>
              <a:latin typeface="Roboto Mono"/>
              <a:ea typeface="Roboto Mono"/>
              <a:cs typeface="Roboto Mono"/>
              <a:sym typeface="Roboto Mono"/>
            </a:endParaRPr>
          </a:p>
        </p:txBody>
      </p:sp>
      <p:pic>
        <p:nvPicPr>
          <p:cNvPr id="1026" name="Picture 2" descr="Upchuck | Ben 10 Multiverse Wiki | Fandom">
            <a:extLst>
              <a:ext uri="{FF2B5EF4-FFF2-40B4-BE49-F238E27FC236}">
                <a16:creationId xmlns:a16="http://schemas.microsoft.com/office/drawing/2014/main" id="{21E05600-A089-CD16-4C56-027DC631780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5722" y="1458400"/>
            <a:ext cx="4146278" cy="28311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60"/>
        <p:cNvGrpSpPr/>
        <p:nvPr/>
      </p:nvGrpSpPr>
      <p:grpSpPr>
        <a:xfrm>
          <a:off x="0" y="0"/>
          <a:ext cx="0" cy="0"/>
          <a:chOff x="0" y="0"/>
          <a:chExt cx="0" cy="0"/>
        </a:xfrm>
      </p:grpSpPr>
      <p:sp>
        <p:nvSpPr>
          <p:cNvPr id="561" name="Google Shape;561;p70"/>
          <p:cNvSpPr txBox="1">
            <a:spLocks noGrp="1"/>
          </p:cNvSpPr>
          <p:nvPr>
            <p:ph type="title"/>
          </p:nvPr>
        </p:nvSpPr>
        <p:spPr>
          <a:xfrm>
            <a:off x="2853600" y="384050"/>
            <a:ext cx="3436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Worms/Annelids</a:t>
            </a:r>
            <a:endParaRPr>
              <a:solidFill>
                <a:schemeClr val="lt1"/>
              </a:solidFill>
              <a:latin typeface="Roboto Mono"/>
              <a:ea typeface="Roboto Mono"/>
              <a:cs typeface="Roboto Mono"/>
              <a:sym typeface="Roboto Mono"/>
            </a:endParaRPr>
          </a:p>
        </p:txBody>
      </p:sp>
      <p:pic>
        <p:nvPicPr>
          <p:cNvPr id="562" name="Google Shape;562;p7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291475" y="3313550"/>
            <a:ext cx="3141625" cy="1570800"/>
          </a:xfrm>
          <a:prstGeom prst="rect">
            <a:avLst/>
          </a:prstGeom>
          <a:noFill/>
          <a:ln>
            <a:noFill/>
          </a:ln>
        </p:spPr>
      </p:pic>
      <p:pic>
        <p:nvPicPr>
          <p:cNvPr id="563" name="Google Shape;563;p7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1700" y="956750"/>
            <a:ext cx="3054575" cy="2246750"/>
          </a:xfrm>
          <a:prstGeom prst="rect">
            <a:avLst/>
          </a:prstGeom>
          <a:noFill/>
          <a:ln>
            <a:noFill/>
          </a:ln>
        </p:spPr>
      </p:pic>
      <p:pic>
        <p:nvPicPr>
          <p:cNvPr id="564" name="Google Shape;564;p7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952000" y="384050"/>
            <a:ext cx="1880300" cy="4500301"/>
          </a:xfrm>
          <a:prstGeom prst="rect">
            <a:avLst/>
          </a:prstGeom>
          <a:noFill/>
          <a:ln>
            <a:noFill/>
          </a:ln>
        </p:spPr>
      </p:pic>
      <p:pic>
        <p:nvPicPr>
          <p:cNvPr id="565" name="Google Shape;565;p7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366275" y="1348900"/>
            <a:ext cx="3929301" cy="1964650"/>
          </a:xfrm>
          <a:prstGeom prst="rect">
            <a:avLst/>
          </a:prstGeom>
          <a:noFill/>
          <a:ln>
            <a:noFill/>
          </a:ln>
        </p:spPr>
      </p:pic>
      <p:sp>
        <p:nvSpPr>
          <p:cNvPr id="566" name="Google Shape;566;p70"/>
          <p:cNvSpPr txBox="1">
            <a:spLocks noGrp="1"/>
          </p:cNvSpPr>
          <p:nvPr>
            <p:ph type="title"/>
          </p:nvPr>
        </p:nvSpPr>
        <p:spPr>
          <a:xfrm>
            <a:off x="3603000" y="956750"/>
            <a:ext cx="19380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Men In Black</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70"/>
        <p:cNvGrpSpPr/>
        <p:nvPr/>
      </p:nvGrpSpPr>
      <p:grpSpPr>
        <a:xfrm>
          <a:off x="0" y="0"/>
          <a:ext cx="0" cy="0"/>
          <a:chOff x="0" y="0"/>
          <a:chExt cx="0" cy="0"/>
        </a:xfrm>
      </p:grpSpPr>
      <p:sp>
        <p:nvSpPr>
          <p:cNvPr id="571" name="Google Shape;571;p71"/>
          <p:cNvSpPr txBox="1">
            <a:spLocks noGrp="1"/>
          </p:cNvSpPr>
          <p:nvPr>
            <p:ph type="body" idx="1"/>
          </p:nvPr>
        </p:nvSpPr>
        <p:spPr>
          <a:xfrm>
            <a:off x="311700" y="1246125"/>
            <a:ext cx="5903700" cy="256836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s-ES" sz="1400" dirty="0">
                <a:solidFill>
                  <a:schemeClr val="lt1"/>
                </a:solidFill>
                <a:latin typeface="Roboto Mono"/>
                <a:ea typeface="Roboto Mono"/>
                <a:cs typeface="Roboto Mono"/>
                <a:sym typeface="Roboto Mono"/>
              </a:rPr>
              <a:t>Estos extraterrestres cortos y bípedos tienen torsos y piernas largos en comparación con su conjunto principal de brazos. Además de sus brazos principales, tienen dos conjuntos de brazos más pequeños en su torso. Su piel es arenosa y moteada. Tienen cabezas pequeñas con ojos negros, una boca grande y dos antenas grandes. Pueden sobrevivir a ser cortados por la mitad y pueden volver a unir fácilmente sus dos mitades.</a:t>
            </a:r>
            <a:endParaRPr sz="1400" dirty="0">
              <a:solidFill>
                <a:schemeClr val="lt1"/>
              </a:solidFill>
              <a:latin typeface="Roboto Mono"/>
              <a:ea typeface="Roboto Mono"/>
              <a:cs typeface="Roboto Mono"/>
              <a:sym typeface="Roboto Mono"/>
            </a:endParaRPr>
          </a:p>
        </p:txBody>
      </p:sp>
      <p:pic>
        <p:nvPicPr>
          <p:cNvPr id="572" name="Google Shape;572;p7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15405" y="956750"/>
            <a:ext cx="2616925" cy="2076125"/>
          </a:xfrm>
          <a:prstGeom prst="rect">
            <a:avLst/>
          </a:prstGeom>
          <a:noFill/>
          <a:ln>
            <a:noFill/>
          </a:ln>
        </p:spPr>
      </p:pic>
      <p:pic>
        <p:nvPicPr>
          <p:cNvPr id="573" name="Google Shape;573;p7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452102" y="3032875"/>
            <a:ext cx="2143524" cy="1880275"/>
          </a:xfrm>
          <a:prstGeom prst="rect">
            <a:avLst/>
          </a:prstGeom>
          <a:noFill/>
          <a:ln>
            <a:noFill/>
          </a:ln>
        </p:spPr>
      </p:pic>
      <p:sp>
        <p:nvSpPr>
          <p:cNvPr id="574" name="Google Shape;574;p71"/>
          <p:cNvSpPr txBox="1">
            <a:spLocks noGrp="1"/>
          </p:cNvSpPr>
          <p:nvPr>
            <p:ph type="title"/>
          </p:nvPr>
        </p:nvSpPr>
        <p:spPr>
          <a:xfrm>
            <a:off x="2853600" y="384050"/>
            <a:ext cx="3436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Worms/Annelids</a:t>
            </a:r>
            <a:endParaRPr>
              <a:solidFill>
                <a:schemeClr val="lt1"/>
              </a:solidFill>
              <a:latin typeface="Roboto Mono"/>
              <a:ea typeface="Roboto Mono"/>
              <a:cs typeface="Roboto Mono"/>
              <a:sym typeface="Roboto Mon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78"/>
        <p:cNvGrpSpPr/>
        <p:nvPr/>
      </p:nvGrpSpPr>
      <p:grpSpPr>
        <a:xfrm>
          <a:off x="0" y="0"/>
          <a:ext cx="0" cy="0"/>
          <a:chOff x="0" y="0"/>
          <a:chExt cx="0" cy="0"/>
        </a:xfrm>
      </p:grpSpPr>
      <p:sp>
        <p:nvSpPr>
          <p:cNvPr id="579" name="Google Shape;579;p72"/>
          <p:cNvSpPr txBox="1">
            <a:spLocks noGrp="1"/>
          </p:cNvSpPr>
          <p:nvPr>
            <p:ph type="title"/>
          </p:nvPr>
        </p:nvSpPr>
        <p:spPr>
          <a:xfrm>
            <a:off x="1313400" y="384050"/>
            <a:ext cx="6517200" cy="572700"/>
          </a:xfrm>
          <a:prstGeom prst="rect">
            <a:avLst/>
          </a:prstGeom>
          <a:solidFill>
            <a:srgbClr val="000000">
              <a:alpha val="50000"/>
            </a:srgbClr>
          </a:solidFill>
        </p:spPr>
        <p:txBody>
          <a:bodyPr spcFirstLastPara="1" wrap="square" lIns="91425" tIns="91425" rIns="91425" bIns="91425" anchor="t" anchorCtr="0">
            <a:noAutofit/>
          </a:bodyPr>
          <a:lstStyle/>
          <a:p>
            <a:pPr lvl="0" algn="ctr"/>
            <a:r>
              <a:rPr lang="es-ES" dirty="0">
                <a:solidFill>
                  <a:schemeClr val="lt1"/>
                </a:solidFill>
                <a:latin typeface="Roboto Mono"/>
                <a:ea typeface="Roboto Mono"/>
                <a:cs typeface="Roboto Mono"/>
                <a:sym typeface="Roboto Mono"/>
              </a:rPr>
              <a:t>Especie </a:t>
            </a:r>
            <a:r>
              <a:rPr lang="en" dirty="0">
                <a:solidFill>
                  <a:schemeClr val="lt1"/>
                </a:solidFill>
                <a:latin typeface="Roboto Mono"/>
                <a:ea typeface="Roboto Mono"/>
                <a:cs typeface="Roboto Mono"/>
                <a:sym typeface="Roboto Mono"/>
              </a:rPr>
              <a:t>Gallaxhar</a:t>
            </a:r>
            <a:endParaRPr dirty="0">
              <a:solidFill>
                <a:schemeClr val="lt1"/>
              </a:solidFill>
              <a:latin typeface="Roboto Mono"/>
              <a:ea typeface="Roboto Mono"/>
              <a:cs typeface="Roboto Mono"/>
              <a:sym typeface="Roboto Mono"/>
            </a:endParaRPr>
          </a:p>
        </p:txBody>
      </p:sp>
      <p:pic>
        <p:nvPicPr>
          <p:cNvPr id="580" name="Google Shape;580;p7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1701" y="956750"/>
            <a:ext cx="1826026" cy="3956400"/>
          </a:xfrm>
          <a:prstGeom prst="rect">
            <a:avLst/>
          </a:prstGeom>
          <a:noFill/>
          <a:ln>
            <a:noFill/>
          </a:ln>
        </p:spPr>
      </p:pic>
      <p:pic>
        <p:nvPicPr>
          <p:cNvPr id="581" name="Google Shape;581;p7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678299" y="2815275"/>
            <a:ext cx="3154000" cy="2097875"/>
          </a:xfrm>
          <a:prstGeom prst="rect">
            <a:avLst/>
          </a:prstGeom>
          <a:noFill/>
          <a:ln>
            <a:noFill/>
          </a:ln>
        </p:spPr>
      </p:pic>
      <p:pic>
        <p:nvPicPr>
          <p:cNvPr id="582" name="Google Shape;582;p7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137725" y="1418450"/>
            <a:ext cx="3540575" cy="2226762"/>
          </a:xfrm>
          <a:prstGeom prst="rect">
            <a:avLst/>
          </a:prstGeom>
          <a:noFill/>
          <a:ln>
            <a:noFill/>
          </a:ln>
        </p:spPr>
      </p:pic>
      <p:sp>
        <p:nvSpPr>
          <p:cNvPr id="583" name="Google Shape;583;p72"/>
          <p:cNvSpPr txBox="1">
            <a:spLocks noGrp="1"/>
          </p:cNvSpPr>
          <p:nvPr>
            <p:ph type="title"/>
          </p:nvPr>
        </p:nvSpPr>
        <p:spPr>
          <a:xfrm>
            <a:off x="3037050" y="956750"/>
            <a:ext cx="30699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Monsters Vs. Aliens</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81"/>
        <p:cNvGrpSpPr/>
        <p:nvPr/>
      </p:nvGrpSpPr>
      <p:grpSpPr>
        <a:xfrm>
          <a:off x="0" y="0"/>
          <a:ext cx="0" cy="0"/>
          <a:chOff x="0" y="0"/>
          <a:chExt cx="0" cy="0"/>
        </a:xfrm>
      </p:grpSpPr>
      <p:sp>
        <p:nvSpPr>
          <p:cNvPr id="382" name="Google Shape;382;p50"/>
          <p:cNvSpPr txBox="1">
            <a:spLocks noGrp="1"/>
          </p:cNvSpPr>
          <p:nvPr>
            <p:ph type="title"/>
          </p:nvPr>
        </p:nvSpPr>
        <p:spPr>
          <a:xfrm>
            <a:off x="2821050" y="384050"/>
            <a:ext cx="350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Alfa 177 canine</a:t>
            </a:r>
            <a:endParaRPr>
              <a:solidFill>
                <a:schemeClr val="lt1"/>
              </a:solidFill>
              <a:latin typeface="Roboto Mono"/>
              <a:ea typeface="Roboto Mono"/>
              <a:cs typeface="Roboto Mono"/>
              <a:sym typeface="Roboto Mono"/>
            </a:endParaRPr>
          </a:p>
        </p:txBody>
      </p:sp>
      <p:pic>
        <p:nvPicPr>
          <p:cNvPr id="383" name="Google Shape;383;p5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13659" y="2153570"/>
            <a:ext cx="2618641" cy="2778354"/>
          </a:xfrm>
          <a:prstGeom prst="rect">
            <a:avLst/>
          </a:prstGeom>
          <a:noFill/>
          <a:ln>
            <a:noFill/>
          </a:ln>
        </p:spPr>
      </p:pic>
      <p:pic>
        <p:nvPicPr>
          <p:cNvPr id="384" name="Google Shape;384;p50"/>
          <p:cNvPicPr preferRelativeResize="0"/>
          <p:nvPr/>
        </p:nvPicPr>
        <p:blipFill>
          <a:blip r:embed="rId5">
            <a:alphaModFix/>
          </a:blip>
          <a:stretch>
            <a:fillRect/>
          </a:stretch>
        </p:blipFill>
        <p:spPr>
          <a:xfrm>
            <a:off x="4572001" y="3290261"/>
            <a:ext cx="1641663" cy="1641661"/>
          </a:xfrm>
          <a:prstGeom prst="rect">
            <a:avLst/>
          </a:prstGeom>
          <a:noFill/>
          <a:ln>
            <a:noFill/>
          </a:ln>
        </p:spPr>
      </p:pic>
      <p:pic>
        <p:nvPicPr>
          <p:cNvPr id="385" name="Google Shape;385;p5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1700" y="956750"/>
            <a:ext cx="4260301" cy="3195226"/>
          </a:xfrm>
          <a:prstGeom prst="rect">
            <a:avLst/>
          </a:prstGeom>
          <a:noFill/>
          <a:ln>
            <a:noFill/>
          </a:ln>
        </p:spPr>
      </p:pic>
      <p:pic>
        <p:nvPicPr>
          <p:cNvPr id="386" name="Google Shape;386;p5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572012" y="956750"/>
            <a:ext cx="1810975" cy="2140575"/>
          </a:xfrm>
          <a:prstGeom prst="rect">
            <a:avLst/>
          </a:prstGeom>
          <a:noFill/>
          <a:ln>
            <a:noFill/>
          </a:ln>
        </p:spPr>
      </p:pic>
      <p:sp>
        <p:nvSpPr>
          <p:cNvPr id="387" name="Google Shape;387;p50"/>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Star Trek</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87"/>
        <p:cNvGrpSpPr/>
        <p:nvPr/>
      </p:nvGrpSpPr>
      <p:grpSpPr>
        <a:xfrm>
          <a:off x="0" y="0"/>
          <a:ext cx="0" cy="0"/>
          <a:chOff x="0" y="0"/>
          <a:chExt cx="0" cy="0"/>
        </a:xfrm>
      </p:grpSpPr>
      <p:sp>
        <p:nvSpPr>
          <p:cNvPr id="588" name="Google Shape;588;p73"/>
          <p:cNvSpPr txBox="1">
            <a:spLocks noGrp="1"/>
          </p:cNvSpPr>
          <p:nvPr>
            <p:ph type="body" idx="1"/>
          </p:nvPr>
        </p:nvSpPr>
        <p:spPr>
          <a:xfrm>
            <a:off x="3051750" y="1461725"/>
            <a:ext cx="5780400" cy="306388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s-ES" sz="1400" dirty="0">
                <a:solidFill>
                  <a:schemeClr val="lt1"/>
                </a:solidFill>
                <a:latin typeface="Roboto Mono"/>
                <a:ea typeface="Roboto Mono"/>
                <a:cs typeface="Roboto Mono"/>
                <a:sym typeface="Roboto Mono"/>
              </a:rPr>
              <a:t>Esta especie mide aproximadamente 8 pies de altura y se parece mayormente a un humano por encima de la cintura. En lugar de piernas, tienen seis tentáculos con pies en forma de garra en los extremos. Sus cuerpos parecen suaves y podrían no tener huesos en su interior. Tienen cuatro ojos: los dos del medio trabajan juntos, mientras que los de afuera funcionan de manera más independiente. Beben a través de su oído, que está conectado a su boca. Escuchan </a:t>
            </a:r>
            <a:r>
              <a:rPr lang="es-ES" sz="1400">
                <a:solidFill>
                  <a:schemeClr val="lt1"/>
                </a:solidFill>
                <a:latin typeface="Roboto Mono"/>
                <a:ea typeface="Roboto Mono"/>
                <a:cs typeface="Roboto Mono"/>
                <a:sym typeface="Roboto Mono"/>
              </a:rPr>
              <a:t>usando "auriculares", </a:t>
            </a:r>
            <a:r>
              <a:rPr lang="es-ES" sz="1400" dirty="0">
                <a:solidFill>
                  <a:schemeClr val="lt1"/>
                </a:solidFill>
                <a:latin typeface="Roboto Mono"/>
                <a:ea typeface="Roboto Mono"/>
                <a:cs typeface="Roboto Mono"/>
                <a:sym typeface="Roboto Mono"/>
              </a:rPr>
              <a:t>pero no está claro dónde se encuentran en sus cuerpos.</a:t>
            </a:r>
            <a:endParaRPr sz="1400" dirty="0">
              <a:solidFill>
                <a:schemeClr val="lt1"/>
              </a:solidFill>
              <a:latin typeface="Roboto Mono"/>
              <a:ea typeface="Roboto Mono"/>
              <a:cs typeface="Roboto Mono"/>
              <a:sym typeface="Roboto Mono"/>
            </a:endParaRPr>
          </a:p>
        </p:txBody>
      </p:sp>
      <p:pic>
        <p:nvPicPr>
          <p:cNvPr id="589" name="Google Shape;589;p7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1700" y="1742225"/>
            <a:ext cx="2740057" cy="2069401"/>
          </a:xfrm>
          <a:prstGeom prst="rect">
            <a:avLst/>
          </a:prstGeom>
          <a:noFill/>
          <a:ln>
            <a:noFill/>
          </a:ln>
        </p:spPr>
      </p:pic>
      <p:sp>
        <p:nvSpPr>
          <p:cNvPr id="590" name="Google Shape;590;p73"/>
          <p:cNvSpPr txBox="1">
            <a:spLocks noGrp="1"/>
          </p:cNvSpPr>
          <p:nvPr>
            <p:ph type="title"/>
          </p:nvPr>
        </p:nvSpPr>
        <p:spPr>
          <a:xfrm>
            <a:off x="1313400" y="384050"/>
            <a:ext cx="6517200" cy="572700"/>
          </a:xfrm>
          <a:prstGeom prst="rect">
            <a:avLst/>
          </a:prstGeom>
          <a:solidFill>
            <a:srgbClr val="000000">
              <a:alpha val="50000"/>
            </a:srgbClr>
          </a:solidFill>
        </p:spPr>
        <p:txBody>
          <a:bodyPr spcFirstLastPara="1" wrap="square" lIns="91425" tIns="91425" rIns="91425" bIns="91425" anchor="t" anchorCtr="0">
            <a:noAutofit/>
          </a:bodyPr>
          <a:lstStyle/>
          <a:p>
            <a:pPr lvl="0" algn="ctr"/>
            <a:r>
              <a:rPr lang="es-ES" dirty="0">
                <a:solidFill>
                  <a:schemeClr val="lt1"/>
                </a:solidFill>
                <a:latin typeface="Roboto Mono"/>
                <a:ea typeface="Roboto Mono"/>
                <a:cs typeface="Roboto Mono"/>
                <a:sym typeface="Roboto Mono"/>
              </a:rPr>
              <a:t>Especie </a:t>
            </a:r>
            <a:r>
              <a:rPr lang="en" dirty="0">
                <a:solidFill>
                  <a:schemeClr val="lt1"/>
                </a:solidFill>
                <a:latin typeface="Roboto Mono"/>
                <a:ea typeface="Roboto Mono"/>
                <a:cs typeface="Roboto Mono"/>
                <a:sym typeface="Roboto Mono"/>
              </a:rPr>
              <a:t>Gallaxhar</a:t>
            </a:r>
            <a:endParaRPr dirty="0">
              <a:solidFill>
                <a:schemeClr val="lt1"/>
              </a:solidFill>
              <a:latin typeface="Roboto Mono"/>
              <a:ea typeface="Roboto Mono"/>
              <a:cs typeface="Roboto Mono"/>
              <a:sym typeface="Roboto Mon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91"/>
        <p:cNvGrpSpPr/>
        <p:nvPr/>
      </p:nvGrpSpPr>
      <p:grpSpPr>
        <a:xfrm>
          <a:off x="0" y="0"/>
          <a:ext cx="0" cy="0"/>
          <a:chOff x="0" y="0"/>
          <a:chExt cx="0" cy="0"/>
        </a:xfrm>
      </p:grpSpPr>
      <p:sp>
        <p:nvSpPr>
          <p:cNvPr id="392" name="Google Shape;392;p51"/>
          <p:cNvSpPr txBox="1">
            <a:spLocks noGrp="1"/>
          </p:cNvSpPr>
          <p:nvPr>
            <p:ph type="body" idx="1"/>
          </p:nvPr>
        </p:nvSpPr>
        <p:spPr>
          <a:xfrm>
            <a:off x="353550" y="1162886"/>
            <a:ext cx="5969400" cy="306388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s-ES" sz="1400" dirty="0">
                <a:solidFill>
                  <a:schemeClr val="lt1"/>
                </a:solidFill>
                <a:latin typeface="Roboto Mono"/>
                <a:ea typeface="Roboto Mono"/>
                <a:cs typeface="Roboto Mono"/>
                <a:sym typeface="Roboto Mono"/>
              </a:rPr>
              <a:t>Este animal se asemeja a un perro pequeño, aunque su largo y desaliñado pelaje oculta casi todo su cuerpo. Las fotos posteriores muestran que su cuerpo también es similar al de un perro. Tiene algunas diferencias con un perro normal, como un solo cuerno recto en la frente y dos antenas a los lados. También tiene su columna vertebral expuesta la que se puede ver a través del pelaje. Su cola es un cono largo y sin pelo con un mechón de pelaje al final, que se asemeja un poco a una mezcla entre la cola de una rata y la de un león.</a:t>
            </a:r>
            <a:endParaRPr lang="en-US" sz="1400" dirty="0">
              <a:solidFill>
                <a:schemeClr val="lt1"/>
              </a:solidFill>
              <a:latin typeface="Roboto Mono"/>
              <a:ea typeface="Roboto Mono"/>
              <a:cs typeface="Roboto Mono"/>
              <a:sym typeface="Roboto Mono"/>
            </a:endParaRPr>
          </a:p>
        </p:txBody>
      </p:sp>
      <p:pic>
        <p:nvPicPr>
          <p:cNvPr id="393" name="Google Shape;393;p5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81100" y="2847227"/>
            <a:ext cx="2551350" cy="1913522"/>
          </a:xfrm>
          <a:prstGeom prst="rect">
            <a:avLst/>
          </a:prstGeom>
          <a:noFill/>
          <a:ln>
            <a:noFill/>
          </a:ln>
        </p:spPr>
      </p:pic>
      <p:pic>
        <p:nvPicPr>
          <p:cNvPr id="394" name="Google Shape;394;p5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81100" y="1109148"/>
            <a:ext cx="2275900" cy="1738079"/>
          </a:xfrm>
          <a:prstGeom prst="rect">
            <a:avLst/>
          </a:prstGeom>
          <a:noFill/>
          <a:ln>
            <a:noFill/>
          </a:ln>
        </p:spPr>
      </p:pic>
      <p:sp>
        <p:nvSpPr>
          <p:cNvPr id="395" name="Google Shape;395;p51"/>
          <p:cNvSpPr txBox="1">
            <a:spLocks noGrp="1"/>
          </p:cNvSpPr>
          <p:nvPr>
            <p:ph type="title"/>
          </p:nvPr>
        </p:nvSpPr>
        <p:spPr>
          <a:xfrm>
            <a:off x="2821050" y="384050"/>
            <a:ext cx="350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Alfa 177 canine</a:t>
            </a:r>
            <a:endParaRPr dirty="0">
              <a:solidFill>
                <a:schemeClr val="lt1"/>
              </a:solidFill>
              <a:latin typeface="Roboto Mono"/>
              <a:ea typeface="Roboto Mono"/>
              <a:cs typeface="Roboto Mono"/>
              <a:sym typeface="Roboto Mon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99"/>
        <p:cNvGrpSpPr/>
        <p:nvPr/>
      </p:nvGrpSpPr>
      <p:grpSpPr>
        <a:xfrm>
          <a:off x="0" y="0"/>
          <a:ext cx="0" cy="0"/>
          <a:chOff x="0" y="0"/>
          <a:chExt cx="0" cy="0"/>
        </a:xfrm>
      </p:grpSpPr>
      <p:sp>
        <p:nvSpPr>
          <p:cNvPr id="400" name="Google Shape;400;p52"/>
          <p:cNvSpPr txBox="1">
            <a:spLocks noGrp="1"/>
          </p:cNvSpPr>
          <p:nvPr>
            <p:ph type="title"/>
          </p:nvPr>
        </p:nvSpPr>
        <p:spPr>
          <a:xfrm>
            <a:off x="3306300" y="384050"/>
            <a:ext cx="25314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Tamaranean</a:t>
            </a:r>
            <a:endParaRPr>
              <a:solidFill>
                <a:schemeClr val="lt1"/>
              </a:solidFill>
              <a:latin typeface="Roboto Mono"/>
              <a:ea typeface="Roboto Mono"/>
              <a:cs typeface="Roboto Mono"/>
              <a:sym typeface="Roboto Mono"/>
            </a:endParaRPr>
          </a:p>
        </p:txBody>
      </p:sp>
      <p:pic>
        <p:nvPicPr>
          <p:cNvPr id="401" name="Google Shape;401;p52"/>
          <p:cNvPicPr preferRelativeResize="0"/>
          <p:nvPr/>
        </p:nvPicPr>
        <p:blipFill>
          <a:blip r:embed="rId4">
            <a:alphaModFix/>
          </a:blip>
          <a:stretch>
            <a:fillRect/>
          </a:stretch>
        </p:blipFill>
        <p:spPr>
          <a:xfrm flipH="1">
            <a:off x="6374850" y="1176823"/>
            <a:ext cx="2457450" cy="3771900"/>
          </a:xfrm>
          <a:prstGeom prst="rect">
            <a:avLst/>
          </a:prstGeom>
          <a:noFill/>
          <a:ln>
            <a:noFill/>
          </a:ln>
        </p:spPr>
      </p:pic>
      <p:pic>
        <p:nvPicPr>
          <p:cNvPr id="402" name="Google Shape;402;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788625" y="956750"/>
            <a:ext cx="4571551" cy="2567100"/>
          </a:xfrm>
          <a:prstGeom prst="rect">
            <a:avLst/>
          </a:prstGeom>
          <a:noFill/>
          <a:ln>
            <a:noFill/>
          </a:ln>
        </p:spPr>
      </p:pic>
      <p:pic>
        <p:nvPicPr>
          <p:cNvPr id="403" name="Google Shape;403;p5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11700" y="2832800"/>
            <a:ext cx="2800200" cy="2115924"/>
          </a:xfrm>
          <a:prstGeom prst="rect">
            <a:avLst/>
          </a:prstGeom>
          <a:noFill/>
          <a:ln>
            <a:noFill/>
          </a:ln>
        </p:spPr>
      </p:pic>
      <p:sp>
        <p:nvSpPr>
          <p:cNvPr id="404" name="Google Shape;404;p52"/>
          <p:cNvSpPr txBox="1">
            <a:spLocks noGrp="1"/>
          </p:cNvSpPr>
          <p:nvPr>
            <p:ph type="title"/>
          </p:nvPr>
        </p:nvSpPr>
        <p:spPr>
          <a:xfrm>
            <a:off x="3717000" y="956750"/>
            <a:ext cx="1710000" cy="461700"/>
          </a:xfrm>
          <a:prstGeom prst="rect">
            <a:avLst/>
          </a:prstGeom>
          <a:solidFill>
            <a:srgbClr val="000000">
              <a:alpha val="50000"/>
            </a:srgbClr>
          </a:solidFill>
        </p:spPr>
        <p:txBody>
          <a:bodyPr spcFirstLastPara="1" wrap="square" lIns="91425" tIns="91425" rIns="91425" bIns="91425" anchor="t" anchorCtr="0">
            <a:spAutoFit/>
          </a:bodyPr>
          <a:lstStyle/>
          <a:p>
            <a:pPr lvl="0" algn="ctr"/>
            <a:r>
              <a:rPr lang="en-US" sz="1800" dirty="0">
                <a:solidFill>
                  <a:schemeClr val="lt1"/>
                </a:solidFill>
                <a:latin typeface="Roboto Mono"/>
                <a:ea typeface="Roboto Mono"/>
                <a:cs typeface="Roboto Mono"/>
                <a:sym typeface="Roboto Mono"/>
              </a:rPr>
              <a:t>Teen Titans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08"/>
        <p:cNvGrpSpPr/>
        <p:nvPr/>
      </p:nvGrpSpPr>
      <p:grpSpPr>
        <a:xfrm>
          <a:off x="0" y="0"/>
          <a:ext cx="0" cy="0"/>
          <a:chOff x="0" y="0"/>
          <a:chExt cx="0" cy="0"/>
        </a:xfrm>
      </p:grpSpPr>
      <p:sp>
        <p:nvSpPr>
          <p:cNvPr id="409" name="Google Shape;409;p53"/>
          <p:cNvSpPr txBox="1">
            <a:spLocks noGrp="1"/>
          </p:cNvSpPr>
          <p:nvPr>
            <p:ph type="body" idx="1"/>
          </p:nvPr>
        </p:nvSpPr>
        <p:spPr>
          <a:xfrm>
            <a:off x="311700" y="1257325"/>
            <a:ext cx="6881400" cy="241447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s-ES" sz="1400" dirty="0">
                <a:solidFill>
                  <a:schemeClr val="lt1"/>
                </a:solidFill>
                <a:latin typeface="Roboto Mono"/>
                <a:ea typeface="Roboto Mono"/>
                <a:cs typeface="Roboto Mono"/>
                <a:sym typeface="Roboto Mono"/>
              </a:rPr>
              <a:t>Estos alienígenas parecen humanos con piel dorada, pero vienen del sistema Vega, que está a 25 años luz de la Tierra. La mayoría de ellos tienen cabello rojizo (desde caoba hasta rosa brillante) y ojos verdes, incluyendo la parte normalmente blanca. Pueden volar usando luz ultravioleta. El miembro más famoso de esta especie es Starfire. Puede disparar explosiones de energía, pero esta no es una habilidad natural. Sucedió debido a experimentos que sobrecargaron a ella y a su hermana con radiación ultravioleta.</a:t>
            </a:r>
            <a:endParaRPr sz="1400" dirty="0">
              <a:solidFill>
                <a:schemeClr val="lt1"/>
              </a:solidFill>
              <a:latin typeface="Roboto Mono"/>
              <a:ea typeface="Roboto Mono"/>
              <a:cs typeface="Roboto Mono"/>
              <a:sym typeface="Roboto Mono"/>
            </a:endParaRPr>
          </a:p>
        </p:txBody>
      </p:sp>
      <p:pic>
        <p:nvPicPr>
          <p:cNvPr id="410" name="Google Shape;410;p5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93100" y="956750"/>
            <a:ext cx="1639200" cy="3633552"/>
          </a:xfrm>
          <a:prstGeom prst="rect">
            <a:avLst/>
          </a:prstGeom>
          <a:noFill/>
          <a:ln>
            <a:noFill/>
          </a:ln>
        </p:spPr>
      </p:pic>
      <p:sp>
        <p:nvSpPr>
          <p:cNvPr id="411" name="Google Shape;411;p53"/>
          <p:cNvSpPr txBox="1">
            <a:spLocks noGrp="1"/>
          </p:cNvSpPr>
          <p:nvPr>
            <p:ph type="title"/>
          </p:nvPr>
        </p:nvSpPr>
        <p:spPr>
          <a:xfrm>
            <a:off x="3306300" y="384050"/>
            <a:ext cx="25314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Tamaranean</a:t>
            </a:r>
            <a:endParaRPr>
              <a:solidFill>
                <a:schemeClr val="lt1"/>
              </a:solidFill>
              <a:latin typeface="Roboto Mono"/>
              <a:ea typeface="Roboto Mono"/>
              <a:cs typeface="Roboto Mono"/>
              <a:sym typeface="Roboto Mon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861900" y="384050"/>
            <a:ext cx="1420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Shard</a:t>
            </a:r>
            <a:endParaRPr>
              <a:solidFill>
                <a:schemeClr val="lt1"/>
              </a:solidFill>
              <a:latin typeface="Roboto Mono"/>
              <a:ea typeface="Roboto Mono"/>
              <a:cs typeface="Roboto Mono"/>
              <a:sym typeface="Roboto Mono"/>
            </a:endParaRPr>
          </a:p>
        </p:txBody>
      </p:sp>
      <p:pic>
        <p:nvPicPr>
          <p:cNvPr id="61" name="Google Shape;61;p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flipH="1">
            <a:off x="311700" y="956750"/>
            <a:ext cx="3735700" cy="3943225"/>
          </a:xfrm>
          <a:prstGeom prst="rect">
            <a:avLst/>
          </a:prstGeom>
          <a:noFill/>
          <a:ln>
            <a:noFill/>
          </a:ln>
        </p:spPr>
      </p:pic>
      <p:cxnSp>
        <p:nvCxnSpPr>
          <p:cNvPr id="62" name="Google Shape;62;p14"/>
          <p:cNvCxnSpPr/>
          <p:nvPr/>
        </p:nvCxnSpPr>
        <p:spPr>
          <a:xfrm flipH="1">
            <a:off x="1844500" y="1686750"/>
            <a:ext cx="1095000" cy="493200"/>
          </a:xfrm>
          <a:prstGeom prst="straightConnector1">
            <a:avLst/>
          </a:prstGeom>
          <a:noFill/>
          <a:ln w="28575" cap="flat" cmpd="sng">
            <a:solidFill>
              <a:srgbClr val="FF0000"/>
            </a:solidFill>
            <a:prstDash val="solid"/>
            <a:round/>
            <a:headEnd type="none" w="med" len="med"/>
            <a:tailEnd type="triangle" w="med" len="med"/>
          </a:ln>
        </p:spPr>
      </p:cxnSp>
      <p:pic>
        <p:nvPicPr>
          <p:cNvPr id="63" name="Google Shape;63;p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flipH="1">
            <a:off x="5096600" y="1018488"/>
            <a:ext cx="3735701" cy="3819743"/>
          </a:xfrm>
          <a:prstGeom prst="rect">
            <a:avLst/>
          </a:prstGeom>
          <a:noFill/>
          <a:ln>
            <a:noFill/>
          </a:ln>
        </p:spPr>
      </p:pic>
      <p:pic>
        <p:nvPicPr>
          <p:cNvPr id="64" name="Google Shape;64;p1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651599" y="1755800"/>
            <a:ext cx="1840800" cy="2595500"/>
          </a:xfrm>
          <a:prstGeom prst="rect">
            <a:avLst/>
          </a:prstGeom>
          <a:noFill/>
          <a:ln>
            <a:noFill/>
          </a:ln>
        </p:spPr>
      </p:pic>
      <p:cxnSp>
        <p:nvCxnSpPr>
          <p:cNvPr id="65" name="Google Shape;65;p14"/>
          <p:cNvCxnSpPr/>
          <p:nvPr/>
        </p:nvCxnSpPr>
        <p:spPr>
          <a:xfrm rot="10800000">
            <a:off x="7102200" y="2367425"/>
            <a:ext cx="1302000" cy="483300"/>
          </a:xfrm>
          <a:prstGeom prst="straightConnector1">
            <a:avLst/>
          </a:prstGeom>
          <a:noFill/>
          <a:ln w="28575" cap="flat" cmpd="sng">
            <a:solidFill>
              <a:srgbClr val="FF0000"/>
            </a:solidFill>
            <a:prstDash val="solid"/>
            <a:round/>
            <a:headEnd type="none" w="med" len="med"/>
            <a:tailEnd type="triangle" w="med" len="med"/>
          </a:ln>
        </p:spPr>
      </p:cxnSp>
      <p:sp>
        <p:nvSpPr>
          <p:cNvPr id="66" name="Google Shape;66;p14"/>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lt1"/>
                </a:solidFill>
                <a:latin typeface="Roboto Mono"/>
                <a:ea typeface="Roboto Mono"/>
                <a:cs typeface="Roboto Mono"/>
                <a:sym typeface="Roboto Mono"/>
              </a:rPr>
              <a:t>Star Wars</a:t>
            </a:r>
            <a:endParaRPr sz="1800" dirty="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body" idx="1"/>
          </p:nvPr>
        </p:nvSpPr>
        <p:spPr>
          <a:xfrm>
            <a:off x="2289875" y="1094000"/>
            <a:ext cx="6542400" cy="340551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s-ES" sz="1400" dirty="0">
                <a:solidFill>
                  <a:schemeClr val="lt1"/>
                </a:solidFill>
                <a:latin typeface="Roboto Mono"/>
                <a:ea typeface="Roboto Mono"/>
                <a:cs typeface="Roboto Mono"/>
                <a:sym typeface="Roboto Mono"/>
              </a:rPr>
              <a:t>Los </a:t>
            </a:r>
            <a:r>
              <a:rPr lang="es-ES" sz="1400" dirty="0" err="1">
                <a:solidFill>
                  <a:schemeClr val="lt1"/>
                </a:solidFill>
                <a:latin typeface="Roboto Mono"/>
                <a:ea typeface="Roboto Mono"/>
                <a:cs typeface="Roboto Mono"/>
                <a:sym typeface="Roboto Mono"/>
              </a:rPr>
              <a:t>Shards</a:t>
            </a:r>
            <a:r>
              <a:rPr lang="es-ES" sz="1400" dirty="0">
                <a:solidFill>
                  <a:schemeClr val="lt1"/>
                </a:solidFill>
                <a:latin typeface="Roboto Mono"/>
                <a:ea typeface="Roboto Mono"/>
                <a:cs typeface="Roboto Mono"/>
                <a:sym typeface="Roboto Mono"/>
              </a:rPr>
              <a:t> son cristales inteligentes hechos de silicio que pueden comunicarse mediante luz y electricidad. Provienen de un planeta llamado </a:t>
            </a:r>
            <a:r>
              <a:rPr lang="es-ES" sz="1400" dirty="0" err="1">
                <a:solidFill>
                  <a:schemeClr val="lt1"/>
                </a:solidFill>
                <a:latin typeface="Roboto Mono"/>
                <a:ea typeface="Roboto Mono"/>
                <a:cs typeface="Roboto Mono"/>
                <a:sym typeface="Roboto Mono"/>
              </a:rPr>
              <a:t>Orax</a:t>
            </a:r>
            <a:r>
              <a:rPr lang="es-ES" sz="1400" dirty="0">
                <a:solidFill>
                  <a:schemeClr val="lt1"/>
                </a:solidFill>
                <a:latin typeface="Roboto Mono"/>
                <a:ea typeface="Roboto Mono"/>
                <a:cs typeface="Roboto Mono"/>
                <a:sym typeface="Roboto Mono"/>
              </a:rPr>
              <a:t>, donde crecen en grandes grupos alrededor de manantiales termales. Cuando los humanos llegaron, notaron que los cristales se estaban comunicando, por lo que desarrollaron dispositivos para entenderlos. Más tarde, construyeron cuerpos robóticos para los </a:t>
            </a:r>
            <a:r>
              <a:rPr lang="es-ES" sz="1400" dirty="0" err="1">
                <a:solidFill>
                  <a:schemeClr val="lt1"/>
                </a:solidFill>
                <a:latin typeface="Roboto Mono"/>
                <a:ea typeface="Roboto Mono"/>
                <a:cs typeface="Roboto Mono"/>
                <a:sym typeface="Roboto Mono"/>
              </a:rPr>
              <a:t>Shards</a:t>
            </a:r>
            <a:r>
              <a:rPr lang="es-ES" sz="1400" dirty="0">
                <a:solidFill>
                  <a:schemeClr val="lt1"/>
                </a:solidFill>
                <a:latin typeface="Roboto Mono"/>
                <a:ea typeface="Roboto Mono"/>
                <a:cs typeface="Roboto Mono"/>
                <a:sym typeface="Roboto Mono"/>
              </a:rPr>
              <a:t>. A los </a:t>
            </a:r>
            <a:r>
              <a:rPr lang="es-ES" sz="1400" dirty="0" err="1">
                <a:solidFill>
                  <a:schemeClr val="lt1"/>
                </a:solidFill>
                <a:latin typeface="Roboto Mono"/>
                <a:ea typeface="Roboto Mono"/>
                <a:cs typeface="Roboto Mono"/>
                <a:sym typeface="Roboto Mono"/>
              </a:rPr>
              <a:t>Shards</a:t>
            </a:r>
            <a:r>
              <a:rPr lang="es-ES" sz="1400" dirty="0">
                <a:solidFill>
                  <a:schemeClr val="lt1"/>
                </a:solidFill>
                <a:latin typeface="Roboto Mono"/>
                <a:ea typeface="Roboto Mono"/>
                <a:cs typeface="Roboto Mono"/>
                <a:sym typeface="Roboto Mono"/>
              </a:rPr>
              <a:t> les encantó el uso de estos cuerpos, ya que les dio la libertad de moverse, pues sus colonias solían tardar mucho tiempo en tomar decisiones. Algunos </a:t>
            </a:r>
            <a:r>
              <a:rPr lang="es-ES" sz="1400" dirty="0" err="1">
                <a:solidFill>
                  <a:schemeClr val="lt1"/>
                </a:solidFill>
                <a:latin typeface="Roboto Mono"/>
                <a:ea typeface="Roboto Mono"/>
                <a:cs typeface="Roboto Mono"/>
                <a:sym typeface="Roboto Mono"/>
              </a:rPr>
              <a:t>Shards</a:t>
            </a:r>
            <a:r>
              <a:rPr lang="es-ES" sz="1400" dirty="0">
                <a:solidFill>
                  <a:schemeClr val="lt1"/>
                </a:solidFill>
                <a:latin typeface="Roboto Mono"/>
                <a:ea typeface="Roboto Mono"/>
                <a:cs typeface="Roboto Mono"/>
                <a:sym typeface="Roboto Mono"/>
              </a:rPr>
              <a:t> también eran capaces de usar la Fuerza. Formaron su propio grupo de </a:t>
            </a:r>
            <a:r>
              <a:rPr lang="es-ES" sz="1400" dirty="0" err="1">
                <a:solidFill>
                  <a:schemeClr val="lt1"/>
                </a:solidFill>
                <a:latin typeface="Roboto Mono"/>
                <a:ea typeface="Roboto Mono"/>
                <a:cs typeface="Roboto Mono"/>
                <a:sym typeface="Roboto Mono"/>
              </a:rPr>
              <a:t>Jedi</a:t>
            </a:r>
            <a:r>
              <a:rPr lang="es-ES" sz="1400" dirty="0">
                <a:solidFill>
                  <a:schemeClr val="lt1"/>
                </a:solidFill>
                <a:latin typeface="Roboto Mono"/>
                <a:ea typeface="Roboto Mono"/>
                <a:cs typeface="Roboto Mono"/>
                <a:sym typeface="Roboto Mono"/>
              </a:rPr>
              <a:t>, llamado los Caballeros de Hierro, pero fueron expulsados por no ser orgánicos.</a:t>
            </a:r>
            <a:endParaRPr lang="en-US" sz="1400" dirty="0">
              <a:solidFill>
                <a:schemeClr val="lt1"/>
              </a:solidFill>
              <a:latin typeface="Roboto Mono"/>
              <a:ea typeface="Roboto Mono"/>
              <a:cs typeface="Roboto Mono"/>
              <a:sym typeface="Roboto Mono"/>
            </a:endParaRPr>
          </a:p>
        </p:txBody>
      </p:sp>
      <p:pic>
        <p:nvPicPr>
          <p:cNvPr id="72" name="Google Shape;72;p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1700" y="956750"/>
            <a:ext cx="1978183" cy="3956400"/>
          </a:xfrm>
          <a:prstGeom prst="rect">
            <a:avLst/>
          </a:prstGeom>
          <a:noFill/>
          <a:ln>
            <a:noFill/>
          </a:ln>
        </p:spPr>
      </p:pic>
      <p:sp>
        <p:nvSpPr>
          <p:cNvPr id="73" name="Google Shape;73;p15"/>
          <p:cNvSpPr txBox="1">
            <a:spLocks noGrp="1"/>
          </p:cNvSpPr>
          <p:nvPr>
            <p:ph type="title"/>
          </p:nvPr>
        </p:nvSpPr>
        <p:spPr>
          <a:xfrm>
            <a:off x="3861900" y="384050"/>
            <a:ext cx="1420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Shard</a:t>
            </a:r>
            <a:endParaRPr>
              <a:solidFill>
                <a:schemeClr val="lt1"/>
              </a:solidFill>
              <a:latin typeface="Roboto Mono"/>
              <a:ea typeface="Roboto Mono"/>
              <a:cs typeface="Roboto Mono"/>
              <a:sym typeface="Roboto Mon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287700" y="384050"/>
            <a:ext cx="256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Hork-Bajir</a:t>
            </a:r>
            <a:endParaRPr>
              <a:solidFill>
                <a:schemeClr val="lt1"/>
              </a:solidFill>
              <a:latin typeface="Roboto Mono"/>
              <a:ea typeface="Roboto Mono"/>
              <a:cs typeface="Roboto Mono"/>
              <a:sym typeface="Roboto Mono"/>
            </a:endParaRPr>
          </a:p>
        </p:txBody>
      </p:sp>
      <p:pic>
        <p:nvPicPr>
          <p:cNvPr id="115" name="Google Shape;115;p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1700" y="1550519"/>
            <a:ext cx="2798926" cy="2770957"/>
          </a:xfrm>
          <a:prstGeom prst="rect">
            <a:avLst/>
          </a:prstGeom>
          <a:noFill/>
          <a:ln>
            <a:noFill/>
          </a:ln>
        </p:spPr>
      </p:pic>
      <p:pic>
        <p:nvPicPr>
          <p:cNvPr id="116" name="Google Shape;116;p2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033400" y="1550519"/>
            <a:ext cx="2798925" cy="2770956"/>
          </a:xfrm>
          <a:prstGeom prst="rect">
            <a:avLst/>
          </a:prstGeom>
          <a:noFill/>
          <a:ln>
            <a:noFill/>
          </a:ln>
        </p:spPr>
      </p:pic>
      <p:pic>
        <p:nvPicPr>
          <p:cNvPr id="117" name="Google Shape;117;p2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10625" y="1363663"/>
            <a:ext cx="2922775" cy="3166325"/>
          </a:xfrm>
          <a:prstGeom prst="rect">
            <a:avLst/>
          </a:prstGeom>
          <a:noFill/>
          <a:ln>
            <a:noFill/>
          </a:ln>
        </p:spPr>
      </p:pic>
      <p:sp>
        <p:nvSpPr>
          <p:cNvPr id="118" name="Google Shape;118;p20"/>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Animorphs</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3194</Words>
  <Application>Microsoft Macintosh PowerPoint</Application>
  <PresentationFormat>On-screen Show (16:9)</PresentationFormat>
  <Paragraphs>230</Paragraphs>
  <Slides>30</Slides>
  <Notes>30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Roboto Mono</vt:lpstr>
      <vt:lpstr>Simple Light</vt:lpstr>
      <vt:lpstr>Flora colossus</vt:lpstr>
      <vt:lpstr>Flora colossus</vt:lpstr>
      <vt:lpstr>Alfa 177 canine</vt:lpstr>
      <vt:lpstr>Alfa 177 canine</vt:lpstr>
      <vt:lpstr>Tamaranean</vt:lpstr>
      <vt:lpstr>Tamaranean</vt:lpstr>
      <vt:lpstr>Shard</vt:lpstr>
      <vt:lpstr>Shard</vt:lpstr>
      <vt:lpstr>Hork-Bajir</vt:lpstr>
      <vt:lpstr>Hork-Bajir</vt:lpstr>
      <vt:lpstr>Kenten</vt:lpstr>
      <vt:lpstr>Kenten</vt:lpstr>
      <vt:lpstr>Vampiro de Hueso</vt:lpstr>
      <vt:lpstr>Vampiro de Hueso</vt:lpstr>
      <vt:lpstr>Especie Rot Lop Fan</vt:lpstr>
      <vt:lpstr>Especies de Rot Lop Fan</vt:lpstr>
      <vt:lpstr>Deoxys</vt:lpstr>
      <vt:lpstr>Deoxys</vt:lpstr>
      <vt:lpstr>Shai-Hulud</vt:lpstr>
      <vt:lpstr>Shai-Hulud</vt:lpstr>
      <vt:lpstr>Qxotrokir Quadruped</vt:lpstr>
      <vt:lpstr>Qxotrokir Quadruped</vt:lpstr>
      <vt:lpstr>Plorgonarian</vt:lpstr>
      <vt:lpstr>Plorgonarian</vt:lpstr>
      <vt:lpstr>Upchuck</vt:lpstr>
      <vt:lpstr>Upchuck</vt:lpstr>
      <vt:lpstr>Worms/Annelids</vt:lpstr>
      <vt:lpstr>Worms/Annelids</vt:lpstr>
      <vt:lpstr>Especie Gallaxhar</vt:lpstr>
      <vt:lpstr>Especie Gallaxhar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Espinoza, Ari - (yisrael)</cp:lastModifiedBy>
  <cp:revision>19</cp:revision>
  <dcterms:modified xsi:type="dcterms:W3CDTF">2025-07-21T20:44:11Z</dcterms:modified>
</cp:coreProperties>
</file>