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Nuni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bold.fntdata"/><Relationship Id="rId11" Type="http://schemas.openxmlformats.org/officeDocument/2006/relationships/slide" Target="slides/slide5.xml"/><Relationship Id="rId22" Type="http://schemas.openxmlformats.org/officeDocument/2006/relationships/font" Target="fonts/Nunito-boldItalic.fntdata"/><Relationship Id="rId10" Type="http://schemas.openxmlformats.org/officeDocument/2006/relationships/slide" Target="slides/slide4.xml"/><Relationship Id="rId21" Type="http://schemas.openxmlformats.org/officeDocument/2006/relationships/font" Target="fonts/Nunito-italic.fnt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font" Target="fonts/Nunito-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3e17da8f3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3e17da8f32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3e17da8f3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3e17da8f3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49757e749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49757e749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49757e749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49757e749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3e17da8f3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g33e17da8f32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3e17da8f3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33e17da8f32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3e17da8f32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33e17da8f32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3e17da8f32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3e17da8f32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e17da8f3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3e17da8f3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e17da8f3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e17da8f3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e17da8f32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3e17da8f32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49757e749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49757e749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0" name="Google Shape;70;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1" name="Google Shape;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Ancient Peccary (Platygonus pearcei) (U.S. National Park Service)" id="99" name="Google Shape;99;p25"/>
          <p:cNvPicPr preferRelativeResize="0"/>
          <p:nvPr/>
        </p:nvPicPr>
        <p:blipFill rotWithShape="1">
          <a:blip r:embed="rId3">
            <a:alphaModFix/>
          </a:blip>
          <a:srcRect b="0" l="8710" r="-8710" t="0"/>
          <a:stretch/>
        </p:blipFill>
        <p:spPr>
          <a:xfrm>
            <a:off x="0" y="406700"/>
            <a:ext cx="3247775" cy="2435825"/>
          </a:xfrm>
          <a:prstGeom prst="rect">
            <a:avLst/>
          </a:prstGeom>
          <a:noFill/>
          <a:ln>
            <a:noFill/>
          </a:ln>
        </p:spPr>
      </p:pic>
      <p:pic>
        <p:nvPicPr>
          <p:cNvPr id="100" name="Google Shape;100;p25"/>
          <p:cNvPicPr preferRelativeResize="0"/>
          <p:nvPr/>
        </p:nvPicPr>
        <p:blipFill rotWithShape="1">
          <a:blip r:embed="rId4">
            <a:alphaModFix/>
          </a:blip>
          <a:srcRect b="37075" l="0" r="44595" t="0"/>
          <a:stretch/>
        </p:blipFill>
        <p:spPr>
          <a:xfrm>
            <a:off x="2427125" y="406700"/>
            <a:ext cx="2144875" cy="2435825"/>
          </a:xfrm>
          <a:prstGeom prst="rect">
            <a:avLst/>
          </a:prstGeom>
          <a:noFill/>
          <a:ln>
            <a:noFill/>
          </a:ln>
        </p:spPr>
      </p:pic>
      <p:sp>
        <p:nvSpPr>
          <p:cNvPr id="101" name="Google Shape;101;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Nunito"/>
                <a:ea typeface="Nunito"/>
                <a:cs typeface="Nunito"/>
                <a:sym typeface="Nunito"/>
              </a:rPr>
              <a:t>Javelinas</a:t>
            </a:r>
            <a:endParaRPr b="0" i="0" sz="2400" u="none" cap="none" strike="noStrike">
              <a:solidFill>
                <a:srgbClr val="FFFFFF"/>
              </a:solidFill>
              <a:latin typeface="Nunito"/>
              <a:ea typeface="Nunito"/>
              <a:cs typeface="Nunito"/>
              <a:sym typeface="Nunito"/>
            </a:endParaRPr>
          </a:p>
        </p:txBody>
      </p:sp>
      <p:sp>
        <p:nvSpPr>
          <p:cNvPr id="102" name="Google Shape;102;p25"/>
          <p:cNvSpPr txBox="1"/>
          <p:nvPr/>
        </p:nvSpPr>
        <p:spPr>
          <a:xfrm>
            <a:off x="4572000" y="1639825"/>
            <a:ext cx="4572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1000"/>
              </a:spcAft>
              <a:buClr>
                <a:srgbClr val="000000"/>
              </a:buClr>
              <a:buSzPts val="1400"/>
              <a:buFont typeface="Arial"/>
              <a:buNone/>
            </a:pPr>
            <a:r>
              <a:rPr lang="en" sz="3000">
                <a:solidFill>
                  <a:schemeClr val="dk2"/>
                </a:solidFill>
              </a:rPr>
              <a:t>Javelinas can bite through cactus spikes because they have big teeth and strong mouths. This helps them get the water inside the cactus.</a:t>
            </a:r>
            <a:endParaRPr sz="3000">
              <a:solidFill>
                <a:schemeClr val="dk2"/>
              </a:solidFill>
            </a:endParaRPr>
          </a:p>
        </p:txBody>
      </p:sp>
      <p:pic>
        <p:nvPicPr>
          <p:cNvPr id="103" name="Google Shape;103;p25"/>
          <p:cNvPicPr preferRelativeResize="0"/>
          <p:nvPr/>
        </p:nvPicPr>
        <p:blipFill rotWithShape="1">
          <a:blip r:embed="rId5">
            <a:alphaModFix/>
          </a:blip>
          <a:srcRect b="12195" l="0" r="0" t="12195"/>
          <a:stretch/>
        </p:blipFill>
        <p:spPr>
          <a:xfrm>
            <a:off x="0" y="2842525"/>
            <a:ext cx="4572000" cy="2300975"/>
          </a:xfrm>
          <a:prstGeom prst="rect">
            <a:avLst/>
          </a:prstGeom>
          <a:noFill/>
          <a:ln>
            <a:noFill/>
          </a:ln>
        </p:spPr>
      </p:pic>
      <p:sp>
        <p:nvSpPr>
          <p:cNvPr id="104" name="Google Shape;104;p25"/>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4"/>
          <p:cNvSpPr txBox="1"/>
          <p:nvPr/>
        </p:nvSpPr>
        <p:spPr>
          <a:xfrm>
            <a:off x="4954625" y="496650"/>
            <a:ext cx="3873300" cy="20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2"/>
                </a:solidFill>
              </a:rPr>
              <a:t>The bark scorpion hides during the hot day and comes out at night when it’s cool. It uses very little energy because it moves slowly and rests a lot. This helps it stay alive for a long time without eating.</a:t>
            </a:r>
            <a:endParaRPr sz="2900">
              <a:solidFill>
                <a:schemeClr val="dk2"/>
              </a:solidFill>
            </a:endParaRPr>
          </a:p>
        </p:txBody>
      </p:sp>
      <p:pic>
        <p:nvPicPr>
          <p:cNvPr id="184" name="Google Shape;184;p34"/>
          <p:cNvPicPr preferRelativeResize="0"/>
          <p:nvPr/>
        </p:nvPicPr>
        <p:blipFill>
          <a:blip r:embed="rId3">
            <a:alphaModFix/>
          </a:blip>
          <a:stretch>
            <a:fillRect/>
          </a:stretch>
        </p:blipFill>
        <p:spPr>
          <a:xfrm>
            <a:off x="0" y="3008500"/>
            <a:ext cx="4611123" cy="2075100"/>
          </a:xfrm>
          <a:prstGeom prst="rect">
            <a:avLst/>
          </a:prstGeom>
          <a:noFill/>
          <a:ln>
            <a:noFill/>
          </a:ln>
        </p:spPr>
      </p:pic>
      <p:pic>
        <p:nvPicPr>
          <p:cNvPr id="185" name="Google Shape;185;p34"/>
          <p:cNvPicPr preferRelativeResize="0"/>
          <p:nvPr/>
        </p:nvPicPr>
        <p:blipFill>
          <a:blip r:embed="rId4">
            <a:alphaModFix/>
          </a:blip>
          <a:stretch>
            <a:fillRect/>
          </a:stretch>
        </p:blipFill>
        <p:spPr>
          <a:xfrm>
            <a:off x="-39125" y="722500"/>
            <a:ext cx="4611126" cy="2286000"/>
          </a:xfrm>
          <a:prstGeom prst="rect">
            <a:avLst/>
          </a:prstGeom>
          <a:noFill/>
          <a:ln>
            <a:noFill/>
          </a:ln>
        </p:spPr>
      </p:pic>
      <p:sp>
        <p:nvSpPr>
          <p:cNvPr id="186" name="Google Shape;186;p3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Arizona Bark Scorpion</a:t>
            </a:r>
            <a:endParaRPr b="0" i="0" sz="2400" u="none" cap="none" strike="noStrike">
              <a:solidFill>
                <a:srgbClr val="FFFFFF"/>
              </a:solidFill>
              <a:latin typeface="Nunito"/>
              <a:ea typeface="Nunito"/>
              <a:cs typeface="Nunito"/>
              <a:sym typeface="Nunito"/>
            </a:endParaRPr>
          </a:p>
        </p:txBody>
      </p:sp>
      <p:sp>
        <p:nvSpPr>
          <p:cNvPr id="187" name="Google Shape;187;p34"/>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5"/>
          <p:cNvPicPr preferRelativeResize="0"/>
          <p:nvPr/>
        </p:nvPicPr>
        <p:blipFill rotWithShape="1">
          <a:blip r:embed="rId3">
            <a:alphaModFix/>
          </a:blip>
          <a:srcRect b="0" l="5712" r="9404" t="0"/>
          <a:stretch/>
        </p:blipFill>
        <p:spPr>
          <a:xfrm>
            <a:off x="0" y="574300"/>
            <a:ext cx="2442099" cy="4543677"/>
          </a:xfrm>
          <a:prstGeom prst="rect">
            <a:avLst/>
          </a:prstGeom>
          <a:noFill/>
          <a:ln>
            <a:noFill/>
          </a:ln>
        </p:spPr>
      </p:pic>
      <p:pic>
        <p:nvPicPr>
          <p:cNvPr id="193" name="Google Shape;193;p35"/>
          <p:cNvPicPr preferRelativeResize="0"/>
          <p:nvPr/>
        </p:nvPicPr>
        <p:blipFill rotWithShape="1">
          <a:blip r:embed="rId4">
            <a:alphaModFix/>
          </a:blip>
          <a:srcRect b="0" l="10641" r="8556" t="0"/>
          <a:stretch/>
        </p:blipFill>
        <p:spPr>
          <a:xfrm>
            <a:off x="2442100" y="574300"/>
            <a:ext cx="2129900" cy="4543677"/>
          </a:xfrm>
          <a:prstGeom prst="rect">
            <a:avLst/>
          </a:prstGeom>
          <a:noFill/>
          <a:ln>
            <a:noFill/>
          </a:ln>
        </p:spPr>
      </p:pic>
      <p:sp>
        <p:nvSpPr>
          <p:cNvPr id="194" name="Google Shape;194;p35"/>
          <p:cNvSpPr txBox="1"/>
          <p:nvPr/>
        </p:nvSpPr>
        <p:spPr>
          <a:xfrm>
            <a:off x="4845850" y="1429450"/>
            <a:ext cx="3873300" cy="20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The agave plant has a waxy coating that helps it save water. Its special shape helps catch water and send it to its roots.</a:t>
            </a:r>
            <a:endParaRPr sz="3000">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195" name="Google Shape;195;p3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Agave</a:t>
            </a:r>
            <a:endParaRPr b="0" i="0" sz="2400" u="none" cap="none" strike="noStrike">
              <a:solidFill>
                <a:srgbClr val="FFFFFF"/>
              </a:solidFill>
              <a:latin typeface="Nunito"/>
              <a:ea typeface="Nunito"/>
              <a:cs typeface="Nunito"/>
              <a:sym typeface="Nunito"/>
            </a:endParaRPr>
          </a:p>
        </p:txBody>
      </p:sp>
      <p:sp>
        <p:nvSpPr>
          <p:cNvPr id="196" name="Google Shape;196;p35"/>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6"/>
          <p:cNvSpPr/>
          <p:nvPr/>
        </p:nvSpPr>
        <p:spPr>
          <a:xfrm>
            <a:off x="2125" y="-33875"/>
            <a:ext cx="4572000" cy="5177400"/>
          </a:xfrm>
          <a:prstGeom prst="rect">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36"/>
          <p:cNvSpPr txBox="1"/>
          <p:nvPr/>
        </p:nvSpPr>
        <p:spPr>
          <a:xfrm>
            <a:off x="4863175" y="1282800"/>
            <a:ext cx="4175100" cy="257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2"/>
                </a:solidFill>
              </a:rPr>
              <a:t>It opens its flowers at night when it's cooler. This helps keep its pollen safe from the hot sun.</a:t>
            </a:r>
            <a:endParaRPr sz="3000">
              <a:solidFill>
                <a:schemeClr val="dk2"/>
              </a:solidFill>
            </a:endParaRPr>
          </a:p>
          <a:p>
            <a:pPr indent="0" lvl="0" marL="0" rtl="0" algn="l">
              <a:spcBef>
                <a:spcPts val="0"/>
              </a:spcBef>
              <a:spcAft>
                <a:spcPts val="0"/>
              </a:spcAft>
              <a:buNone/>
            </a:pPr>
            <a:r>
              <a:t/>
            </a:r>
            <a:endParaRPr sz="3000">
              <a:solidFill>
                <a:schemeClr val="dk2"/>
              </a:solidFill>
            </a:endParaRPr>
          </a:p>
        </p:txBody>
      </p:sp>
      <p:sp>
        <p:nvSpPr>
          <p:cNvPr id="203" name="Google Shape;203;p36"/>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
        <p:nvSpPr>
          <p:cNvPr id="204" name="Google Shape;204;p36"/>
          <p:cNvSpPr txBox="1"/>
          <p:nvPr/>
        </p:nvSpPr>
        <p:spPr>
          <a:xfrm>
            <a:off x="2125" y="213525"/>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Night-Blooming Cereus</a:t>
            </a:r>
            <a:endParaRPr b="0" i="0" sz="2400" u="none" cap="none" strike="noStrike">
              <a:solidFill>
                <a:srgbClr val="FFFFFF"/>
              </a:solidFill>
              <a:latin typeface="Nunito"/>
              <a:ea typeface="Nunito"/>
              <a:cs typeface="Nunito"/>
              <a:sym typeface="Nunito"/>
            </a:endParaRPr>
          </a:p>
        </p:txBody>
      </p:sp>
      <p:pic>
        <p:nvPicPr>
          <p:cNvPr id="205" name="Google Shape;205;p36"/>
          <p:cNvPicPr preferRelativeResize="0"/>
          <p:nvPr/>
        </p:nvPicPr>
        <p:blipFill>
          <a:blip r:embed="rId3">
            <a:alphaModFix/>
          </a:blip>
          <a:stretch>
            <a:fillRect/>
          </a:stretch>
        </p:blipFill>
        <p:spPr>
          <a:xfrm>
            <a:off x="0" y="1481925"/>
            <a:ext cx="4572000" cy="304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Free picture: creosote, bush, desert" id="109" name="Google Shape;109;p26"/>
          <p:cNvPicPr preferRelativeResize="0"/>
          <p:nvPr/>
        </p:nvPicPr>
        <p:blipFill rotWithShape="1">
          <a:blip r:embed="rId3">
            <a:alphaModFix/>
          </a:blip>
          <a:srcRect b="0" l="8425" r="14634" t="0"/>
          <a:stretch/>
        </p:blipFill>
        <p:spPr>
          <a:xfrm>
            <a:off x="2286000" y="406700"/>
            <a:ext cx="2286000" cy="2228525"/>
          </a:xfrm>
          <a:prstGeom prst="rect">
            <a:avLst/>
          </a:prstGeom>
          <a:noFill/>
          <a:ln>
            <a:noFill/>
          </a:ln>
        </p:spPr>
      </p:pic>
      <p:pic>
        <p:nvPicPr>
          <p:cNvPr id="110" name="Google Shape;110;p26"/>
          <p:cNvPicPr preferRelativeResize="0"/>
          <p:nvPr/>
        </p:nvPicPr>
        <p:blipFill rotWithShape="1">
          <a:blip r:embed="rId4">
            <a:alphaModFix/>
          </a:blip>
          <a:srcRect b="0" l="17818" r="4439" t="0"/>
          <a:stretch/>
        </p:blipFill>
        <p:spPr>
          <a:xfrm>
            <a:off x="0" y="406700"/>
            <a:ext cx="2286001" cy="2228525"/>
          </a:xfrm>
          <a:prstGeom prst="rect">
            <a:avLst/>
          </a:prstGeom>
          <a:noFill/>
          <a:ln>
            <a:noFill/>
          </a:ln>
        </p:spPr>
      </p:pic>
      <p:sp>
        <p:nvSpPr>
          <p:cNvPr id="111" name="Google Shape;111;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Nunito"/>
                <a:ea typeface="Nunito"/>
                <a:cs typeface="Nunito"/>
                <a:sym typeface="Nunito"/>
              </a:rPr>
              <a:t>Creosote</a:t>
            </a:r>
            <a:endParaRPr b="0" i="0" sz="2400" u="none" cap="none" strike="noStrike">
              <a:solidFill>
                <a:srgbClr val="FFFFFF"/>
              </a:solidFill>
              <a:latin typeface="Nunito"/>
              <a:ea typeface="Nunito"/>
              <a:cs typeface="Nunito"/>
              <a:sym typeface="Nunito"/>
            </a:endParaRPr>
          </a:p>
        </p:txBody>
      </p:sp>
      <p:sp>
        <p:nvSpPr>
          <p:cNvPr id="112" name="Google Shape;112;p26"/>
          <p:cNvSpPr txBox="1"/>
          <p:nvPr/>
        </p:nvSpPr>
        <p:spPr>
          <a:xfrm>
            <a:off x="4639850" y="1725150"/>
            <a:ext cx="4572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1400"/>
              <a:buFont typeface="Arial"/>
              <a:buNone/>
            </a:pPr>
            <a:r>
              <a:rPr lang="en" sz="3000">
                <a:solidFill>
                  <a:schemeClr val="dk2"/>
                </a:solidFill>
              </a:rPr>
              <a:t>Plants can lose water if their leaves are too big. Creosote bushes have small leaves with a waxy coating, so they don't lose as much water. </a:t>
            </a:r>
            <a:endParaRPr sz="3000">
              <a:solidFill>
                <a:schemeClr val="dk2"/>
              </a:solidFill>
            </a:endParaRPr>
          </a:p>
        </p:txBody>
      </p:sp>
      <p:pic>
        <p:nvPicPr>
          <p:cNvPr id="113" name="Google Shape;113;p26"/>
          <p:cNvPicPr preferRelativeResize="0"/>
          <p:nvPr/>
        </p:nvPicPr>
        <p:blipFill rotWithShape="1">
          <a:blip r:embed="rId5">
            <a:alphaModFix/>
          </a:blip>
          <a:srcRect b="6635" l="0" r="0" t="10930"/>
          <a:stretch/>
        </p:blipFill>
        <p:spPr>
          <a:xfrm>
            <a:off x="0" y="2635225"/>
            <a:ext cx="4572001" cy="2511924"/>
          </a:xfrm>
          <a:prstGeom prst="rect">
            <a:avLst/>
          </a:prstGeom>
          <a:noFill/>
          <a:ln>
            <a:noFill/>
          </a:ln>
        </p:spPr>
      </p:pic>
      <p:sp>
        <p:nvSpPr>
          <p:cNvPr id="114" name="Google Shape;114;p26"/>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7"/>
          <p:cNvPicPr preferRelativeResize="0"/>
          <p:nvPr/>
        </p:nvPicPr>
        <p:blipFill rotWithShape="1">
          <a:blip r:embed="rId3">
            <a:alphaModFix/>
          </a:blip>
          <a:srcRect b="2209" l="0" r="0" t="19999"/>
          <a:stretch/>
        </p:blipFill>
        <p:spPr>
          <a:xfrm>
            <a:off x="0" y="406700"/>
            <a:ext cx="4571999" cy="2368400"/>
          </a:xfrm>
          <a:prstGeom prst="rect">
            <a:avLst/>
          </a:prstGeom>
          <a:noFill/>
          <a:ln>
            <a:noFill/>
          </a:ln>
        </p:spPr>
      </p:pic>
      <p:sp>
        <p:nvSpPr>
          <p:cNvPr id="120" name="Google Shape;120;p2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Nunito"/>
                <a:ea typeface="Nunito"/>
                <a:cs typeface="Nunito"/>
                <a:sym typeface="Nunito"/>
              </a:rPr>
              <a:t>Elf Owl</a:t>
            </a:r>
            <a:endParaRPr b="0" i="0" sz="2400" u="none" cap="none" strike="noStrike">
              <a:solidFill>
                <a:srgbClr val="FFFFFF"/>
              </a:solidFill>
              <a:latin typeface="Nunito"/>
              <a:ea typeface="Nunito"/>
              <a:cs typeface="Nunito"/>
              <a:sym typeface="Nunito"/>
            </a:endParaRPr>
          </a:p>
        </p:txBody>
      </p:sp>
      <p:sp>
        <p:nvSpPr>
          <p:cNvPr id="121" name="Google Shape;121;p27"/>
          <p:cNvSpPr txBox="1"/>
          <p:nvPr/>
        </p:nvSpPr>
        <p:spPr>
          <a:xfrm>
            <a:off x="4666975" y="1812375"/>
            <a:ext cx="4572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1000"/>
              </a:spcAft>
              <a:buClr>
                <a:srgbClr val="000000"/>
              </a:buClr>
              <a:buSzPts val="1400"/>
              <a:buFont typeface="Arial"/>
              <a:buNone/>
            </a:pPr>
            <a:r>
              <a:rPr lang="en" sz="3000">
                <a:solidFill>
                  <a:schemeClr val="dk2"/>
                </a:solidFill>
              </a:rPr>
              <a:t>Elf owls are tiny owls that live in the holes of a saguaro cactus. Inside the cactus is cooler and keeps them safe from the sun.</a:t>
            </a:r>
            <a:endParaRPr b="0" i="0" sz="3000" u="none" cap="none" strike="noStrike">
              <a:solidFill>
                <a:schemeClr val="dk2"/>
              </a:solidFill>
              <a:latin typeface="Arial"/>
              <a:ea typeface="Arial"/>
              <a:cs typeface="Arial"/>
              <a:sym typeface="Arial"/>
            </a:endParaRPr>
          </a:p>
        </p:txBody>
      </p:sp>
      <p:pic>
        <p:nvPicPr>
          <p:cNvPr id="122" name="Google Shape;122;p27"/>
          <p:cNvPicPr preferRelativeResize="0"/>
          <p:nvPr/>
        </p:nvPicPr>
        <p:blipFill rotWithShape="1">
          <a:blip r:embed="rId4">
            <a:alphaModFix/>
          </a:blip>
          <a:srcRect b="13481" l="0" r="0" t="9960"/>
          <a:stretch/>
        </p:blipFill>
        <p:spPr>
          <a:xfrm>
            <a:off x="0" y="2775100"/>
            <a:ext cx="4572001" cy="2368400"/>
          </a:xfrm>
          <a:prstGeom prst="rect">
            <a:avLst/>
          </a:prstGeom>
          <a:noFill/>
          <a:ln>
            <a:noFill/>
          </a:ln>
        </p:spPr>
      </p:pic>
      <p:sp>
        <p:nvSpPr>
          <p:cNvPr id="123" name="Google Shape;123;p27"/>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File:Carnegiea gigantea in Saguaro National Park near Tucson ..." id="128" name="Google Shape;128;p28"/>
          <p:cNvPicPr preferRelativeResize="0"/>
          <p:nvPr/>
        </p:nvPicPr>
        <p:blipFill rotWithShape="1">
          <a:blip r:embed="rId3">
            <a:alphaModFix/>
          </a:blip>
          <a:srcRect b="0" l="33210" r="11994" t="0"/>
          <a:stretch/>
        </p:blipFill>
        <p:spPr>
          <a:xfrm>
            <a:off x="0" y="428450"/>
            <a:ext cx="1937775" cy="4715049"/>
          </a:xfrm>
          <a:prstGeom prst="rect">
            <a:avLst/>
          </a:prstGeom>
          <a:noFill/>
          <a:ln>
            <a:noFill/>
          </a:ln>
        </p:spPr>
      </p:pic>
      <p:pic>
        <p:nvPicPr>
          <p:cNvPr id="129" name="Google Shape;129;p28"/>
          <p:cNvPicPr preferRelativeResize="0"/>
          <p:nvPr/>
        </p:nvPicPr>
        <p:blipFill rotWithShape="1">
          <a:blip r:embed="rId4">
            <a:alphaModFix/>
          </a:blip>
          <a:srcRect b="0" l="1563" r="3704" t="0"/>
          <a:stretch/>
        </p:blipFill>
        <p:spPr>
          <a:xfrm>
            <a:off x="1937775" y="428450"/>
            <a:ext cx="2634225" cy="4715049"/>
          </a:xfrm>
          <a:prstGeom prst="rect">
            <a:avLst/>
          </a:prstGeom>
          <a:noFill/>
          <a:ln>
            <a:noFill/>
          </a:ln>
        </p:spPr>
      </p:pic>
      <p:sp>
        <p:nvSpPr>
          <p:cNvPr id="130" name="Google Shape;130;p2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Nunito"/>
                <a:ea typeface="Nunito"/>
                <a:cs typeface="Nunito"/>
                <a:sym typeface="Nunito"/>
              </a:rPr>
              <a:t>Saguaros</a:t>
            </a:r>
            <a:endParaRPr b="0" i="0" sz="2400" u="none" cap="none" strike="noStrike">
              <a:solidFill>
                <a:srgbClr val="FFFFFF"/>
              </a:solidFill>
              <a:latin typeface="Nunito"/>
              <a:ea typeface="Nunito"/>
              <a:cs typeface="Nunito"/>
              <a:sym typeface="Nunito"/>
            </a:endParaRPr>
          </a:p>
        </p:txBody>
      </p:sp>
      <p:sp>
        <p:nvSpPr>
          <p:cNvPr id="131" name="Google Shape;131;p28"/>
          <p:cNvSpPr txBox="1"/>
          <p:nvPr/>
        </p:nvSpPr>
        <p:spPr>
          <a:xfrm>
            <a:off x="4653400" y="1418938"/>
            <a:ext cx="45720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1400"/>
              <a:buFont typeface="Arial"/>
              <a:buNone/>
            </a:pPr>
            <a:r>
              <a:rPr lang="en" sz="3000">
                <a:solidFill>
                  <a:schemeClr val="dk2"/>
                </a:solidFill>
              </a:rPr>
              <a:t>The inside of a saguaro cactus is soft and spongy. It can get bigger when it rains to hold lots of water. This helps the cactus save water for dry days.</a:t>
            </a:r>
            <a:endParaRPr b="0" i="0" sz="3000" u="none" cap="none" strike="noStrike">
              <a:solidFill>
                <a:schemeClr val="dk2"/>
              </a:solidFill>
              <a:latin typeface="Arial"/>
              <a:ea typeface="Arial"/>
              <a:cs typeface="Arial"/>
              <a:sym typeface="Arial"/>
            </a:endParaRPr>
          </a:p>
        </p:txBody>
      </p:sp>
      <p:sp>
        <p:nvSpPr>
          <p:cNvPr id="132" name="Google Shape;132;p28"/>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9"/>
          <p:cNvPicPr preferRelativeResize="0"/>
          <p:nvPr/>
        </p:nvPicPr>
        <p:blipFill rotWithShape="1">
          <a:blip r:embed="rId3">
            <a:alphaModFix/>
          </a:blip>
          <a:srcRect b="0" l="0" r="0" t="23629"/>
          <a:stretch/>
        </p:blipFill>
        <p:spPr>
          <a:xfrm>
            <a:off x="0" y="527876"/>
            <a:ext cx="4572000" cy="2426598"/>
          </a:xfrm>
          <a:prstGeom prst="rect">
            <a:avLst/>
          </a:prstGeom>
          <a:noFill/>
          <a:ln>
            <a:noFill/>
          </a:ln>
        </p:spPr>
      </p:pic>
      <p:pic>
        <p:nvPicPr>
          <p:cNvPr id="138" name="Google Shape;138;p29"/>
          <p:cNvPicPr preferRelativeResize="0"/>
          <p:nvPr/>
        </p:nvPicPr>
        <p:blipFill rotWithShape="1">
          <a:blip r:embed="rId4">
            <a:alphaModFix/>
          </a:blip>
          <a:srcRect b="8011" l="0" r="0" t="15325"/>
          <a:stretch/>
        </p:blipFill>
        <p:spPr>
          <a:xfrm>
            <a:off x="0" y="2571750"/>
            <a:ext cx="4572001" cy="2571752"/>
          </a:xfrm>
          <a:prstGeom prst="rect">
            <a:avLst/>
          </a:prstGeom>
          <a:noFill/>
          <a:ln>
            <a:noFill/>
          </a:ln>
        </p:spPr>
      </p:pic>
      <p:sp>
        <p:nvSpPr>
          <p:cNvPr id="139" name="Google Shape;139;p2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Desert Tortoise</a:t>
            </a:r>
            <a:endParaRPr b="0" i="0" sz="2400" u="none" cap="none" strike="noStrike">
              <a:solidFill>
                <a:srgbClr val="FFFFFF"/>
              </a:solidFill>
              <a:latin typeface="Nunito"/>
              <a:ea typeface="Nunito"/>
              <a:cs typeface="Nunito"/>
              <a:sym typeface="Nunito"/>
            </a:endParaRPr>
          </a:p>
        </p:txBody>
      </p:sp>
      <p:sp>
        <p:nvSpPr>
          <p:cNvPr id="140" name="Google Shape;140;p29"/>
          <p:cNvSpPr txBox="1"/>
          <p:nvPr/>
        </p:nvSpPr>
        <p:spPr>
          <a:xfrm>
            <a:off x="4657225" y="1332700"/>
            <a:ext cx="4062000" cy="19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Desert tortoises dig deep burrows to stay cool. Their bodies can store lots of water, so they can go a long time without drinking.</a:t>
            </a:r>
            <a:endParaRPr sz="3000">
              <a:solidFill>
                <a:schemeClr val="dk2"/>
              </a:solidFill>
            </a:endParaRPr>
          </a:p>
        </p:txBody>
      </p:sp>
      <p:sp>
        <p:nvSpPr>
          <p:cNvPr id="141" name="Google Shape;141;p29"/>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0"/>
          <p:cNvSpPr txBox="1"/>
          <p:nvPr/>
        </p:nvSpPr>
        <p:spPr>
          <a:xfrm>
            <a:off x="4782975" y="1332700"/>
            <a:ext cx="4062000" cy="19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When it's dry, the ocotillo plant has no leaves. After it rains, it grows small green leaves to get energy from the sun.</a:t>
            </a:r>
            <a:endParaRPr sz="3000">
              <a:solidFill>
                <a:schemeClr val="dk2"/>
              </a:solidFill>
            </a:endParaRPr>
          </a:p>
          <a:p>
            <a:pPr indent="0" lvl="0" marL="0" rtl="0" algn="l">
              <a:spcBef>
                <a:spcPts val="0"/>
              </a:spcBef>
              <a:spcAft>
                <a:spcPts val="0"/>
              </a:spcAft>
              <a:buNone/>
            </a:pPr>
            <a:r>
              <a:t/>
            </a:r>
            <a:endParaRPr>
              <a:solidFill>
                <a:schemeClr val="dk2"/>
              </a:solidFill>
            </a:endParaRPr>
          </a:p>
        </p:txBody>
      </p:sp>
      <p:pic>
        <p:nvPicPr>
          <p:cNvPr id="147" name="Google Shape;147;p30"/>
          <p:cNvPicPr preferRelativeResize="0"/>
          <p:nvPr/>
        </p:nvPicPr>
        <p:blipFill rotWithShape="1">
          <a:blip r:embed="rId3">
            <a:alphaModFix/>
          </a:blip>
          <a:srcRect b="0" l="22438" r="0" t="0"/>
          <a:stretch/>
        </p:blipFill>
        <p:spPr>
          <a:xfrm>
            <a:off x="0" y="511425"/>
            <a:ext cx="2386100" cy="4632074"/>
          </a:xfrm>
          <a:prstGeom prst="rect">
            <a:avLst/>
          </a:prstGeom>
          <a:noFill/>
          <a:ln>
            <a:noFill/>
          </a:ln>
        </p:spPr>
      </p:pic>
      <p:pic>
        <p:nvPicPr>
          <p:cNvPr id="148" name="Google Shape;148;p30"/>
          <p:cNvPicPr preferRelativeResize="0"/>
          <p:nvPr/>
        </p:nvPicPr>
        <p:blipFill rotWithShape="1">
          <a:blip r:embed="rId4">
            <a:alphaModFix/>
          </a:blip>
          <a:srcRect b="5231" l="23187" r="8027" t="0"/>
          <a:stretch/>
        </p:blipFill>
        <p:spPr>
          <a:xfrm>
            <a:off x="2386100" y="553650"/>
            <a:ext cx="2185900" cy="4589851"/>
          </a:xfrm>
          <a:prstGeom prst="rect">
            <a:avLst/>
          </a:prstGeom>
          <a:noFill/>
          <a:ln>
            <a:noFill/>
          </a:ln>
        </p:spPr>
      </p:pic>
      <p:sp>
        <p:nvSpPr>
          <p:cNvPr id="149" name="Google Shape;149;p3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Ocotillo Plant</a:t>
            </a:r>
            <a:endParaRPr b="0" i="0" sz="2400" u="none" cap="none" strike="noStrike">
              <a:solidFill>
                <a:srgbClr val="FFFFFF"/>
              </a:solidFill>
              <a:latin typeface="Nunito"/>
              <a:ea typeface="Nunito"/>
              <a:cs typeface="Nunito"/>
              <a:sym typeface="Nunito"/>
            </a:endParaRPr>
          </a:p>
        </p:txBody>
      </p:sp>
      <p:sp>
        <p:nvSpPr>
          <p:cNvPr id="150" name="Google Shape;150;p30"/>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1"/>
          <p:cNvSpPr txBox="1"/>
          <p:nvPr/>
        </p:nvSpPr>
        <p:spPr>
          <a:xfrm>
            <a:off x="4783000" y="1278550"/>
            <a:ext cx="4300800" cy="20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The spiny desert lizard has tough scales that help keep water inside its body. It looks for shade when it gets too hot.</a:t>
            </a:r>
            <a:endParaRPr sz="3000">
              <a:solidFill>
                <a:schemeClr val="dk2"/>
              </a:solidFill>
            </a:endParaRPr>
          </a:p>
          <a:p>
            <a:pPr indent="0" lvl="0" marL="0" rtl="0" algn="l">
              <a:spcBef>
                <a:spcPts val="0"/>
              </a:spcBef>
              <a:spcAft>
                <a:spcPts val="0"/>
              </a:spcAft>
              <a:buNone/>
            </a:pPr>
            <a:r>
              <a:t/>
            </a:r>
            <a:endParaRPr sz="1500">
              <a:solidFill>
                <a:schemeClr val="dk2"/>
              </a:solidFill>
            </a:endParaRPr>
          </a:p>
        </p:txBody>
      </p:sp>
      <p:pic>
        <p:nvPicPr>
          <p:cNvPr id="156" name="Google Shape;156;p31"/>
          <p:cNvPicPr preferRelativeResize="0"/>
          <p:nvPr/>
        </p:nvPicPr>
        <p:blipFill rotWithShape="1">
          <a:blip r:embed="rId3">
            <a:alphaModFix/>
          </a:blip>
          <a:srcRect b="0" l="-42207" r="0" t="0"/>
          <a:stretch/>
        </p:blipFill>
        <p:spPr>
          <a:xfrm>
            <a:off x="-891375" y="624600"/>
            <a:ext cx="2932850" cy="4518900"/>
          </a:xfrm>
          <a:prstGeom prst="rect">
            <a:avLst/>
          </a:prstGeom>
          <a:noFill/>
          <a:ln>
            <a:noFill/>
          </a:ln>
        </p:spPr>
      </p:pic>
      <p:pic>
        <p:nvPicPr>
          <p:cNvPr id="157" name="Google Shape;157;p31"/>
          <p:cNvPicPr preferRelativeResize="0"/>
          <p:nvPr/>
        </p:nvPicPr>
        <p:blipFill rotWithShape="1">
          <a:blip r:embed="rId4">
            <a:alphaModFix/>
          </a:blip>
          <a:srcRect b="0" l="19698" r="0" t="0"/>
          <a:stretch/>
        </p:blipFill>
        <p:spPr>
          <a:xfrm>
            <a:off x="2041475" y="624600"/>
            <a:ext cx="2530524" cy="2152625"/>
          </a:xfrm>
          <a:prstGeom prst="rect">
            <a:avLst/>
          </a:prstGeom>
          <a:noFill/>
          <a:ln>
            <a:noFill/>
          </a:ln>
        </p:spPr>
      </p:pic>
      <p:pic>
        <p:nvPicPr>
          <p:cNvPr id="158" name="Google Shape;158;p31"/>
          <p:cNvPicPr preferRelativeResize="0"/>
          <p:nvPr/>
        </p:nvPicPr>
        <p:blipFill rotWithShape="1">
          <a:blip r:embed="rId5">
            <a:alphaModFix/>
          </a:blip>
          <a:srcRect b="11777" l="0" r="0" t="0"/>
          <a:stretch/>
        </p:blipFill>
        <p:spPr>
          <a:xfrm>
            <a:off x="2041475" y="2676625"/>
            <a:ext cx="2530525" cy="2466875"/>
          </a:xfrm>
          <a:prstGeom prst="rect">
            <a:avLst/>
          </a:prstGeom>
          <a:noFill/>
          <a:ln>
            <a:noFill/>
          </a:ln>
        </p:spPr>
      </p:pic>
      <p:sp>
        <p:nvSpPr>
          <p:cNvPr id="159" name="Google Shape;159;p3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Spiny Desert Lizard</a:t>
            </a:r>
            <a:endParaRPr b="0" i="0" sz="2400" u="none" cap="none" strike="noStrike">
              <a:solidFill>
                <a:srgbClr val="FFFFFF"/>
              </a:solidFill>
              <a:latin typeface="Nunito"/>
              <a:ea typeface="Nunito"/>
              <a:cs typeface="Nunito"/>
              <a:sym typeface="Nunito"/>
            </a:endParaRPr>
          </a:p>
        </p:txBody>
      </p:sp>
      <p:sp>
        <p:nvSpPr>
          <p:cNvPr id="160" name="Google Shape;160;p31"/>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nvSpPr>
        <p:spPr>
          <a:xfrm>
            <a:off x="4871025" y="1806725"/>
            <a:ext cx="4087200" cy="20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rPr>
              <a:t>The kangaroo rat never needs to drink water. It gets all its water from the seeds it eats.</a:t>
            </a:r>
            <a:endParaRPr sz="3000">
              <a:solidFill>
                <a:schemeClr val="dk2"/>
              </a:solidFill>
            </a:endParaRPr>
          </a:p>
        </p:txBody>
      </p:sp>
      <p:pic>
        <p:nvPicPr>
          <p:cNvPr id="166" name="Google Shape;166;p32"/>
          <p:cNvPicPr preferRelativeResize="0"/>
          <p:nvPr/>
        </p:nvPicPr>
        <p:blipFill rotWithShape="1">
          <a:blip r:embed="rId3">
            <a:alphaModFix/>
          </a:blip>
          <a:srcRect b="-7639" l="0" r="0" t="7640"/>
          <a:stretch/>
        </p:blipFill>
        <p:spPr>
          <a:xfrm>
            <a:off x="0" y="540425"/>
            <a:ext cx="4571999" cy="2963357"/>
          </a:xfrm>
          <a:prstGeom prst="rect">
            <a:avLst/>
          </a:prstGeom>
          <a:noFill/>
          <a:ln>
            <a:noFill/>
          </a:ln>
        </p:spPr>
      </p:pic>
      <p:sp>
        <p:nvSpPr>
          <p:cNvPr id="167" name="Google Shape;167;p3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Kangaroo rat</a:t>
            </a:r>
            <a:endParaRPr b="0" i="0" sz="2400" u="none" cap="none" strike="noStrike">
              <a:solidFill>
                <a:srgbClr val="FFFFFF"/>
              </a:solidFill>
              <a:latin typeface="Nunito"/>
              <a:ea typeface="Nunito"/>
              <a:cs typeface="Nunito"/>
              <a:sym typeface="Nunito"/>
            </a:endParaRPr>
          </a:p>
        </p:txBody>
      </p:sp>
      <p:pic>
        <p:nvPicPr>
          <p:cNvPr id="168" name="Google Shape;168;p32"/>
          <p:cNvPicPr preferRelativeResize="0"/>
          <p:nvPr/>
        </p:nvPicPr>
        <p:blipFill rotWithShape="1">
          <a:blip r:embed="rId4">
            <a:alphaModFix/>
          </a:blip>
          <a:srcRect b="2992" l="0" r="0" t="30221"/>
          <a:stretch/>
        </p:blipFill>
        <p:spPr>
          <a:xfrm>
            <a:off x="0" y="3145325"/>
            <a:ext cx="4572000" cy="1998176"/>
          </a:xfrm>
          <a:prstGeom prst="rect">
            <a:avLst/>
          </a:prstGeom>
          <a:noFill/>
          <a:ln>
            <a:noFill/>
          </a:ln>
        </p:spPr>
      </p:pic>
      <p:sp>
        <p:nvSpPr>
          <p:cNvPr id="169" name="Google Shape;169;p32"/>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Animal</a:t>
            </a:r>
            <a:endParaRPr b="1" sz="2100">
              <a:solidFill>
                <a:schemeClr val="accen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3"/>
          <p:cNvSpPr txBox="1"/>
          <p:nvPr/>
        </p:nvSpPr>
        <p:spPr>
          <a:xfrm>
            <a:off x="4783550" y="668350"/>
            <a:ext cx="4386000" cy="20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2"/>
                </a:solidFill>
              </a:rPr>
              <a:t>Plants can lose water through their leaves if the leaves are too big. The palo verde has small leaves to save water. It also has green bark. The green bark helps the tree make food from sunlight, just like leaves do. This way, the tree can still grow even when it has very tiny leaves.</a:t>
            </a:r>
            <a:endParaRPr sz="2500">
              <a:solidFill>
                <a:schemeClr val="dk2"/>
              </a:solidFill>
            </a:endParaRPr>
          </a:p>
          <a:p>
            <a:pPr indent="0" lvl="0" marL="0" rtl="0" algn="l">
              <a:spcBef>
                <a:spcPts val="0"/>
              </a:spcBef>
              <a:spcAft>
                <a:spcPts val="0"/>
              </a:spcAft>
              <a:buNone/>
            </a:pPr>
            <a:r>
              <a:t/>
            </a:r>
            <a:endParaRPr>
              <a:solidFill>
                <a:schemeClr val="dk2"/>
              </a:solidFill>
            </a:endParaRPr>
          </a:p>
        </p:txBody>
      </p:sp>
      <p:pic>
        <p:nvPicPr>
          <p:cNvPr id="175" name="Google Shape;175;p33"/>
          <p:cNvPicPr preferRelativeResize="0"/>
          <p:nvPr/>
        </p:nvPicPr>
        <p:blipFill rotWithShape="1">
          <a:blip r:embed="rId3">
            <a:alphaModFix/>
          </a:blip>
          <a:srcRect b="0" l="11331" r="0" t="0"/>
          <a:stretch/>
        </p:blipFill>
        <p:spPr>
          <a:xfrm>
            <a:off x="0" y="734750"/>
            <a:ext cx="2625150" cy="4408751"/>
          </a:xfrm>
          <a:prstGeom prst="rect">
            <a:avLst/>
          </a:prstGeom>
          <a:noFill/>
          <a:ln>
            <a:noFill/>
          </a:ln>
        </p:spPr>
      </p:pic>
      <p:sp>
        <p:nvSpPr>
          <p:cNvPr id="176" name="Google Shape;176;p33"/>
          <p:cNvSpPr txBox="1"/>
          <p:nvPr/>
        </p:nvSpPr>
        <p:spPr>
          <a:xfrm>
            <a:off x="0" y="0"/>
            <a:ext cx="46122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rotWithShape="0" algn="bl">
              <a:srgbClr val="000000"/>
            </a:outerShdw>
          </a:effectLst>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 sz="2400">
                <a:solidFill>
                  <a:srgbClr val="FFFFFF"/>
                </a:solidFill>
                <a:latin typeface="Nunito"/>
                <a:ea typeface="Nunito"/>
                <a:cs typeface="Nunito"/>
                <a:sym typeface="Nunito"/>
              </a:rPr>
              <a:t>Palo Verde</a:t>
            </a:r>
            <a:endParaRPr b="0" i="0" sz="2400" u="none" cap="none" strike="noStrike">
              <a:solidFill>
                <a:srgbClr val="FFFFFF"/>
              </a:solidFill>
              <a:latin typeface="Nunito"/>
              <a:ea typeface="Nunito"/>
              <a:cs typeface="Nunito"/>
              <a:sym typeface="Nunito"/>
            </a:endParaRPr>
          </a:p>
        </p:txBody>
      </p:sp>
      <p:pic>
        <p:nvPicPr>
          <p:cNvPr id="177" name="Google Shape;177;p33"/>
          <p:cNvPicPr preferRelativeResize="0"/>
          <p:nvPr/>
        </p:nvPicPr>
        <p:blipFill rotWithShape="1">
          <a:blip r:embed="rId4">
            <a:alphaModFix/>
          </a:blip>
          <a:srcRect b="4104" l="25627" r="9508" t="0"/>
          <a:stretch/>
        </p:blipFill>
        <p:spPr>
          <a:xfrm>
            <a:off x="2625150" y="734750"/>
            <a:ext cx="1986976" cy="4408750"/>
          </a:xfrm>
          <a:prstGeom prst="rect">
            <a:avLst/>
          </a:prstGeom>
          <a:noFill/>
          <a:ln>
            <a:noFill/>
          </a:ln>
        </p:spPr>
      </p:pic>
      <p:sp>
        <p:nvSpPr>
          <p:cNvPr id="178" name="Google Shape;178;p33"/>
          <p:cNvSpPr txBox="1"/>
          <p:nvPr/>
        </p:nvSpPr>
        <p:spPr>
          <a:xfrm>
            <a:off x="7960375" y="80950"/>
            <a:ext cx="1077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accent1"/>
                </a:solidFill>
              </a:rPr>
              <a:t>Plant</a:t>
            </a:r>
            <a:endParaRPr b="1" sz="2100">
              <a:solidFill>
                <a:schemeClr val="accen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