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unito"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92c423c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92c423c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8df9253d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8df9253d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8df9253d8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8df9253d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127f30c3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127f30c3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892c423c0_6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892c423c0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8939b47b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38939b47b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39ded61e3a1ae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39ded61e3a1ae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8e3d3dbc0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8e3d3dbc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293298a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293298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892c423c0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3892c423c0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293298a0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93298a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c05f01a2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3c05f01a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c05f01a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c05f01a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38939b47b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38939b47b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8939b47b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8939b47b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56.jpe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Extreme Life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Arizona Astrobiology Center</a:t>
            </a:r>
            <a:endParaRPr/>
          </a:p>
        </p:txBody>
      </p:sp>
      <p:pic>
        <p:nvPicPr>
          <p:cNvPr id="56" name="Google Shape;56;p13" descr="File:Grand Prismatic Spring, Yellowstone National Park (3646969937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648967"/>
            <a:ext cx="2917852" cy="1494531"/>
          </a:xfrm>
          <a:prstGeom prst="rect">
            <a:avLst/>
          </a:prstGeom>
          <a:noFill/>
          <a:ln>
            <a:noFill/>
          </a:ln>
        </p:spPr>
      </p:pic>
      <p:pic>
        <p:nvPicPr>
          <p:cNvPr id="57" name="Google Shape;57;p13" descr="File:BlackSmoker.jpg - Wikipedia"/>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17844" y="3648967"/>
            <a:ext cx="2240742" cy="1494530"/>
          </a:xfrm>
          <a:prstGeom prst="rect">
            <a:avLst/>
          </a:prstGeom>
          <a:noFill/>
          <a:ln>
            <a:noFill/>
          </a:ln>
        </p:spPr>
      </p:pic>
      <p:pic>
        <p:nvPicPr>
          <p:cNvPr id="58" name="Google Shape;58;p13" descr="File:Licancabur Volcano, Atacama Desert, Chile (27971833143).jpg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481680" y="686251"/>
            <a:ext cx="2170225" cy="1220751"/>
          </a:xfrm>
          <a:prstGeom prst="rect">
            <a:avLst/>
          </a:prstGeom>
          <a:noFill/>
          <a:ln>
            <a:noFill/>
          </a:ln>
        </p:spPr>
      </p:pic>
      <p:pic>
        <p:nvPicPr>
          <p:cNvPr id="59" name="Google Shape;59;p13" descr="File:Piedras Rojas, Atacama Desert, Chile.jpg - Wikipedia"/>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151296" y="3648968"/>
            <a:ext cx="1992704" cy="1494532"/>
          </a:xfrm>
          <a:prstGeom prst="rect">
            <a:avLst/>
          </a:prstGeom>
          <a:noFill/>
          <a:ln>
            <a:noFill/>
          </a:ln>
        </p:spPr>
      </p:pic>
      <p:pic>
        <p:nvPicPr>
          <p:cNvPr id="60" name="Google Shape;60;p13" descr="File:A view of Antarctica's ice sheet and mountains.jpeg ..."/>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158593" y="3648973"/>
            <a:ext cx="1992704" cy="1494528"/>
          </a:xfrm>
          <a:prstGeom prst="rect">
            <a:avLst/>
          </a:prstGeom>
          <a:noFill/>
          <a:ln>
            <a:noFill/>
          </a:ln>
        </p:spPr>
      </p:pic>
      <p:pic>
        <p:nvPicPr>
          <p:cNvPr id="61" name="Google Shape;61;p13" descr="File:View of the Riiser-Larsen Ice Shelf in Antarctica.jpg - Wikipedia"/>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481667" y="1907000"/>
            <a:ext cx="1725438" cy="122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p:nvPr/>
        </p:nvSpPr>
        <p:spPr>
          <a:xfrm>
            <a:off x="0" y="406775"/>
            <a:ext cx="4572000" cy="2248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0" name="Google Shape;150;p22"/>
          <p:cNvPicPr preferRelativeResize="0"/>
          <p:nvPr/>
        </p:nvPicPr>
        <p:blipFill>
          <a:blip r:embed="rId3">
            <a:alphaModFix/>
          </a:blip>
          <a:stretch>
            <a:fillRect/>
          </a:stretch>
        </p:blipFill>
        <p:spPr>
          <a:xfrm>
            <a:off x="539325" y="406800"/>
            <a:ext cx="3493359" cy="2248452"/>
          </a:xfrm>
          <a:prstGeom prst="rect">
            <a:avLst/>
          </a:prstGeom>
          <a:noFill/>
          <a:ln>
            <a:noFill/>
          </a:ln>
        </p:spPr>
      </p:pic>
      <p:sp>
        <p:nvSpPr>
          <p:cNvPr id="151" name="Google Shape;151;p22"/>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Yeti Crabs</a:t>
            </a:r>
            <a:endParaRPr sz="2400">
              <a:solidFill>
                <a:srgbClr val="FFFFFF"/>
              </a:solidFill>
              <a:latin typeface="Nunito"/>
              <a:ea typeface="Nunito"/>
              <a:cs typeface="Nunito"/>
              <a:sym typeface="Nunito"/>
            </a:endParaRPr>
          </a:p>
        </p:txBody>
      </p:sp>
      <p:pic>
        <p:nvPicPr>
          <p:cNvPr id="152" name="Google Shape;152;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406800"/>
            <a:ext cx="4572000" cy="2915400"/>
          </a:xfrm>
          <a:prstGeom prst="rect">
            <a:avLst/>
          </a:prstGeom>
          <a:noFill/>
          <a:ln>
            <a:noFill/>
          </a:ln>
        </p:spPr>
      </p:pic>
      <p:sp>
        <p:nvSpPr>
          <p:cNvPr id="153" name="Google Shape;153;p22"/>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Deep Sea Hydrothermal Vents</a:t>
            </a:r>
            <a:endParaRPr sz="2400">
              <a:solidFill>
                <a:srgbClr val="FFFFFF"/>
              </a:solidFill>
              <a:latin typeface="Nunito"/>
              <a:ea typeface="Nunito"/>
              <a:cs typeface="Nunito"/>
              <a:sym typeface="Nunito"/>
            </a:endParaRPr>
          </a:p>
        </p:txBody>
      </p:sp>
      <p:sp>
        <p:nvSpPr>
          <p:cNvPr id="154" name="Google Shape;154;p22"/>
          <p:cNvSpPr txBox="1"/>
          <p:nvPr/>
        </p:nvSpPr>
        <p:spPr>
          <a:xfrm>
            <a:off x="4572000" y="3322200"/>
            <a:ext cx="4572000" cy="182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These fuzzy crabs live in deep parts of the ocean where there are no plants because there’s no sunlight. Because of that, life there gets its energy from bacteria that use chemicals from hydrothermal vents.</a:t>
            </a:r>
            <a:endParaRPr>
              <a:solidFill>
                <a:schemeClr val="dk2"/>
              </a:solidFill>
            </a:endParaRPr>
          </a:p>
          <a:p>
            <a:pPr marL="0" lvl="0" indent="0" algn="l" rtl="0">
              <a:spcBef>
                <a:spcPts val="1000"/>
              </a:spcBef>
              <a:spcAft>
                <a:spcPts val="1000"/>
              </a:spcAft>
              <a:buNone/>
            </a:pPr>
            <a:r>
              <a:rPr lang="en">
                <a:solidFill>
                  <a:schemeClr val="dk2"/>
                </a:solidFill>
              </a:rPr>
              <a:t>Yeti crabs use their long furry arms to grow bacteria by waving their arms over the mineral-rich water from the hydrothermal vents. Then they eat the bacteria.</a:t>
            </a:r>
            <a:endParaRPr>
              <a:solidFill>
                <a:schemeClr val="dk2"/>
              </a:solidFill>
            </a:endParaRPr>
          </a:p>
        </p:txBody>
      </p:sp>
      <p:sp>
        <p:nvSpPr>
          <p:cNvPr id="155" name="Google Shape;155;p22"/>
          <p:cNvSpPr/>
          <p:nvPr/>
        </p:nvSpPr>
        <p:spPr>
          <a:xfrm>
            <a:off x="0" y="2655225"/>
            <a:ext cx="4572000" cy="2619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7" name="Google Shape;157;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226150" y="537275"/>
            <a:ext cx="4572001" cy="2571749"/>
          </a:xfrm>
          <a:prstGeom prst="rect">
            <a:avLst/>
          </a:prstGeom>
          <a:noFill/>
          <a:ln>
            <a:noFill/>
          </a:ln>
        </p:spPr>
      </p:pic>
      <p:pic>
        <p:nvPicPr>
          <p:cNvPr id="2" name="Picture 2" descr="Yeti Crab | What's in a Name?">
            <a:extLst>
              <a:ext uri="{FF2B5EF4-FFF2-40B4-BE49-F238E27FC236}">
                <a16:creationId xmlns:a16="http://schemas.microsoft.com/office/drawing/2014/main" id="{66117919-2C57-0F3C-D66F-F980A1D0B42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9325" y="2745241"/>
            <a:ext cx="3401786" cy="226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descr="california mussel Mytilus californianus | Paul Asman and Jill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85275"/>
            <a:ext cx="4572001" cy="2540449"/>
          </a:xfrm>
          <a:prstGeom prst="rect">
            <a:avLst/>
          </a:prstGeom>
          <a:noFill/>
          <a:ln>
            <a:noFill/>
          </a:ln>
        </p:spPr>
      </p:pic>
      <p:sp>
        <p:nvSpPr>
          <p:cNvPr id="163" name="Google Shape;163;p23"/>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Mussels</a:t>
            </a:r>
            <a:endParaRPr sz="2400">
              <a:solidFill>
                <a:srgbClr val="FFFFFF"/>
              </a:solidFill>
              <a:latin typeface="Nunito"/>
              <a:ea typeface="Nunito"/>
              <a:cs typeface="Nunito"/>
              <a:sym typeface="Nunito"/>
            </a:endParaRPr>
          </a:p>
        </p:txBody>
      </p:sp>
      <p:pic>
        <p:nvPicPr>
          <p:cNvPr id="164" name="Google Shape;164;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385275"/>
            <a:ext cx="4571999" cy="2772601"/>
          </a:xfrm>
          <a:prstGeom prst="rect">
            <a:avLst/>
          </a:prstGeom>
          <a:noFill/>
          <a:ln>
            <a:noFill/>
          </a:ln>
        </p:spPr>
      </p:pic>
      <p:sp>
        <p:nvSpPr>
          <p:cNvPr id="165" name="Google Shape;165;p23"/>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Intertidal Zones</a:t>
            </a:r>
            <a:endParaRPr sz="2400">
              <a:solidFill>
                <a:srgbClr val="FFFFFF"/>
              </a:solidFill>
              <a:latin typeface="Nunito"/>
              <a:ea typeface="Nunito"/>
              <a:cs typeface="Nunito"/>
              <a:sym typeface="Nunito"/>
            </a:endParaRPr>
          </a:p>
        </p:txBody>
      </p:sp>
      <p:sp>
        <p:nvSpPr>
          <p:cNvPr id="166" name="Google Shape;166;p23"/>
          <p:cNvSpPr txBox="1"/>
          <p:nvPr/>
        </p:nvSpPr>
        <p:spPr>
          <a:xfrm>
            <a:off x="4572000" y="3157875"/>
            <a:ext cx="4572000" cy="203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Mussels live along coastlines where the waves are constantly crashing against rocks. To keep themselves from being pulled off the rocks by the waves, mussels attach themselves to the rocks using many thin threads.</a:t>
            </a:r>
            <a:endParaRPr>
              <a:solidFill>
                <a:schemeClr val="dk2"/>
              </a:solidFill>
            </a:endParaRPr>
          </a:p>
          <a:p>
            <a:pPr marL="0" lvl="0" indent="0" algn="l" rtl="0">
              <a:spcBef>
                <a:spcPts val="1000"/>
              </a:spcBef>
              <a:spcAft>
                <a:spcPts val="1000"/>
              </a:spcAft>
              <a:buNone/>
            </a:pPr>
            <a:r>
              <a:rPr lang="en">
                <a:solidFill>
                  <a:schemeClr val="dk2"/>
                </a:solidFill>
              </a:rPr>
              <a:t>Since the water goes up and down throughout the day, mussels are out of the water sometimes, so they have to keep themselves from drying out. They prevent water loss by closing their shells when they’re out of the water</a:t>
            </a:r>
            <a:endParaRPr>
              <a:solidFill>
                <a:schemeClr val="dk2"/>
              </a:solidFill>
            </a:endParaRPr>
          </a:p>
        </p:txBody>
      </p:sp>
      <p:pic>
        <p:nvPicPr>
          <p:cNvPr id="167" name="Google Shape;167;p23" descr="File:California Mussels 002.jpg - Wikipedia"/>
          <p:cNvPicPr preferRelativeResize="0"/>
          <p:nvPr/>
        </p:nvPicPr>
        <p:blipFill rotWithShape="1">
          <a:blip r:embed="rId5" cstate="screen">
            <a:alphaModFix/>
            <a:extLst>
              <a:ext uri="{28A0092B-C50C-407E-A947-70E740481C1C}">
                <a14:useLocalDpi xmlns:a14="http://schemas.microsoft.com/office/drawing/2010/main"/>
              </a:ext>
            </a:extLst>
          </a:blip>
          <a:srcRect b="-10"/>
          <a:stretch/>
        </p:blipFill>
        <p:spPr>
          <a:xfrm>
            <a:off x="0" y="2925725"/>
            <a:ext cx="2995676" cy="2217774"/>
          </a:xfrm>
          <a:prstGeom prst="rect">
            <a:avLst/>
          </a:prstGeom>
          <a:noFill/>
          <a:ln>
            <a:noFill/>
          </a:ln>
        </p:spPr>
      </p:pic>
      <p:pic>
        <p:nvPicPr>
          <p:cNvPr id="168" name="Google Shape;168;p23" descr="File:Mytilus with byssus.jpg - Wikimedia Common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995675" y="2925725"/>
            <a:ext cx="1576325" cy="221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0655" y="2978525"/>
            <a:ext cx="3970694" cy="2164975"/>
          </a:xfrm>
          <a:prstGeom prst="rect">
            <a:avLst/>
          </a:prstGeom>
          <a:noFill/>
          <a:ln>
            <a:noFill/>
          </a:ln>
        </p:spPr>
      </p:pic>
      <p:pic>
        <p:nvPicPr>
          <p:cNvPr id="174" name="Google Shape;174;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775"/>
            <a:ext cx="4572000" cy="2571750"/>
          </a:xfrm>
          <a:prstGeom prst="rect">
            <a:avLst/>
          </a:prstGeom>
          <a:noFill/>
          <a:ln>
            <a:noFill/>
          </a:ln>
        </p:spPr>
      </p:pic>
      <p:sp>
        <p:nvSpPr>
          <p:cNvPr id="175" name="Google Shape;175;p24"/>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Lungfish</a:t>
            </a:r>
            <a:endParaRPr sz="2400">
              <a:solidFill>
                <a:srgbClr val="FFFFFF"/>
              </a:solidFill>
              <a:latin typeface="Nunito"/>
              <a:ea typeface="Nunito"/>
              <a:cs typeface="Nunito"/>
              <a:sym typeface="Nunito"/>
            </a:endParaRPr>
          </a:p>
        </p:txBody>
      </p:sp>
      <p:pic>
        <p:nvPicPr>
          <p:cNvPr id="176" name="Google Shape;176;p24" descr="Free picture: flood, rainforest, river, tropical, landscape, shore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75"/>
            <a:ext cx="4572001" cy="2571745"/>
          </a:xfrm>
          <a:prstGeom prst="rect">
            <a:avLst/>
          </a:prstGeom>
          <a:noFill/>
          <a:ln>
            <a:noFill/>
          </a:ln>
        </p:spPr>
      </p:pic>
      <p:sp>
        <p:nvSpPr>
          <p:cNvPr id="177" name="Google Shape;177;p24"/>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Tropical streams and lakes</a:t>
            </a:r>
            <a:endParaRPr sz="2400">
              <a:solidFill>
                <a:srgbClr val="FFFFFF"/>
              </a:solidFill>
              <a:latin typeface="Nunito"/>
              <a:ea typeface="Nunito"/>
              <a:cs typeface="Nunito"/>
              <a:sym typeface="Nunito"/>
            </a:endParaRPr>
          </a:p>
        </p:txBody>
      </p:sp>
      <p:sp>
        <p:nvSpPr>
          <p:cNvPr id="178" name="Google Shape;178;p24"/>
          <p:cNvSpPr txBox="1"/>
          <p:nvPr/>
        </p:nvSpPr>
        <p:spPr>
          <a:xfrm>
            <a:off x="4572000" y="3131100"/>
            <a:ext cx="4572000" cy="201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Lungfish live in streams and lakes. Sometimes these habitats can become low in oxygen or can dry out. Lungfish have adapted to this by being able to breathe air. If there's not enough oxygen in the water, they can get more from the air. If the water dries out, they can burrow and stay in the soil breathing air for up to two years until the water comes back.</a:t>
            </a:r>
            <a:endParaRPr>
              <a:solidFill>
                <a:schemeClr val="dk2"/>
              </a:solidFill>
            </a:endParaRPr>
          </a:p>
          <a:p>
            <a:pPr marL="0" lvl="0" indent="0" algn="l" rtl="0">
              <a:spcBef>
                <a:spcPts val="1000"/>
              </a:spcBef>
              <a:spcAft>
                <a:spcPts val="1000"/>
              </a:spcAft>
              <a:buNone/>
            </a:pPr>
            <a:r>
              <a:rPr lang="en">
                <a:solidFill>
                  <a:schemeClr val="dk2"/>
                </a:solidFill>
              </a:rPr>
              <a:t>Lungfish are more related to us than any other fish.</a:t>
            </a:r>
            <a:endParaRPr>
              <a:solidFill>
                <a:schemeClr val="dk2"/>
              </a:solidFill>
            </a:endParaRPr>
          </a:p>
        </p:txBody>
      </p:sp>
      <p:pic>
        <p:nvPicPr>
          <p:cNvPr id="179" name="Google Shape;179;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67500" y="1710925"/>
            <a:ext cx="4571975" cy="2571751"/>
          </a:xfrm>
          <a:prstGeom prst="rect">
            <a:avLst/>
          </a:prstGeom>
          <a:noFill/>
          <a:ln>
            <a:noFill/>
          </a:ln>
        </p:spPr>
      </p:pic>
      <p:pic>
        <p:nvPicPr>
          <p:cNvPr id="180" name="Google Shape;180;p2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733125" y="860825"/>
            <a:ext cx="3537599" cy="2333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descr="Ancient Peccary (Platygonus pearcei) (U.S. National Park Service)"/>
          <p:cNvPicPr preferRelativeResize="0"/>
          <p:nvPr/>
        </p:nvPicPr>
        <p:blipFill rotWithShape="1">
          <a:blip r:embed="rId3" cstate="screen">
            <a:alphaModFix/>
            <a:extLst>
              <a:ext uri="{28A0092B-C50C-407E-A947-70E740481C1C}">
                <a14:useLocalDpi xmlns:a14="http://schemas.microsoft.com/office/drawing/2010/main"/>
              </a:ext>
            </a:extLst>
          </a:blip>
          <a:srcRect r="-9541"/>
          <a:stretch/>
        </p:blipFill>
        <p:spPr>
          <a:xfrm>
            <a:off x="0" y="406700"/>
            <a:ext cx="3247775" cy="2435825"/>
          </a:xfrm>
          <a:prstGeom prst="rect">
            <a:avLst/>
          </a:prstGeom>
          <a:noFill/>
          <a:ln>
            <a:noFill/>
          </a:ln>
        </p:spPr>
      </p:pic>
      <p:pic>
        <p:nvPicPr>
          <p:cNvPr id="186" name="Google Shape;186;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27125" y="406700"/>
            <a:ext cx="2144875" cy="2435825"/>
          </a:xfrm>
          <a:prstGeom prst="rect">
            <a:avLst/>
          </a:prstGeom>
          <a:noFill/>
          <a:ln>
            <a:noFill/>
          </a:ln>
        </p:spPr>
      </p:pic>
      <p:sp>
        <p:nvSpPr>
          <p:cNvPr id="187" name="Google Shape;187;p25"/>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Javelinas</a:t>
            </a:r>
            <a:endParaRPr sz="2400">
              <a:solidFill>
                <a:srgbClr val="FFFFFF"/>
              </a:solidFill>
              <a:latin typeface="Nunito"/>
              <a:ea typeface="Nunito"/>
              <a:cs typeface="Nunito"/>
              <a:sym typeface="Nunito"/>
            </a:endParaRPr>
          </a:p>
        </p:txBody>
      </p:sp>
      <p:pic>
        <p:nvPicPr>
          <p:cNvPr id="188" name="Google Shape;188;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189" name="Google Shape;189;p25"/>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190" name="Google Shape;190;p25"/>
          <p:cNvSpPr txBox="1"/>
          <p:nvPr/>
        </p:nvSpPr>
        <p:spPr>
          <a:xfrm>
            <a:off x="4572000" y="3453950"/>
            <a:ext cx="4572000" cy="160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Water is scarce in the Sonoran Desert, but there’s a lot of it stored inside cacti. The problem is cacti protect their water with lots of spines.</a:t>
            </a:r>
            <a:endParaRPr>
              <a:solidFill>
                <a:schemeClr val="dk2"/>
              </a:solidFill>
            </a:endParaRPr>
          </a:p>
          <a:p>
            <a:pPr marL="0" lvl="0" indent="0" algn="l" rtl="0">
              <a:spcBef>
                <a:spcPts val="1000"/>
              </a:spcBef>
              <a:spcAft>
                <a:spcPts val="1000"/>
              </a:spcAft>
              <a:buNone/>
            </a:pPr>
            <a:r>
              <a:rPr lang="en">
                <a:solidFill>
                  <a:schemeClr val="dk2"/>
                </a:solidFill>
              </a:rPr>
              <a:t>Javelinas can easily get through the spines using their large teeth and tough skin in their mouths, so they can get the water they need.</a:t>
            </a:r>
            <a:endParaRPr>
              <a:solidFill>
                <a:schemeClr val="dk2"/>
              </a:solidFill>
            </a:endParaRPr>
          </a:p>
        </p:txBody>
      </p:sp>
      <p:pic>
        <p:nvPicPr>
          <p:cNvPr id="191" name="Google Shape;191;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842525"/>
            <a:ext cx="4572000" cy="230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descr="Free picture: creosote, bush, dese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86000" y="406700"/>
            <a:ext cx="2286000" cy="2228525"/>
          </a:xfrm>
          <a:prstGeom prst="rect">
            <a:avLst/>
          </a:prstGeom>
          <a:noFill/>
          <a:ln>
            <a:noFill/>
          </a:ln>
        </p:spPr>
      </p:pic>
      <p:pic>
        <p:nvPicPr>
          <p:cNvPr id="197" name="Google Shape;197;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700"/>
            <a:ext cx="2286001" cy="2228525"/>
          </a:xfrm>
          <a:prstGeom prst="rect">
            <a:avLst/>
          </a:prstGeom>
          <a:noFill/>
          <a:ln>
            <a:noFill/>
          </a:ln>
        </p:spPr>
      </p:pic>
      <p:sp>
        <p:nvSpPr>
          <p:cNvPr id="198" name="Google Shape;198;p26"/>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Creosote</a:t>
            </a:r>
            <a:endParaRPr sz="2400">
              <a:solidFill>
                <a:srgbClr val="FFFFFF"/>
              </a:solidFill>
              <a:latin typeface="Nunito"/>
              <a:ea typeface="Nunito"/>
              <a:cs typeface="Nunito"/>
              <a:sym typeface="Nunito"/>
            </a:endParaRPr>
          </a:p>
        </p:txBody>
      </p:sp>
      <p:pic>
        <p:nvPicPr>
          <p:cNvPr id="199" name="Google Shape;199;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200" name="Google Shape;200;p26"/>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201" name="Google Shape;201;p26"/>
          <p:cNvSpPr txBox="1"/>
          <p:nvPr/>
        </p:nvSpPr>
        <p:spPr>
          <a:xfrm>
            <a:off x="4572000" y="3453950"/>
            <a:ext cx="4572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Plants in the Sonoran Desert need to have strategies to retain water so they don’t dry out. Plants can lose water through their leaves, so having specialized leaves can help reduce this. Creosote bushes have very small leaves to reduce the surface area that water can evaporate from. The leaves also have a waxy coating to help retain water.</a:t>
            </a:r>
            <a:endParaRPr>
              <a:solidFill>
                <a:schemeClr val="dk2"/>
              </a:solidFill>
            </a:endParaRPr>
          </a:p>
        </p:txBody>
      </p:sp>
      <p:pic>
        <p:nvPicPr>
          <p:cNvPr id="202" name="Google Shape;202;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635225"/>
            <a:ext cx="4572001" cy="2511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06700"/>
            <a:ext cx="4571999" cy="2368400"/>
          </a:xfrm>
          <a:prstGeom prst="rect">
            <a:avLst/>
          </a:prstGeom>
          <a:noFill/>
          <a:ln>
            <a:noFill/>
          </a:ln>
        </p:spPr>
      </p:pic>
      <p:sp>
        <p:nvSpPr>
          <p:cNvPr id="208" name="Google Shape;208;p27"/>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Elf Owl</a:t>
            </a:r>
            <a:endParaRPr sz="2400">
              <a:solidFill>
                <a:srgbClr val="FFFFFF"/>
              </a:solidFill>
              <a:latin typeface="Nunito"/>
              <a:ea typeface="Nunito"/>
              <a:cs typeface="Nunito"/>
              <a:sym typeface="Nunito"/>
            </a:endParaRPr>
          </a:p>
        </p:txBody>
      </p:sp>
      <p:pic>
        <p:nvPicPr>
          <p:cNvPr id="209" name="Google Shape;209;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210" name="Google Shape;210;p27"/>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211" name="Google Shape;211;p27"/>
          <p:cNvSpPr txBox="1"/>
          <p:nvPr/>
        </p:nvSpPr>
        <p:spPr>
          <a:xfrm>
            <a:off x="4572000" y="3453950"/>
            <a:ext cx="4572000" cy="13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Sonoran Desert is hot, so animals need ways to stay cool and find shelter from the heat.</a:t>
            </a:r>
            <a:endParaRPr>
              <a:solidFill>
                <a:schemeClr val="dk2"/>
              </a:solidFill>
            </a:endParaRPr>
          </a:p>
          <a:p>
            <a:pPr marL="0" lvl="0" indent="0" algn="l" rtl="0">
              <a:spcBef>
                <a:spcPts val="1000"/>
              </a:spcBef>
              <a:spcAft>
                <a:spcPts val="1000"/>
              </a:spcAft>
              <a:buNone/>
            </a:pPr>
            <a:r>
              <a:rPr lang="en">
                <a:solidFill>
                  <a:schemeClr val="dk2"/>
                </a:solidFill>
              </a:rPr>
              <a:t>Elf owls are the smallest species of owl and they live in holes in saguaro cacti. The inside of the cactus is cooler and protects them from the sun </a:t>
            </a:r>
            <a:endParaRPr>
              <a:solidFill>
                <a:schemeClr val="dk2"/>
              </a:solidFill>
            </a:endParaRPr>
          </a:p>
        </p:txBody>
      </p:sp>
      <p:pic>
        <p:nvPicPr>
          <p:cNvPr id="212" name="Google Shape;212;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775100"/>
            <a:ext cx="4572001" cy="236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descr="File:Carnegiea gigantea in Saguaro National Park near Tucson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28450"/>
            <a:ext cx="1937775" cy="4715049"/>
          </a:xfrm>
          <a:prstGeom prst="rect">
            <a:avLst/>
          </a:prstGeom>
          <a:noFill/>
          <a:ln>
            <a:noFill/>
          </a:ln>
        </p:spPr>
      </p:pic>
      <p:pic>
        <p:nvPicPr>
          <p:cNvPr id="218" name="Google Shape;218;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37775" y="428450"/>
            <a:ext cx="2634225" cy="4715049"/>
          </a:xfrm>
          <a:prstGeom prst="rect">
            <a:avLst/>
          </a:prstGeom>
          <a:noFill/>
          <a:ln>
            <a:noFill/>
          </a:ln>
        </p:spPr>
      </p:pic>
      <p:sp>
        <p:nvSpPr>
          <p:cNvPr id="219" name="Google Shape;219;p28"/>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Saguaros</a:t>
            </a:r>
            <a:endParaRPr sz="2400">
              <a:solidFill>
                <a:srgbClr val="FFFFFF"/>
              </a:solidFill>
              <a:latin typeface="Nunito"/>
              <a:ea typeface="Nunito"/>
              <a:cs typeface="Nunito"/>
              <a:sym typeface="Nunito"/>
            </a:endParaRPr>
          </a:p>
        </p:txBody>
      </p:sp>
      <p:pic>
        <p:nvPicPr>
          <p:cNvPr id="220" name="Google Shape;220;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221" name="Google Shape;221;p28"/>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222" name="Google Shape;222;p28"/>
          <p:cNvSpPr txBox="1"/>
          <p:nvPr/>
        </p:nvSpPr>
        <p:spPr>
          <a:xfrm>
            <a:off x="4572000" y="3453938"/>
            <a:ext cx="457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Like everything else in the Sonoran Desert, saguaros need to make sure they don’t get too dehydrated. They do this by storing lots of water inside their trunks. The insides of saguaros are spongy and are able to expand when it rains to hold large amounts of water and keep it for when the weather is dry.</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 astrobiologists care about extreme life?</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Astrobiologists are interested in extreme life because these living things can tell us about the variety of environments that life is able to survive in, and the unique ways that it can adapt.</a:t>
            </a:r>
            <a:endParaRPr/>
          </a:p>
          <a:p>
            <a:pPr marL="0" lvl="0" indent="0" algn="l" rtl="0">
              <a:spcBef>
                <a:spcPts val="1200"/>
              </a:spcBef>
              <a:spcAft>
                <a:spcPts val="0"/>
              </a:spcAft>
              <a:buNone/>
            </a:pPr>
            <a:r>
              <a:rPr lang="en"/>
              <a:t>Try imagining an environment on another planet. It might be very different from Earth. We humans would probably consider it to be an extreme environment.</a:t>
            </a:r>
            <a:endParaRPr/>
          </a:p>
          <a:p>
            <a:pPr marL="0" lvl="0" indent="0" algn="l" rtl="0">
              <a:spcBef>
                <a:spcPts val="1200"/>
              </a:spcBef>
              <a:spcAft>
                <a:spcPts val="1200"/>
              </a:spcAft>
              <a:buNone/>
            </a:pPr>
            <a:r>
              <a:rPr lang="en"/>
              <a:t>Understanding how life on Earth has adapted to different environments can help us think about different ways that life on other planets might be adapted.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572000" cy="2604232"/>
          </a:xfrm>
          <a:prstGeom prst="rect">
            <a:avLst/>
          </a:prstGeom>
          <a:noFill/>
          <a:ln>
            <a:noFill/>
          </a:ln>
        </p:spPr>
      </p:pic>
      <p:pic>
        <p:nvPicPr>
          <p:cNvPr id="73" name="Google Shape;73;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50200"/>
            <a:ext cx="4572001" cy="2361900"/>
          </a:xfrm>
          <a:prstGeom prst="rect">
            <a:avLst/>
          </a:prstGeom>
          <a:noFill/>
          <a:ln>
            <a:noFill/>
          </a:ln>
        </p:spPr>
      </p:pic>
      <p:pic>
        <p:nvPicPr>
          <p:cNvPr id="74" name="Google Shape;74;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781625"/>
            <a:ext cx="4572000" cy="2361900"/>
          </a:xfrm>
          <a:prstGeom prst="rect">
            <a:avLst/>
          </a:prstGeom>
          <a:noFill/>
          <a:ln>
            <a:noFill/>
          </a:ln>
        </p:spPr>
      </p:pic>
      <p:pic>
        <p:nvPicPr>
          <p:cNvPr id="75" name="Google Shape;75;p15" descr="File:Impressions Of A Boreal Forest (216534525).jpeg - Wikimedia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450200"/>
            <a:ext cx="4572001" cy="2604225"/>
          </a:xfrm>
          <a:prstGeom prst="rect">
            <a:avLst/>
          </a:prstGeom>
          <a:noFill/>
          <a:ln>
            <a:noFill/>
          </a:ln>
        </p:spPr>
      </p:pic>
      <p:sp>
        <p:nvSpPr>
          <p:cNvPr id="76" name="Google Shape;76;p15"/>
          <p:cNvSpPr txBox="1"/>
          <p:nvPr/>
        </p:nvSpPr>
        <p:spPr>
          <a:xfrm>
            <a:off x="4572000" y="3054425"/>
            <a:ext cx="4572000" cy="182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Wood frogs live in forests and ponds that are warm and temperate during the summer, but are frozen all winter.</a:t>
            </a:r>
            <a:endParaRPr>
              <a:solidFill>
                <a:schemeClr val="dk2"/>
              </a:solidFill>
            </a:endParaRPr>
          </a:p>
          <a:p>
            <a:pPr marL="0" lvl="0" indent="0" algn="l" rtl="0">
              <a:spcBef>
                <a:spcPts val="1000"/>
              </a:spcBef>
              <a:spcAft>
                <a:spcPts val="1000"/>
              </a:spcAft>
              <a:buNone/>
            </a:pPr>
            <a:r>
              <a:rPr lang="en">
                <a:solidFill>
                  <a:schemeClr val="dk2"/>
                </a:solidFill>
              </a:rPr>
              <a:t>Some animals have strategies to stay warm during the cold winters, but wood frogs do the opposite. Their bodies are able to completely freeze during the winter. Then in the spring they, wake up and go back to being regular active frogs.</a:t>
            </a:r>
            <a:endParaRPr>
              <a:solidFill>
                <a:schemeClr val="dk2"/>
              </a:solidFill>
            </a:endParaRPr>
          </a:p>
        </p:txBody>
      </p:sp>
      <p:sp>
        <p:nvSpPr>
          <p:cNvPr id="77" name="Google Shape;77;p15"/>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Wood Frog</a:t>
            </a:r>
            <a:endParaRPr sz="2400">
              <a:solidFill>
                <a:srgbClr val="FFFFFF"/>
              </a:solidFill>
              <a:latin typeface="Nunito"/>
              <a:ea typeface="Nunito"/>
              <a:cs typeface="Nunito"/>
              <a:sym typeface="Nunito"/>
            </a:endParaRPr>
          </a:p>
        </p:txBody>
      </p:sp>
      <p:sp>
        <p:nvSpPr>
          <p:cNvPr id="78" name="Google Shape;78;p15"/>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Temperate Forests</a:t>
            </a:r>
            <a:endParaRPr sz="2400">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Picture 1" descr="Australia's thorny devils drink water by burying themselves in sand - ABC  News">
            <a:extLst>
              <a:ext uri="{FF2B5EF4-FFF2-40B4-BE49-F238E27FC236}">
                <a16:creationId xmlns:a16="http://schemas.microsoft.com/office/drawing/2014/main" id="{9EE6905E-DEBB-57E5-AD57-1BDB092B11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26" y="2571750"/>
            <a:ext cx="3992526" cy="2663328"/>
          </a:xfrm>
          <a:prstGeom prst="rect">
            <a:avLst/>
          </a:prstGeom>
          <a:noFill/>
          <a:extLst>
            <a:ext uri="{909E8E84-426E-40DD-AFC4-6F175D3DCCD1}">
              <a14:hiddenFill xmlns:a14="http://schemas.microsoft.com/office/drawing/2010/main">
                <a:solidFill>
                  <a:srgbClr val="FFFFFF"/>
                </a:solidFill>
              </a14:hiddenFill>
            </a:ext>
          </a:extLst>
        </p:spPr>
      </p:pic>
      <p:pic>
        <p:nvPicPr>
          <p:cNvPr id="83" name="Google Shape;83;p16"/>
          <p:cNvPicPr preferRelativeResize="0"/>
          <p:nvPr/>
        </p:nvPicPr>
        <p:blipFill>
          <a:blip r:embed="rId4">
            <a:alphaModFix/>
          </a:blip>
          <a:stretch>
            <a:fillRect/>
          </a:stretch>
        </p:blipFill>
        <p:spPr>
          <a:xfrm>
            <a:off x="0" y="0"/>
            <a:ext cx="4572000" cy="3044946"/>
          </a:xfrm>
          <a:prstGeom prst="rect">
            <a:avLst/>
          </a:prstGeom>
          <a:noFill/>
          <a:ln>
            <a:noFill/>
          </a:ln>
        </p:spPr>
      </p:pic>
      <p:sp>
        <p:nvSpPr>
          <p:cNvPr id="84" name="Google Shape;84;p16"/>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Thorny Devil</a:t>
            </a:r>
            <a:endParaRPr sz="2400">
              <a:solidFill>
                <a:srgbClr val="FFFFFF"/>
              </a:solidFill>
              <a:latin typeface="Nunito"/>
              <a:ea typeface="Nunito"/>
              <a:cs typeface="Nunito"/>
              <a:sym typeface="Nunito"/>
            </a:endParaRPr>
          </a:p>
        </p:txBody>
      </p:sp>
      <p:pic>
        <p:nvPicPr>
          <p:cNvPr id="85" name="Google Shape;85;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406750"/>
            <a:ext cx="4572000" cy="2638200"/>
          </a:xfrm>
          <a:prstGeom prst="rect">
            <a:avLst/>
          </a:prstGeom>
          <a:noFill/>
          <a:ln>
            <a:noFill/>
          </a:ln>
        </p:spPr>
      </p:pic>
      <p:sp>
        <p:nvSpPr>
          <p:cNvPr id="86" name="Google Shape;86;p16"/>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Australian Outback</a:t>
            </a:r>
            <a:endParaRPr sz="2400">
              <a:solidFill>
                <a:srgbClr val="FFFFFF"/>
              </a:solidFill>
              <a:latin typeface="Nunito"/>
              <a:ea typeface="Nunito"/>
              <a:cs typeface="Nunito"/>
              <a:sym typeface="Nunito"/>
            </a:endParaRPr>
          </a:p>
        </p:txBody>
      </p:sp>
      <p:sp>
        <p:nvSpPr>
          <p:cNvPr id="87" name="Google Shape;87;p16"/>
          <p:cNvSpPr txBox="1"/>
          <p:nvPr/>
        </p:nvSpPr>
        <p:spPr>
          <a:xfrm>
            <a:off x="3730750" y="3044950"/>
            <a:ext cx="5413200" cy="203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2"/>
                </a:solidFill>
              </a:rPr>
              <a:t>These small spiny lizards live in Australia’s Outback desert, where there is very little water. Thorny devils have a very unique way of drinking that helps them get all the water they can.</a:t>
            </a:r>
            <a:endParaRPr dirty="0">
              <a:solidFill>
                <a:schemeClr val="dk2"/>
              </a:solidFill>
            </a:endParaRPr>
          </a:p>
          <a:p>
            <a:pPr marL="0" lvl="0" indent="0" algn="l" rtl="0">
              <a:spcBef>
                <a:spcPts val="1000"/>
              </a:spcBef>
              <a:spcAft>
                <a:spcPts val="1000"/>
              </a:spcAft>
              <a:buNone/>
            </a:pPr>
            <a:r>
              <a:rPr lang="en" dirty="0">
                <a:solidFill>
                  <a:schemeClr val="dk2"/>
                </a:solidFill>
              </a:rPr>
              <a:t>Grooves between their scales form a network of channels leading to their mouth, so if they step in a small puddle or if droplets of water land on their back, the water can be transported to their mouth along their skin. Their tough scales also protect them and keep them from losing water.</a:t>
            </a:r>
            <a:endParaRPr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91475"/>
            <a:ext cx="4572000" cy="2635900"/>
          </a:xfrm>
          <a:prstGeom prst="rect">
            <a:avLst/>
          </a:prstGeom>
          <a:noFill/>
          <a:ln>
            <a:noFill/>
          </a:ln>
        </p:spPr>
      </p:pic>
      <p:pic>
        <p:nvPicPr>
          <p:cNvPr id="94" name="Google Shape;9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03725" y="3075225"/>
            <a:ext cx="2068275" cy="2068275"/>
          </a:xfrm>
          <a:prstGeom prst="rect">
            <a:avLst/>
          </a:prstGeom>
          <a:noFill/>
          <a:ln>
            <a:noFill/>
          </a:ln>
        </p:spPr>
      </p:pic>
      <p:sp>
        <p:nvSpPr>
          <p:cNvPr id="95" name="Google Shape;95;p17"/>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Emperor Penguin</a:t>
            </a:r>
            <a:endParaRPr sz="2400">
              <a:solidFill>
                <a:srgbClr val="FFFFFF"/>
              </a:solidFill>
              <a:latin typeface="Nunito"/>
              <a:ea typeface="Nunito"/>
              <a:cs typeface="Nunito"/>
              <a:sym typeface="Nunito"/>
            </a:endParaRPr>
          </a:p>
        </p:txBody>
      </p:sp>
      <p:pic>
        <p:nvPicPr>
          <p:cNvPr id="96" name="Google Shape;96;p17" descr="File:Glacier on Antarctic coast, mountain behind.jpg - Wikimedia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391475"/>
            <a:ext cx="4572001" cy="2589924"/>
          </a:xfrm>
          <a:prstGeom prst="rect">
            <a:avLst/>
          </a:prstGeom>
          <a:noFill/>
          <a:ln>
            <a:noFill/>
          </a:ln>
        </p:spPr>
      </p:pic>
      <p:sp>
        <p:nvSpPr>
          <p:cNvPr id="97" name="Google Shape;97;p17"/>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Antarctica</a:t>
            </a:r>
            <a:endParaRPr sz="2400">
              <a:solidFill>
                <a:srgbClr val="FFFFFF"/>
              </a:solidFill>
              <a:latin typeface="Nunito"/>
              <a:ea typeface="Nunito"/>
              <a:cs typeface="Nunito"/>
              <a:sym typeface="Nunito"/>
            </a:endParaRPr>
          </a:p>
        </p:txBody>
      </p:sp>
      <p:sp>
        <p:nvSpPr>
          <p:cNvPr id="98" name="Google Shape;98;p17"/>
          <p:cNvSpPr txBox="1"/>
          <p:nvPr/>
        </p:nvSpPr>
        <p:spPr>
          <a:xfrm>
            <a:off x="4572000" y="2981400"/>
            <a:ext cx="4572000" cy="225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Emperor penguins live on the frozen ice sheets of Antarctica and swim in the freezing cold ocean surrounding it. In the winter, the temperatures in Antarctica can get down to -50°F, so the penguins really need to stay warm.</a:t>
            </a:r>
            <a:endParaRPr>
              <a:solidFill>
                <a:schemeClr val="dk2"/>
              </a:solidFill>
            </a:endParaRPr>
          </a:p>
          <a:p>
            <a:pPr marL="0" lvl="0" indent="0" algn="l" rtl="0">
              <a:spcBef>
                <a:spcPts val="1000"/>
              </a:spcBef>
              <a:spcAft>
                <a:spcPts val="1000"/>
              </a:spcAft>
              <a:buNone/>
            </a:pPr>
            <a:r>
              <a:rPr lang="en">
                <a:solidFill>
                  <a:schemeClr val="dk2"/>
                </a:solidFill>
              </a:rPr>
              <a:t>They have a thick insulating layer of fat, a layer of soft feathers to trap warm air close to their skin, and a protective layer of waterproof feathers on top. They also huddle together in large groups to keep warm.</a:t>
            </a:r>
            <a:endParaRPr>
              <a:solidFill>
                <a:schemeClr val="dk2"/>
              </a:solidFill>
            </a:endParaRPr>
          </a:p>
        </p:txBody>
      </p:sp>
      <p:pic>
        <p:nvPicPr>
          <p:cNvPr id="99" name="Google Shape;99;p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3027375"/>
            <a:ext cx="2644599" cy="2116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961875"/>
            <a:ext cx="4572000" cy="2181625"/>
          </a:xfrm>
          <a:prstGeom prst="rect">
            <a:avLst/>
          </a:prstGeom>
          <a:noFill/>
          <a:ln>
            <a:noFill/>
          </a:ln>
        </p:spPr>
      </p:pic>
      <p:pic>
        <p:nvPicPr>
          <p:cNvPr id="105" name="Google Shape;105;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17225"/>
            <a:ext cx="4572000" cy="2886275"/>
          </a:xfrm>
          <a:prstGeom prst="rect">
            <a:avLst/>
          </a:prstGeom>
          <a:noFill/>
          <a:ln>
            <a:noFill/>
          </a:ln>
        </p:spPr>
      </p:pic>
      <p:sp>
        <p:nvSpPr>
          <p:cNvPr id="106" name="Google Shape;106;p18"/>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Tadpole Shrimp</a:t>
            </a:r>
            <a:endParaRPr sz="2400">
              <a:solidFill>
                <a:srgbClr val="FFFFFF"/>
              </a:solidFill>
              <a:latin typeface="Nunito"/>
              <a:ea typeface="Nunito"/>
              <a:cs typeface="Nunito"/>
              <a:sym typeface="Nunito"/>
            </a:endParaRPr>
          </a:p>
        </p:txBody>
      </p:sp>
      <p:pic>
        <p:nvPicPr>
          <p:cNvPr id="107" name="Google Shape;107;p18" descr="California Desert Landscape Free Stock Photo - Public Domain Picture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58000" y="451746"/>
            <a:ext cx="2286000" cy="2526002"/>
          </a:xfrm>
          <a:prstGeom prst="rect">
            <a:avLst/>
          </a:prstGeom>
          <a:noFill/>
          <a:ln>
            <a:noFill/>
          </a:ln>
        </p:spPr>
      </p:pic>
      <p:pic>
        <p:nvPicPr>
          <p:cNvPr id="108" name="Google Shape;108;p18" descr="Christmas on the Emigrant Trails: Christmas 1849 at Death Valley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448100"/>
            <a:ext cx="2286000" cy="2533294"/>
          </a:xfrm>
          <a:prstGeom prst="rect">
            <a:avLst/>
          </a:prstGeom>
          <a:noFill/>
          <a:ln>
            <a:noFill/>
          </a:ln>
        </p:spPr>
      </p:pic>
      <p:sp>
        <p:nvSpPr>
          <p:cNvPr id="109" name="Google Shape;109;p18"/>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Deserts with temporary pools of water</a:t>
            </a:r>
            <a:endParaRPr sz="2400">
              <a:solidFill>
                <a:srgbClr val="FFFFFF"/>
              </a:solidFill>
              <a:latin typeface="Nunito"/>
              <a:ea typeface="Nunito"/>
              <a:cs typeface="Nunito"/>
              <a:sym typeface="Nunito"/>
            </a:endParaRPr>
          </a:p>
        </p:txBody>
      </p:sp>
      <p:sp>
        <p:nvSpPr>
          <p:cNvPr id="110" name="Google Shape;110;p18"/>
          <p:cNvSpPr txBox="1"/>
          <p:nvPr/>
        </p:nvSpPr>
        <p:spPr>
          <a:xfrm>
            <a:off x="4572000" y="2981400"/>
            <a:ext cx="4572000" cy="194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It may only rain once every few years in some deserts, and then the water quickly dries up again.</a:t>
            </a:r>
            <a:endParaRPr>
              <a:solidFill>
                <a:schemeClr val="dk2"/>
              </a:solidFill>
            </a:endParaRPr>
          </a:p>
          <a:p>
            <a:pPr marL="0" lvl="0" indent="0" algn="l" rtl="0">
              <a:spcBef>
                <a:spcPts val="1000"/>
              </a:spcBef>
              <a:spcAft>
                <a:spcPts val="0"/>
              </a:spcAft>
              <a:buNone/>
            </a:pPr>
            <a:r>
              <a:rPr lang="en">
                <a:solidFill>
                  <a:schemeClr val="dk2"/>
                </a:solidFill>
              </a:rPr>
              <a:t>Tadpole shrimp eggs can last a very long time in the soil during dry times. The eggs are dry, but they’re still alive and just waiting for rain.</a:t>
            </a:r>
            <a:endParaRPr>
              <a:solidFill>
                <a:schemeClr val="dk2"/>
              </a:solidFill>
            </a:endParaRPr>
          </a:p>
          <a:p>
            <a:pPr marL="0" lvl="0" indent="0" algn="l" rtl="0">
              <a:spcBef>
                <a:spcPts val="1000"/>
              </a:spcBef>
              <a:spcAft>
                <a:spcPts val="1000"/>
              </a:spcAft>
              <a:buNone/>
            </a:pPr>
            <a:r>
              <a:rPr lang="en">
                <a:solidFill>
                  <a:schemeClr val="dk2"/>
                </a:solidFill>
              </a:rPr>
              <a:t>When it rains, they hatch and grow quickly, and then lay more eggs to last until the next rain.</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0" y="406775"/>
            <a:ext cx="2286000" cy="2915426"/>
          </a:xfrm>
          <a:prstGeom prst="rect">
            <a:avLst/>
          </a:prstGeom>
          <a:noFill/>
          <a:ln>
            <a:noFill/>
          </a:ln>
        </p:spPr>
      </p:pic>
      <p:pic>
        <p:nvPicPr>
          <p:cNvPr id="116" name="Google Shape;116;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58000" y="406775"/>
            <a:ext cx="2286001" cy="2915425"/>
          </a:xfrm>
          <a:prstGeom prst="rect">
            <a:avLst/>
          </a:prstGeom>
          <a:noFill/>
          <a:ln>
            <a:noFill/>
          </a:ln>
        </p:spPr>
      </p:pic>
      <p:pic>
        <p:nvPicPr>
          <p:cNvPr id="117" name="Google Shape;117;p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06775"/>
            <a:ext cx="1928799" cy="2164976"/>
          </a:xfrm>
          <a:prstGeom prst="rect">
            <a:avLst/>
          </a:prstGeom>
          <a:noFill/>
          <a:ln>
            <a:noFill/>
          </a:ln>
        </p:spPr>
      </p:pic>
      <p:pic>
        <p:nvPicPr>
          <p:cNvPr id="118" name="Google Shape;118;p1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28800" y="407150"/>
            <a:ext cx="2643200" cy="2164975"/>
          </a:xfrm>
          <a:prstGeom prst="rect">
            <a:avLst/>
          </a:prstGeom>
          <a:noFill/>
          <a:ln>
            <a:noFill/>
          </a:ln>
        </p:spPr>
      </p:pic>
      <p:sp>
        <p:nvSpPr>
          <p:cNvPr id="120" name="Google Shape;120;p19"/>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Sifakas</a:t>
            </a:r>
            <a:endParaRPr sz="2400">
              <a:solidFill>
                <a:srgbClr val="FFFFFF"/>
              </a:solidFill>
              <a:latin typeface="Nunito"/>
              <a:ea typeface="Nunito"/>
              <a:cs typeface="Nunito"/>
              <a:sym typeface="Nunito"/>
            </a:endParaRPr>
          </a:p>
        </p:txBody>
      </p:sp>
      <p:sp>
        <p:nvSpPr>
          <p:cNvPr id="121" name="Google Shape;121;p19"/>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Spiny Forests of Madagascar</a:t>
            </a:r>
            <a:endParaRPr sz="2400">
              <a:solidFill>
                <a:srgbClr val="FFFFFF"/>
              </a:solidFill>
              <a:latin typeface="Nunito"/>
              <a:ea typeface="Nunito"/>
              <a:cs typeface="Nunito"/>
              <a:sym typeface="Nunito"/>
            </a:endParaRPr>
          </a:p>
        </p:txBody>
      </p:sp>
      <p:sp>
        <p:nvSpPr>
          <p:cNvPr id="122" name="Google Shape;122;p19"/>
          <p:cNvSpPr txBox="1"/>
          <p:nvPr/>
        </p:nvSpPr>
        <p:spPr>
          <a:xfrm>
            <a:off x="4572000" y="3322200"/>
            <a:ext cx="4572000" cy="182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island of Madagascar has forests full of spiny plants, which would normally be impossible to climb because of all the spines, but not for sifaka lemurs.</a:t>
            </a:r>
            <a:endParaRPr>
              <a:solidFill>
                <a:schemeClr val="dk2"/>
              </a:solidFill>
            </a:endParaRPr>
          </a:p>
          <a:p>
            <a:pPr marL="0" lvl="0" indent="0" algn="l" rtl="0">
              <a:spcBef>
                <a:spcPts val="1000"/>
              </a:spcBef>
              <a:spcAft>
                <a:spcPts val="1000"/>
              </a:spcAft>
              <a:buNone/>
            </a:pPr>
            <a:r>
              <a:rPr lang="en">
                <a:solidFill>
                  <a:schemeClr val="dk2"/>
                </a:solidFill>
              </a:rPr>
              <a:t>They have thick pads on their hands and feet to protect them from the spines and they’re excellent at maneuvering around the spines too. They can even jump huge distances from one plant to another.</a:t>
            </a:r>
            <a:endParaRPr>
              <a:solidFill>
                <a:schemeClr val="dk2"/>
              </a:solidFill>
            </a:endParaRPr>
          </a:p>
        </p:txBody>
      </p:sp>
      <p:pic>
        <p:nvPicPr>
          <p:cNvPr id="2" name="Picture 2" descr="Sifakas – Wikipedia">
            <a:extLst>
              <a:ext uri="{FF2B5EF4-FFF2-40B4-BE49-F238E27FC236}">
                <a16:creationId xmlns:a16="http://schemas.microsoft.com/office/drawing/2014/main" id="{056C1915-BF39-50C5-2A59-5FD6528415D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 y="2571750"/>
            <a:ext cx="4571999" cy="2882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399850"/>
            <a:ext cx="4572001" cy="2743660"/>
          </a:xfrm>
          <a:prstGeom prst="rect">
            <a:avLst/>
          </a:prstGeom>
          <a:noFill/>
          <a:ln>
            <a:noFill/>
          </a:ln>
        </p:spPr>
      </p:pic>
      <p:pic>
        <p:nvPicPr>
          <p:cNvPr id="128" name="Google Shape;12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800"/>
            <a:ext cx="4572000" cy="1993050"/>
          </a:xfrm>
          <a:prstGeom prst="rect">
            <a:avLst/>
          </a:prstGeom>
          <a:noFill/>
          <a:ln>
            <a:noFill/>
          </a:ln>
        </p:spPr>
      </p:pic>
      <p:sp>
        <p:nvSpPr>
          <p:cNvPr id="129" name="Google Shape;129;p20"/>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Volcano Snail</a:t>
            </a:r>
            <a:endParaRPr sz="2400">
              <a:solidFill>
                <a:srgbClr val="FFFFFF"/>
              </a:solidFill>
              <a:latin typeface="Nunito"/>
              <a:ea typeface="Nunito"/>
              <a:cs typeface="Nunito"/>
              <a:sym typeface="Nunito"/>
            </a:endParaRPr>
          </a:p>
        </p:txBody>
      </p:sp>
      <p:pic>
        <p:nvPicPr>
          <p:cNvPr id="130" name="Google Shape;130;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406800"/>
            <a:ext cx="4572000" cy="3047150"/>
          </a:xfrm>
          <a:prstGeom prst="rect">
            <a:avLst/>
          </a:prstGeom>
          <a:noFill/>
          <a:ln>
            <a:noFill/>
          </a:ln>
        </p:spPr>
      </p:pic>
      <p:sp>
        <p:nvSpPr>
          <p:cNvPr id="131" name="Google Shape;131;p20"/>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Deep Sea Hydrothermal Vents</a:t>
            </a:r>
            <a:endParaRPr sz="2400">
              <a:solidFill>
                <a:srgbClr val="FFFFFF"/>
              </a:solidFill>
              <a:latin typeface="Nunito"/>
              <a:ea typeface="Nunito"/>
              <a:cs typeface="Nunito"/>
              <a:sym typeface="Nunito"/>
            </a:endParaRPr>
          </a:p>
        </p:txBody>
      </p:sp>
      <p:sp>
        <p:nvSpPr>
          <p:cNvPr id="132" name="Google Shape;132;p20"/>
          <p:cNvSpPr txBox="1"/>
          <p:nvPr/>
        </p:nvSpPr>
        <p:spPr>
          <a:xfrm>
            <a:off x="4572000" y="3453950"/>
            <a:ext cx="457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These unique snails live around hydrothermal vents deep in the ocean. At the depths where they live, there is very high pressure from the water above. To protect the snails from the pressure, they have extremely tough shells made of iron minerals. No other animals have a shell or skeleton made of iron.</a:t>
            </a:r>
            <a:endParaRPr>
              <a:solidFill>
                <a:schemeClr val="dk2"/>
              </a:solidFill>
            </a:endParaRPr>
          </a:p>
        </p:txBody>
      </p:sp>
      <p:pic>
        <p:nvPicPr>
          <p:cNvPr id="133" name="Google Shape;133;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498003" y="681725"/>
            <a:ext cx="1768832" cy="223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 y="413225"/>
            <a:ext cx="4572001" cy="2505051"/>
          </a:xfrm>
          <a:prstGeom prst="rect">
            <a:avLst/>
          </a:prstGeom>
          <a:noFill/>
          <a:ln>
            <a:noFill/>
          </a:ln>
        </p:spPr>
      </p:pic>
      <p:sp>
        <p:nvSpPr>
          <p:cNvPr id="139" name="Google Shape;139;p21"/>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Platypus</a:t>
            </a:r>
            <a:endParaRPr sz="2400">
              <a:solidFill>
                <a:srgbClr val="FFFFFF"/>
              </a:solidFill>
              <a:latin typeface="Nunito"/>
              <a:ea typeface="Nunito"/>
              <a:cs typeface="Nunito"/>
              <a:sym typeface="Nunito"/>
            </a:endParaRPr>
          </a:p>
        </p:txBody>
      </p:sp>
      <p:pic>
        <p:nvPicPr>
          <p:cNvPr id="140" name="Google Shape;140;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413225"/>
            <a:ext cx="4572000" cy="2606275"/>
          </a:xfrm>
          <a:prstGeom prst="rect">
            <a:avLst/>
          </a:prstGeom>
          <a:noFill/>
          <a:ln>
            <a:noFill/>
          </a:ln>
        </p:spPr>
      </p:pic>
      <p:sp>
        <p:nvSpPr>
          <p:cNvPr id="141" name="Google Shape;141;p21"/>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Murky rivers and streams</a:t>
            </a:r>
            <a:endParaRPr sz="2400">
              <a:solidFill>
                <a:srgbClr val="FFFFFF"/>
              </a:solidFill>
              <a:latin typeface="Nunito"/>
              <a:ea typeface="Nunito"/>
              <a:cs typeface="Nunito"/>
              <a:sym typeface="Nunito"/>
            </a:endParaRPr>
          </a:p>
        </p:txBody>
      </p:sp>
      <p:sp>
        <p:nvSpPr>
          <p:cNvPr id="142" name="Google Shape;142;p21"/>
          <p:cNvSpPr txBox="1"/>
          <p:nvPr/>
        </p:nvSpPr>
        <p:spPr>
          <a:xfrm>
            <a:off x="4572000" y="3019488"/>
            <a:ext cx="45720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Platypus forage for food in cloudy streams and rivers, where it can be very hard to see. This would make it very challenging to find food, since the water makes it nearly impossible to see. Platypus are able to find food there because they have an additional sense that we don’t have. When they swim, they close their eyes, nose, and ears, and instead use electroreceptors on their bills to forage, sensing tiny electric currents produced by their prey.</a:t>
            </a:r>
            <a:endParaRPr>
              <a:solidFill>
                <a:schemeClr val="dk2"/>
              </a:solidFill>
            </a:endParaRPr>
          </a:p>
        </p:txBody>
      </p:sp>
      <p:pic>
        <p:nvPicPr>
          <p:cNvPr id="143" name="Google Shape;143;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918275"/>
            <a:ext cx="2659425" cy="2225224"/>
          </a:xfrm>
          <a:prstGeom prst="rect">
            <a:avLst/>
          </a:prstGeom>
          <a:noFill/>
          <a:ln>
            <a:noFill/>
          </a:ln>
        </p:spPr>
      </p:pic>
      <p:pic>
        <p:nvPicPr>
          <p:cNvPr id="144" name="Google Shape;144;p2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59413" y="2918275"/>
            <a:ext cx="1912589" cy="2225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Macintosh PowerPoint</Application>
  <PresentationFormat>On-screen Show (16:9)</PresentationFormat>
  <Paragraphs>59</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Nunito</vt:lpstr>
      <vt:lpstr>Arial</vt:lpstr>
      <vt:lpstr>Simple Light</vt:lpstr>
      <vt:lpstr>Extreme Life</vt:lpstr>
      <vt:lpstr>Why do astrobiologists care about extreme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Espinoza, Ari - (yisrael)</cp:lastModifiedBy>
  <cp:revision>2</cp:revision>
  <dcterms:modified xsi:type="dcterms:W3CDTF">2025-07-15T19:32:03Z</dcterms:modified>
</cp:coreProperties>
</file>