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bold.fntdata"/><Relationship Id="rId16" Type="http://schemas.openxmlformats.org/officeDocument/2006/relationships/font" Target="fonts/Nunito-regular.fntdata"/><Relationship Id="rId5" Type="http://schemas.openxmlformats.org/officeDocument/2006/relationships/notesMaster" Target="notesMasters/notesMaster1.xml"/><Relationship Id="rId19" Type="http://schemas.openxmlformats.org/officeDocument/2006/relationships/font" Target="fonts/Nunito-boldItalic.fntdata"/><Relationship Id="rId6" Type="http://schemas.openxmlformats.org/officeDocument/2006/relationships/slide" Target="slides/slide1.xml"/><Relationship Id="rId18"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3293298a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3293298a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8df9253d8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8df9253d8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3892c423c0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3892c423c0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3293298a0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3293298a0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3c05f01a2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3c05f01a2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3c05f01a2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3c05f01a2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38939b47b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38939b47b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8939b47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8939b47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3892c423c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3892c423c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38df9253d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38df9253d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7.jpg"/><Relationship Id="rId6" Type="http://schemas.openxmlformats.org/officeDocument/2006/relationships/image" Target="../media/image36.png"/><Relationship Id="rId7"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hyperlink" Target="http://www.youtube.com/watch?v=hSFwY_ZTk6M" TargetMode="External"/><Relationship Id="rId6"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jp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9.jpg"/><Relationship Id="rId6"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www.youtube.com/watch?v=5c116fcBzFI" TargetMode="External"/><Relationship Id="rId5" Type="http://schemas.openxmlformats.org/officeDocument/2006/relationships/image" Target="../media/image3.jpg"/><Relationship Id="rId6"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15.png"/><Relationship Id="rId5" Type="http://schemas.openxmlformats.org/officeDocument/2006/relationships/image" Target="../media/image25.jpg"/><Relationship Id="rId6"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40.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5.jpg"/><Relationship Id="rId5" Type="http://schemas.openxmlformats.org/officeDocument/2006/relationships/hyperlink" Target="http://drive.google.com/file/d/1t59PFagR4gQY-bRHrwpYMCwJNqtXciT1/view" TargetMode="External"/><Relationship Id="rId6" Type="http://schemas.openxmlformats.org/officeDocument/2006/relationships/image" Target="../media/image12.png"/><Relationship Id="rId7"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30.png"/><Relationship Id="rId5" Type="http://schemas.openxmlformats.org/officeDocument/2006/relationships/image" Target="../media/image28.jpg"/><Relationship Id="rId6"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1013" l="0" r="1244" t="4591"/>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b="15565" l="0" r="0" t="15558"/>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b="15551" l="8137" r="8145" t="26784"/>
          <a:stretch/>
        </p:blipFill>
        <p:spPr>
          <a:xfrm>
            <a:off x="0" y="2781600"/>
            <a:ext cx="4572000" cy="2361900"/>
          </a:xfrm>
          <a:prstGeom prst="rect">
            <a:avLst/>
          </a:prstGeom>
          <a:noFill/>
          <a:ln>
            <a:noFill/>
          </a:ln>
        </p:spPr>
      </p:pic>
      <p:pic>
        <p:nvPicPr>
          <p:cNvPr descr="File:Impressions Of A Boreal Forest (216534525).jpeg - Wikimedia ..." id="57" name="Google Shape;57;p13"/>
          <p:cNvPicPr preferRelativeResize="0"/>
          <p:nvPr/>
        </p:nvPicPr>
        <p:blipFill rotWithShape="1">
          <a:blip r:embed="rId6">
            <a:alphaModFix/>
          </a:blip>
          <a:srcRect b="9896" l="0" r="0" t="4640"/>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Wood frogs live in forests and ponds that freeze in winter. They can freeze solid and wake up again in the spring.</a:t>
            </a:r>
            <a:endParaRPr sz="210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a:t>
            </a:r>
            <a:r>
              <a:rPr lang="en" sz="2400">
                <a:solidFill>
                  <a:srgbClr val="FFFFFF"/>
                </a:solidFill>
                <a:latin typeface="Nunito"/>
                <a:ea typeface="Nunito"/>
                <a:cs typeface="Nunito"/>
                <a:sym typeface="Nunito"/>
              </a:rPr>
              <a:t> wood frog.</a:t>
            </a:r>
            <a:endParaRPr sz="240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forests and ponds.</a:t>
            </a:r>
            <a:endParaRPr sz="240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b="1938" l="0" r="0" t="13034"/>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b="10403" l="0" r="0" t="5222"/>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lungfish.</a:t>
            </a:r>
            <a:endParaRPr sz="2400">
              <a:solidFill>
                <a:srgbClr val="FFFFFF"/>
              </a:solidFill>
              <a:latin typeface="Nunito"/>
              <a:ea typeface="Nunito"/>
              <a:cs typeface="Nunito"/>
              <a:sym typeface="Nunito"/>
            </a:endParaRPr>
          </a:p>
        </p:txBody>
      </p:sp>
      <p:pic>
        <p:nvPicPr>
          <p:cNvPr descr="Free picture: flood, rainforest, river, tropical, landscape, shore ..." id="158" name="Google Shape;158;p22"/>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t</a:t>
            </a:r>
            <a:r>
              <a:rPr lang="en" sz="2400">
                <a:solidFill>
                  <a:srgbClr val="FFFFFF"/>
                </a:solidFill>
                <a:latin typeface="Nunito"/>
                <a:ea typeface="Nunito"/>
                <a:cs typeface="Nunito"/>
                <a:sym typeface="Nunito"/>
              </a:rPr>
              <a:t>ropical streams and lakes.</a:t>
            </a:r>
            <a:endParaRPr sz="240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400">
                <a:solidFill>
                  <a:schemeClr val="dk2"/>
                </a:solidFill>
                <a:latin typeface="Nunito"/>
                <a:ea typeface="Nunito"/>
                <a:cs typeface="Nunito"/>
                <a:sym typeface="Nunito"/>
              </a:rPr>
              <a:t>Lungfish live in streams and lakes that sometimes dry out. Lungfish can burrow in the soil when it is dry, and have a lung to breathe air.</a:t>
            </a:r>
            <a:endParaRPr sz="240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b="0" l="0" r="0"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b="0" l="0" r="0" t="0"/>
          <a:stretch/>
        </p:blipFill>
        <p:spPr>
          <a:xfrm>
            <a:off x="-3733125" y="860825"/>
            <a:ext cx="3537599" cy="23335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a:t>
            </a:r>
            <a:r>
              <a:rPr lang="en" sz="2400">
                <a:solidFill>
                  <a:srgbClr val="FFFFFF"/>
                </a:solidFill>
                <a:latin typeface="Nunito"/>
                <a:ea typeface="Nunito"/>
                <a:cs typeface="Nunito"/>
                <a:sym typeface="Nunito"/>
              </a:rPr>
              <a:t> thorny devil.</a:t>
            </a:r>
            <a:endParaRPr sz="240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4">
            <a:alphaModFix/>
          </a:blip>
          <a:srcRect b="21043" l="0" r="0" t="2015"/>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deserts in Australia.</a:t>
            </a:r>
            <a:endParaRPr sz="240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Thorny devils get water using special grooves on their skin. If they step in a small puddle, the water moves to their mouth along their skin.</a:t>
            </a:r>
            <a:endParaRPr sz="2100">
              <a:solidFill>
                <a:schemeClr val="dk2"/>
              </a:solidFill>
              <a:latin typeface="Nunito"/>
              <a:ea typeface="Nunito"/>
              <a:cs typeface="Nunito"/>
              <a:sym typeface="Nunito"/>
            </a:endParaRPr>
          </a:p>
        </p:txBody>
      </p:sp>
      <p:pic>
        <p:nvPicPr>
          <p:cNvPr descr="A thorny devil drinking through his toes" id="70" name="Google Shape;70;p14" title="BBC Seven Worlds One Planet 4of7 Australia 480p Drinking through his toes">
            <a:hlinkClick r:id="rId5"/>
          </p:cNvPr>
          <p:cNvPicPr preferRelativeResize="0"/>
          <p:nvPr/>
        </p:nvPicPr>
        <p:blipFill>
          <a:blip r:embed="rId6">
            <a:alphaModFix/>
          </a:blip>
          <a:stretch>
            <a:fillRect/>
          </a:stretch>
        </p:blipFill>
        <p:spPr>
          <a:xfrm>
            <a:off x="0" y="3044950"/>
            <a:ext cx="3730755" cy="2098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l="0" r="0" t="0"/>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These are</a:t>
            </a:r>
            <a:r>
              <a:rPr lang="en" sz="2400">
                <a:solidFill>
                  <a:srgbClr val="FFFFFF"/>
                </a:solidFill>
                <a:latin typeface="Nunito"/>
                <a:ea typeface="Nunito"/>
                <a:cs typeface="Nunito"/>
                <a:sym typeface="Nunito"/>
              </a:rPr>
              <a:t> emperor penguins.</a:t>
            </a:r>
            <a:endParaRPr sz="2400">
              <a:solidFill>
                <a:srgbClr val="FFFFFF"/>
              </a:solidFill>
              <a:latin typeface="Nunito"/>
              <a:ea typeface="Nunito"/>
              <a:cs typeface="Nunito"/>
              <a:sym typeface="Nunito"/>
            </a:endParaRPr>
          </a:p>
        </p:txBody>
      </p:sp>
      <p:pic>
        <p:nvPicPr>
          <p:cNvPr descr="File:Glacier on Antarctic coast, mountain behind.jpg - Wikimedia ..." id="78" name="Google Shape;78;p15"/>
          <p:cNvPicPr preferRelativeResize="0"/>
          <p:nvPr/>
        </p:nvPicPr>
        <p:blipFill rotWithShape="1">
          <a:blip r:embed="rId5">
            <a:alphaModFix/>
          </a:blip>
          <a:srcRect b="15009" l="0" r="0" t="0"/>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They live in</a:t>
            </a:r>
            <a:r>
              <a:rPr lang="en" sz="2400">
                <a:solidFill>
                  <a:srgbClr val="FFFFFF"/>
                </a:solidFill>
                <a:latin typeface="Nunito"/>
                <a:ea typeface="Nunito"/>
                <a:cs typeface="Nunito"/>
                <a:sym typeface="Nunito"/>
              </a:rPr>
              <a:t> Antarctica.</a:t>
            </a:r>
            <a:endParaRPr sz="240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Emperor penguins live in Antarctica, where it’s super cold all year. They stay warm using a thick layer of fat, warm feathers, and huddling together in groups.</a:t>
            </a:r>
            <a:endParaRPr sz="210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b="2257" l="17750" r="6198" t="0"/>
          <a:stretch/>
        </p:blipFill>
        <p:spPr>
          <a:xfrm>
            <a:off x="0" y="3027375"/>
            <a:ext cx="2644599" cy="211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b="0" l="0" r="0"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l="0" r="0" t="0"/>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tadpole shrimp.</a:t>
            </a:r>
            <a:endParaRPr sz="2400">
              <a:solidFill>
                <a:srgbClr val="FFFFFF"/>
              </a:solidFill>
              <a:latin typeface="Nunito"/>
              <a:ea typeface="Nunito"/>
              <a:cs typeface="Nunito"/>
              <a:sym typeface="Nunito"/>
            </a:endParaRPr>
          </a:p>
        </p:txBody>
      </p:sp>
      <p:pic>
        <p:nvPicPr>
          <p:cNvPr descr="California Desert Landscape Free Stock Photo - Public Domain Pictures" id="89" name="Google Shape;89;p16"/>
          <p:cNvPicPr preferRelativeResize="0"/>
          <p:nvPr/>
        </p:nvPicPr>
        <p:blipFill rotWithShape="1">
          <a:blip r:embed="rId5">
            <a:alphaModFix/>
          </a:blip>
          <a:srcRect b="0" l="15244" r="24713" t="0"/>
          <a:stretch/>
        </p:blipFill>
        <p:spPr>
          <a:xfrm>
            <a:off x="6858000" y="451746"/>
            <a:ext cx="2286000" cy="2526002"/>
          </a:xfrm>
          <a:prstGeom prst="rect">
            <a:avLst/>
          </a:prstGeom>
          <a:noFill/>
          <a:ln>
            <a:noFill/>
          </a:ln>
        </p:spPr>
      </p:pic>
      <p:pic>
        <p:nvPicPr>
          <p:cNvPr descr="Christmas on the Emigrant Trails: Christmas 1849 at Death Valley ..." id="90" name="Google Shape;90;p16"/>
          <p:cNvPicPr preferRelativeResize="0"/>
          <p:nvPr/>
        </p:nvPicPr>
        <p:blipFill rotWithShape="1">
          <a:blip r:embed="rId6">
            <a:alphaModFix/>
          </a:blip>
          <a:srcRect b="0" l="10296" r="29664" t="0"/>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deserts where water dries up very fast.</a:t>
            </a:r>
            <a:endParaRPr sz="240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Tadpole shrimp have special eggs that can dry out. The eggs will stay dry for many years until it rains again. When the rains come, they will hatch.</a:t>
            </a:r>
            <a:endParaRPr sz="2100">
              <a:solidFill>
                <a:schemeClr val="dk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b="2180" l="7165" r="42835" t="2171"/>
          <a:stretch/>
        </p:blipFill>
        <p:spPr>
          <a:xfrm>
            <a:off x="4572000" y="406775"/>
            <a:ext cx="2286000" cy="2915426"/>
          </a:xfrm>
          <a:prstGeom prst="rect">
            <a:avLst/>
          </a:prstGeom>
          <a:noFill/>
          <a:ln>
            <a:noFill/>
          </a:ln>
        </p:spPr>
      </p:pic>
      <p:pic>
        <p:nvPicPr>
          <p:cNvPr descr="These strange creatures leap from spine covered tree to spine covered tree. Their technique is amazing as they are able to leap from tall tree trunks to land safely and securely, even with babies - if they can avoid their four footed predator, the Fossa. Subscribe: http://bit.ly/BBCEarthSub&#10;&#10;From the BBC's Life of Mammals documentary series.&#10;&#10;WATCH MORE: &#10;New on Earth: https://bit.ly/2M3La96 &#10;Oceanscapes: https://bit.ly/2Hmd2kZ &#10;Wild Thailand: https://bit.ly/2kR7lmh&#10;&#10;Welcome to BBC EARTH! The world is an amazing place full of stories, beauty and natural wonder. Here you'll find 50 years worth of astounding, entertaining, thought-provoking and educational natural history content. Dramatic, rare, and exclusive, nature doesn't get more exciting than this.&#10;&#10;This is a commercial channel from BBC Studios. Service &amp; Feedback https://www.bbcstudios.com/contact/contact-us/" id="98" name="Google Shape;98;p17" title="Sifaka Lemurs Jumping Around | Attenborough | BBC Earth">
            <a:hlinkClick r:id="rId4"/>
          </p:cNvPr>
          <p:cNvPicPr preferRelativeResize="0"/>
          <p:nvPr/>
        </p:nvPicPr>
        <p:blipFill>
          <a:blip r:embed="rId5">
            <a:alphaModFix/>
          </a:blip>
          <a:stretch>
            <a:fillRect/>
          </a:stretch>
        </p:blipFill>
        <p:spPr>
          <a:xfrm>
            <a:off x="0" y="2571750"/>
            <a:ext cx="4572000" cy="2571750"/>
          </a:xfrm>
          <a:prstGeom prst="rect">
            <a:avLst/>
          </a:prstGeom>
          <a:noFill/>
          <a:ln>
            <a:noFill/>
          </a:ln>
        </p:spPr>
      </p:pic>
      <p:pic>
        <p:nvPicPr>
          <p:cNvPr id="99" name="Google Shape;99;p17"/>
          <p:cNvPicPr preferRelativeResize="0"/>
          <p:nvPr/>
        </p:nvPicPr>
        <p:blipFill rotWithShape="1">
          <a:blip r:embed="rId6">
            <a:alphaModFix/>
          </a:blip>
          <a:srcRect b="2180" l="25000" r="25000" t="2171"/>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7">
            <a:alphaModFix/>
          </a:blip>
          <a:srcRect b="15817" l="0" r="0" t="0"/>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8">
            <a:alphaModFix/>
          </a:blip>
          <a:srcRect b="0" l="9309" r="9317" t="0"/>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s</a:t>
            </a:r>
            <a:r>
              <a:rPr lang="en" sz="2400">
                <a:solidFill>
                  <a:srgbClr val="FFFFFF"/>
                </a:solidFill>
                <a:latin typeface="Nunito"/>
                <a:ea typeface="Nunito"/>
                <a:cs typeface="Nunito"/>
                <a:sym typeface="Nunito"/>
              </a:rPr>
              <a:t>ifaka lemur.</a:t>
            </a:r>
            <a:endParaRPr sz="240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forests where all the plants are very spiky.</a:t>
            </a:r>
            <a:endParaRPr sz="240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Sifakas </a:t>
            </a:r>
            <a:r>
              <a:rPr lang="en" sz="2100">
                <a:solidFill>
                  <a:schemeClr val="dk2"/>
                </a:solidFill>
                <a:latin typeface="Nunito"/>
                <a:ea typeface="Nunito"/>
                <a:cs typeface="Nunito"/>
                <a:sym typeface="Nunito"/>
              </a:rPr>
              <a:t>can climb spiky trees that most other animals can’t climb. They </a:t>
            </a:r>
            <a:r>
              <a:rPr lang="en" sz="2100">
                <a:solidFill>
                  <a:schemeClr val="dk2"/>
                </a:solidFill>
                <a:latin typeface="Nunito"/>
                <a:ea typeface="Nunito"/>
                <a:cs typeface="Nunito"/>
                <a:sym typeface="Nunito"/>
              </a:rPr>
              <a:t>have thick pads on their hands and feet to protect them from spikes.</a:t>
            </a:r>
            <a:endParaRPr sz="2100">
              <a:solidFill>
                <a:schemeClr val="dk2"/>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b="11252" l="0" r="0" t="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v</a:t>
            </a:r>
            <a:r>
              <a:rPr lang="en" sz="2400">
                <a:solidFill>
                  <a:srgbClr val="FFFFFF"/>
                </a:solidFill>
                <a:latin typeface="Nunito"/>
                <a:ea typeface="Nunito"/>
                <a:cs typeface="Nunito"/>
                <a:sym typeface="Nunito"/>
              </a:rPr>
              <a:t>olcano snail.</a:t>
            </a:r>
            <a:endParaRPr sz="240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b="0" l="0" r="0"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deep at the bottom of the ocean.</a:t>
            </a:r>
            <a:endParaRPr sz="240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At the bottom of the ocean, there's a lot of pressure from the water above. Volcano snails can handle it because they have very tough shells made of iron.</a:t>
            </a:r>
            <a:endParaRPr sz="2100">
              <a:solidFill>
                <a:schemeClr val="dk2"/>
              </a:solidFill>
              <a:latin typeface="Nunito"/>
              <a:ea typeface="Nunito"/>
              <a:cs typeface="Nunito"/>
              <a:sym typeface="Nunito"/>
            </a:endParaRPr>
          </a:p>
        </p:txBody>
      </p:sp>
      <p:pic>
        <p:nvPicPr>
          <p:cNvPr id="115" name="Google Shape;115;p18"/>
          <p:cNvPicPr preferRelativeResize="0"/>
          <p:nvPr/>
        </p:nvPicPr>
        <p:blipFill>
          <a:blip r:embed="rId6">
            <a:alphaModFix/>
          </a:blip>
          <a:stretch>
            <a:fillRect/>
          </a:stretch>
        </p:blipFill>
        <p:spPr>
          <a:xfrm>
            <a:off x="9498003" y="681725"/>
            <a:ext cx="1768832" cy="2231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b="8895" l="0" r="0" t="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p</a:t>
            </a:r>
            <a:r>
              <a:rPr lang="en" sz="2400">
                <a:solidFill>
                  <a:srgbClr val="FFFFFF"/>
                </a:solidFill>
                <a:latin typeface="Nunito"/>
                <a:ea typeface="Nunito"/>
                <a:cs typeface="Nunito"/>
                <a:sym typeface="Nunito"/>
              </a:rPr>
              <a:t>latypus.</a:t>
            </a:r>
            <a:endParaRPr sz="240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b="0" l="0" r="0"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in murky rivers and streams.</a:t>
            </a:r>
            <a:endParaRPr sz="240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Platypus live in murky streams. It can be hard to see things. They find their food by sensing the electricity </a:t>
            </a:r>
            <a:r>
              <a:rPr lang="en" sz="2100">
                <a:solidFill>
                  <a:schemeClr val="dk2"/>
                </a:solidFill>
                <a:latin typeface="Nunito"/>
                <a:ea typeface="Nunito"/>
                <a:cs typeface="Nunito"/>
                <a:sym typeface="Nunito"/>
              </a:rPr>
              <a:t>made by the small animals they eat. They have a special detector in their bill.</a:t>
            </a:r>
            <a:endParaRPr sz="210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b="0" l="14147" r="14147" t="0"/>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b="0" l="0" r="0" t="0"/>
          <a:stretch/>
        </p:blipFill>
        <p:spPr>
          <a:xfrm>
            <a:off x="2659413" y="2918275"/>
            <a:ext cx="1912589" cy="2225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This is a y</a:t>
            </a:r>
            <a:r>
              <a:rPr lang="en" sz="2400">
                <a:solidFill>
                  <a:srgbClr val="FFFFFF"/>
                </a:solidFill>
                <a:latin typeface="Nunito"/>
                <a:ea typeface="Nunito"/>
                <a:cs typeface="Nunito"/>
                <a:sym typeface="Nunito"/>
              </a:rPr>
              <a:t>eti crab.</a:t>
            </a:r>
            <a:endParaRPr sz="2400">
              <a:solidFill>
                <a:srgbClr val="FFFFFF"/>
              </a:solidFill>
              <a:latin typeface="Nunito"/>
              <a:ea typeface="Nunito"/>
              <a:cs typeface="Nunito"/>
              <a:sym typeface="Nunito"/>
            </a:endParaRPr>
          </a:p>
        </p:txBody>
      </p:sp>
      <p:pic>
        <p:nvPicPr>
          <p:cNvPr id="134" name="Google Shape;134;p20"/>
          <p:cNvPicPr preferRelativeResize="0"/>
          <p:nvPr/>
        </p:nvPicPr>
        <p:blipFill rotWithShape="1">
          <a:blip r:embed="rId4">
            <a:alphaModFix/>
          </a:blip>
          <a:srcRect b="3842" l="0" r="0" t="11137"/>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It lives deep in the ocean.</a:t>
            </a:r>
            <a:endParaRPr sz="2400">
              <a:solidFill>
                <a:srgbClr val="FFFFFF"/>
              </a:solidFill>
              <a:latin typeface="Nunito"/>
              <a:ea typeface="Nunito"/>
              <a:cs typeface="Nunito"/>
              <a:sym typeface="Nunito"/>
            </a:endParaRPr>
          </a:p>
        </p:txBody>
      </p:sp>
      <p:sp>
        <p:nvSpPr>
          <p:cNvPr id="136" name="Google Shape;136;p20"/>
          <p:cNvSpPr txBox="1"/>
          <p:nvPr/>
        </p:nvSpPr>
        <p:spPr>
          <a:xfrm>
            <a:off x="4572000" y="3322200"/>
            <a:ext cx="4572000" cy="18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In deep parts of the ocean there are no plants because there is no sunlight. Some life in the deep ocean eat </a:t>
            </a:r>
            <a:r>
              <a:rPr lang="en" sz="2100">
                <a:solidFill>
                  <a:schemeClr val="dk2"/>
                </a:solidFill>
                <a:latin typeface="Nunito"/>
                <a:ea typeface="Nunito"/>
                <a:cs typeface="Nunito"/>
                <a:sym typeface="Nunito"/>
              </a:rPr>
              <a:t>bacteria instead of plants.</a:t>
            </a:r>
            <a:r>
              <a:rPr lang="en" sz="2100">
                <a:solidFill>
                  <a:schemeClr val="dk2"/>
                </a:solidFill>
                <a:latin typeface="Nunito"/>
                <a:ea typeface="Nunito"/>
                <a:cs typeface="Nunito"/>
                <a:sym typeface="Nunito"/>
              </a:rPr>
              <a:t> Yeti crabs grow bacteria on their long furry arms and eat it.</a:t>
            </a:r>
            <a:endParaRPr sz="2100">
              <a:solidFill>
                <a:schemeClr val="dk2"/>
              </a:solidFill>
              <a:latin typeface="Nunito"/>
              <a:ea typeface="Nunito"/>
              <a:cs typeface="Nunito"/>
              <a:sym typeface="Nunito"/>
            </a:endParaRPr>
          </a:p>
        </p:txBody>
      </p:sp>
      <p:sp>
        <p:nvSpPr>
          <p:cNvPr id="137" name="Google Shape;137;p20"/>
          <p:cNvSpPr/>
          <p:nvPr/>
        </p:nvSpPr>
        <p:spPr>
          <a:xfrm>
            <a:off x="0" y="2523525"/>
            <a:ext cx="4572000" cy="2619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 name="Google Shape;138;p20" title="Video_S1.mp4">
            <a:hlinkClick r:id="rId5"/>
          </p:cNvPr>
          <p:cNvPicPr preferRelativeResize="0"/>
          <p:nvPr/>
        </p:nvPicPr>
        <p:blipFill>
          <a:blip r:embed="rId6">
            <a:alphaModFix/>
          </a:blip>
          <a:stretch>
            <a:fillRect/>
          </a:stretch>
        </p:blipFill>
        <p:spPr>
          <a:xfrm>
            <a:off x="539313" y="2523472"/>
            <a:ext cx="3493372" cy="2620016"/>
          </a:xfrm>
          <a:prstGeom prst="rect">
            <a:avLst/>
          </a:prstGeom>
          <a:noFill/>
          <a:ln>
            <a:noFill/>
          </a:ln>
        </p:spPr>
      </p:pic>
      <p:pic>
        <p:nvPicPr>
          <p:cNvPr id="139" name="Google Shape;139;p20"/>
          <p:cNvPicPr preferRelativeResize="0"/>
          <p:nvPr/>
        </p:nvPicPr>
        <p:blipFill>
          <a:blip r:embed="rId7">
            <a:alphaModFix/>
          </a:blip>
          <a:stretch>
            <a:fillRect/>
          </a:stretch>
        </p:blipFill>
        <p:spPr>
          <a:xfrm>
            <a:off x="9226150" y="537275"/>
            <a:ext cx="4572001" cy="2571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california mussel Mytilus californianus | Paul Asman and Jill ..." id="144" name="Google Shape;144;p21"/>
          <p:cNvPicPr preferRelativeResize="0"/>
          <p:nvPr/>
        </p:nvPicPr>
        <p:blipFill rotWithShape="1">
          <a:blip r:embed="rId3">
            <a:alphaModFix/>
          </a:blip>
          <a:srcRect b="5706" l="0" r="0" t="10618"/>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These are mussels.</a:t>
            </a:r>
            <a:endParaRPr sz="240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b="4547" l="0" r="0" t="14683"/>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Nunito"/>
                <a:ea typeface="Nunito"/>
                <a:cs typeface="Nunito"/>
                <a:sym typeface="Nunito"/>
              </a:rPr>
              <a:t>They live on the coast where waves crash on the rocks.</a:t>
            </a:r>
            <a:endParaRPr sz="240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 sz="2100">
                <a:solidFill>
                  <a:schemeClr val="dk2"/>
                </a:solidFill>
                <a:latin typeface="Nunito"/>
                <a:ea typeface="Nunito"/>
                <a:cs typeface="Nunito"/>
                <a:sym typeface="Nunito"/>
              </a:rPr>
              <a:t>Mussels use lots of thin threads to attach to the rocks so they don’t get knocked off by the waves. They also close their shells so they don’t dry out when they’re out of the water.</a:t>
            </a:r>
            <a:endParaRPr sz="2100">
              <a:solidFill>
                <a:schemeClr val="dk2"/>
              </a:solidFill>
              <a:latin typeface="Nunito"/>
              <a:ea typeface="Nunito"/>
              <a:cs typeface="Nunito"/>
              <a:sym typeface="Nunito"/>
            </a:endParaRPr>
          </a:p>
        </p:txBody>
      </p:sp>
      <p:pic>
        <p:nvPicPr>
          <p:cNvPr descr="File:California Mussels 002.jpg - Wikipedia" id="149" name="Google Shape;149;p21"/>
          <p:cNvPicPr preferRelativeResize="0"/>
          <p:nvPr/>
        </p:nvPicPr>
        <p:blipFill rotWithShape="1">
          <a:blip r:embed="rId5">
            <a:alphaModFix/>
          </a:blip>
          <a:srcRect b="-9" l="0" r="15640" t="6297"/>
          <a:stretch/>
        </p:blipFill>
        <p:spPr>
          <a:xfrm>
            <a:off x="0" y="2925725"/>
            <a:ext cx="2995676" cy="2217774"/>
          </a:xfrm>
          <a:prstGeom prst="rect">
            <a:avLst/>
          </a:prstGeom>
          <a:noFill/>
          <a:ln>
            <a:noFill/>
          </a:ln>
        </p:spPr>
      </p:pic>
      <p:pic>
        <p:nvPicPr>
          <p:cNvPr descr="File:Mytilus with byssus.jpg - Wikimedia Commons" id="150" name="Google Shape;150;p21"/>
          <p:cNvPicPr preferRelativeResize="0"/>
          <p:nvPr/>
        </p:nvPicPr>
        <p:blipFill rotWithShape="1">
          <a:blip r:embed="rId6">
            <a:alphaModFix/>
          </a:blip>
          <a:srcRect b="0" l="0" r="0" t="6296"/>
          <a:stretch/>
        </p:blipFill>
        <p:spPr>
          <a:xfrm>
            <a:off x="2995675" y="2925725"/>
            <a:ext cx="1576325" cy="2217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